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2" r:id="rId1"/>
    <p:sldMasterId id="2147483774" r:id="rId2"/>
  </p:sldMasterIdLst>
  <p:notesMasterIdLst>
    <p:notesMasterId r:id="rId9"/>
  </p:notesMasterIdLst>
  <p:handoutMasterIdLst>
    <p:handoutMasterId r:id="rId10"/>
  </p:handoutMasterIdLst>
  <p:sldIdLst>
    <p:sldId id="267" r:id="rId3"/>
    <p:sldId id="370" r:id="rId4"/>
    <p:sldId id="374" r:id="rId5"/>
    <p:sldId id="376" r:id="rId6"/>
    <p:sldId id="372" r:id="rId7"/>
    <p:sldId id="373" r:id="rId8"/>
  </p:sldIdLst>
  <p:sldSz cx="12192000" cy="6858000"/>
  <p:notesSz cx="6799263" cy="9929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nglin Wang" initials="XW" lastIdx="1" clrIdx="0">
    <p:extLst>
      <p:ext uri="{19B8F6BF-5375-455C-9EA6-DF929625EA0E}">
        <p15:presenceInfo xmlns:p15="http://schemas.microsoft.com/office/powerpoint/2012/main" userId="29d3220b9f7a056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D86E7"/>
    <a:srgbClr val="1E75F6"/>
    <a:srgbClr val="2769ED"/>
    <a:srgbClr val="7DB9FB"/>
    <a:srgbClr val="CCECFF"/>
    <a:srgbClr val="2807EB"/>
    <a:srgbClr val="7585FD"/>
    <a:srgbClr val="FF9300"/>
    <a:srgbClr val="00823B"/>
    <a:srgbClr val="FA4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9" autoAdjust="0"/>
    <p:restoredTop sz="93850" autoAdjust="0"/>
  </p:normalViewPr>
  <p:slideViewPr>
    <p:cSldViewPr snapToGrid="0" snapToObjects="1">
      <p:cViewPr varScale="1">
        <p:scale>
          <a:sx n="111" d="100"/>
          <a:sy n="111" d="100"/>
        </p:scale>
        <p:origin x="138" y="300"/>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316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D8F71FF7-898C-764C-BA9D-F5CB11F82A11}" type="datetimeFigureOut">
              <a:rPr kumimoji="1" lang="zh-CN" altLang="en-US" smtClean="0"/>
              <a:t>2023/1/17</a:t>
            </a:fld>
            <a:endParaRPr kumimoji="1" lang="zh-CN" altLang="en-US"/>
          </a:p>
        </p:txBody>
      </p:sp>
      <p:sp>
        <p:nvSpPr>
          <p:cNvPr id="4" name="页脚占位符 3"/>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F3D1A330-7A54-034E-8E61-F6BD3801FFAF}" type="slidenum">
              <a:rPr kumimoji="1" lang="zh-CN" altLang="en-US" smtClean="0"/>
              <a:t>‹#›</a:t>
            </a:fld>
            <a:endParaRPr kumimoji="1" lang="zh-CN" altLang="en-US"/>
          </a:p>
        </p:txBody>
      </p:sp>
    </p:spTree>
    <p:extLst>
      <p:ext uri="{BB962C8B-B14F-4D97-AF65-F5344CB8AC3E}">
        <p14:creationId xmlns:p14="http://schemas.microsoft.com/office/powerpoint/2010/main" val="489257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D55658A1-3E81-F948-9296-33D76CEBD331}" type="datetimeFigureOut">
              <a:rPr kumimoji="1" lang="zh-CN" altLang="en-US" smtClean="0"/>
              <a:t>2023/1/17</a:t>
            </a:fld>
            <a:endParaRPr kumimoji="1" lang="zh-CN" altLang="en-US"/>
          </a:p>
        </p:txBody>
      </p:sp>
      <p:sp>
        <p:nvSpPr>
          <p:cNvPr id="4" name="幻灯片图像占位符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4F5986E8-93E9-C64B-BFF1-5E33A87BE151}" type="slidenum">
              <a:rPr kumimoji="1" lang="zh-CN" altLang="en-US" smtClean="0"/>
              <a:t>‹#›</a:t>
            </a:fld>
            <a:endParaRPr kumimoji="1" lang="zh-CN" altLang="en-US"/>
          </a:p>
        </p:txBody>
      </p:sp>
    </p:spTree>
    <p:extLst>
      <p:ext uri="{BB962C8B-B14F-4D97-AF65-F5344CB8AC3E}">
        <p14:creationId xmlns:p14="http://schemas.microsoft.com/office/powerpoint/2010/main" val="800621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4F5986E8-93E9-C64B-BFF1-5E33A87BE151}" type="slidenum">
              <a:rPr kumimoji="1" lang="zh-CN" altLang="en-US" smtClean="0"/>
              <a:t>1</a:t>
            </a:fld>
            <a:endParaRPr kumimoji="1" lang="zh-CN" altLang="en-US"/>
          </a:p>
        </p:txBody>
      </p:sp>
    </p:spTree>
    <p:extLst>
      <p:ext uri="{BB962C8B-B14F-4D97-AF65-F5344CB8AC3E}">
        <p14:creationId xmlns:p14="http://schemas.microsoft.com/office/powerpoint/2010/main" val="49483469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319268" y="2146388"/>
            <a:ext cx="7189694" cy="1645920"/>
          </a:xfrm>
          <a:noFill/>
          <a:ln w="38100">
            <a:noFill/>
          </a:ln>
        </p:spPr>
        <p:txBody>
          <a:bodyPr lIns="274320" rIns="274320" anchor="ctr" anchorCtr="1">
            <a:normAutofit/>
          </a:bodyPr>
          <a:lstStyle>
            <a:lvl1pPr algn="ctr">
              <a:defRPr sz="3800">
                <a:solidFill>
                  <a:srgbClr val="262626"/>
                </a:solidFill>
                <a:latin typeface="KaiTi" panose="02010609060101010101" pitchFamily="49" charset="-122"/>
                <a:ea typeface="KaiTi" panose="02010609060101010101" pitchFamily="49" charset="-122"/>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3314058" y="4191179"/>
            <a:ext cx="7194904" cy="1239894"/>
          </a:xfrm>
          <a:noFill/>
        </p:spPr>
        <p:txBody>
          <a:bodyPr>
            <a:normAutofit/>
          </a:bodyPr>
          <a:lstStyle>
            <a:lvl1pPr marL="0" indent="0" algn="ctr">
              <a:buNone/>
              <a:defRPr sz="2000">
                <a:solidFill>
                  <a:schemeClr val="tx1">
                    <a:lumMod val="75000"/>
                    <a:lumOff val="25000"/>
                  </a:schemeClr>
                </a:solidFill>
                <a:latin typeface="KaiTi" panose="02010609060101010101" pitchFamily="49" charset="-122"/>
                <a:ea typeface="KaiTi"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pic>
        <p:nvPicPr>
          <p:cNvPr id="32" name="Picture 31" title="Ribbon tab">
            <a:extLst>
              <a:ext uri="{FF2B5EF4-FFF2-40B4-BE49-F238E27FC236}">
                <a16:creationId xmlns:a16="http://schemas.microsoft.com/office/drawing/2014/main" id="{A33377A7-8545-426C-968E-E7A8DE06A03E}"/>
              </a:ext>
            </a:extLst>
          </p:cNvPr>
          <p:cNvPicPr>
            <a:picLocks noChangeAspect="1"/>
          </p:cNvPicPr>
          <p:nvPr userDrawn="1"/>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951470" y="0"/>
            <a:ext cx="1482811" cy="1845171"/>
          </a:xfrm>
          <a:prstGeom prst="rect">
            <a:avLst/>
          </a:prstGeom>
        </p:spPr>
      </p:pic>
      <p:grpSp>
        <p:nvGrpSpPr>
          <p:cNvPr id="33" name="Group 32">
            <a:extLst>
              <a:ext uri="{FF2B5EF4-FFF2-40B4-BE49-F238E27FC236}">
                <a16:creationId xmlns:a16="http://schemas.microsoft.com/office/drawing/2014/main" id="{FBEFF6D6-E183-4F2A-99AD-1BFBA0AF31AF}"/>
              </a:ext>
            </a:extLst>
          </p:cNvPr>
          <p:cNvGrpSpPr/>
          <p:nvPr userDrawn="1"/>
        </p:nvGrpSpPr>
        <p:grpSpPr>
          <a:xfrm>
            <a:off x="0" y="932931"/>
            <a:ext cx="12192000" cy="63125"/>
            <a:chOff x="507492" y="1501519"/>
            <a:chExt cx="8129016" cy="63125"/>
          </a:xfrm>
        </p:grpSpPr>
        <p:cxnSp>
          <p:nvCxnSpPr>
            <p:cNvPr id="34" name="Straight Connector 33">
              <a:extLst>
                <a:ext uri="{FF2B5EF4-FFF2-40B4-BE49-F238E27FC236}">
                  <a16:creationId xmlns:a16="http://schemas.microsoft.com/office/drawing/2014/main" id="{16759945-344B-4AF3-90DB-D9E88ED9EE25}"/>
                </a:ext>
              </a:extLst>
            </p:cNvPr>
            <p:cNvCxnSpPr/>
            <p:nvPr/>
          </p:nvCxnSpPr>
          <p:spPr>
            <a:xfrm>
              <a:off x="507492" y="1564644"/>
              <a:ext cx="8129016" cy="0"/>
            </a:xfrm>
            <a:prstGeom prst="line">
              <a:avLst/>
            </a:prstGeom>
            <a:ln w="381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9548AF7-DE2C-4CDE-9E92-9944CCEF6687}"/>
                </a:ext>
              </a:extLst>
            </p:cNvPr>
            <p:cNvCxnSpPr/>
            <p:nvPr/>
          </p:nvCxnSpPr>
          <p:spPr>
            <a:xfrm>
              <a:off x="507492" y="1501519"/>
              <a:ext cx="8129016" cy="0"/>
            </a:xfrm>
            <a:prstGeom prst="line">
              <a:avLst/>
            </a:prstGeom>
            <a:ln w="127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FFA7B74A-8FA1-4894-AE5A-284B7C134B3B}"/>
              </a:ext>
            </a:extLst>
          </p:cNvPr>
          <p:cNvPicPr>
            <a:picLocks noChangeAspect="1"/>
          </p:cNvPicPr>
          <p:nvPr userDrawn="1"/>
        </p:nvPicPr>
        <p:blipFill>
          <a:blip r:embed="rId4"/>
          <a:stretch>
            <a:fillRect/>
          </a:stretch>
        </p:blipFill>
        <p:spPr>
          <a:xfrm>
            <a:off x="230839" y="2489023"/>
            <a:ext cx="2938373" cy="8449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4660D-3DDA-4565-BCCE-34E3B48C58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282D227-7951-4B3A-BBBC-5839703DDA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380A5F-968C-47DE-8D59-F8D9B85FC3E8}"/>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56C2FDE9-6A46-4C24-BEB6-13839462C05C}"/>
              </a:ext>
            </a:extLst>
          </p:cNvPr>
          <p:cNvSpPr>
            <a:spLocks noGrp="1"/>
          </p:cNvSpPr>
          <p:nvPr>
            <p:ph type="ftr" sz="quarter" idx="11"/>
          </p:nvPr>
        </p:nvSpPr>
        <p:spPr/>
        <p:txBody>
          <a:bodyPr/>
          <a:lstStyle/>
          <a:p>
            <a:endParaRPr kumimoji="1" lang="zh-CN" altLang="en-US" dirty="0"/>
          </a:p>
        </p:txBody>
      </p:sp>
      <p:sp>
        <p:nvSpPr>
          <p:cNvPr id="6" name="Slide Number Placeholder 5">
            <a:extLst>
              <a:ext uri="{FF2B5EF4-FFF2-40B4-BE49-F238E27FC236}">
                <a16:creationId xmlns:a16="http://schemas.microsoft.com/office/drawing/2014/main" id="{E90E5BEC-B6A8-458A-865C-4BBB98446231}"/>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432270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48A8B-ABD9-4991-B440-F1B113F3A4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96308B-F98E-4EDA-AD53-5F4D3DE246C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3C84D6-901F-43D4-9BE8-6B977663D8F1}"/>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9C1C89C9-29A0-44F7-A5EF-F9DAD1A27762}"/>
              </a:ext>
            </a:extLst>
          </p:cNvPr>
          <p:cNvSpPr>
            <a:spLocks noGrp="1"/>
          </p:cNvSpPr>
          <p:nvPr>
            <p:ph type="ftr" sz="quarter" idx="11"/>
          </p:nvPr>
        </p:nvSpPr>
        <p:spPr/>
        <p:txBody>
          <a:bodyPr/>
          <a:lstStyle/>
          <a:p>
            <a:endParaRPr kumimoji="1" lang="zh-CN" altLang="en-US" dirty="0"/>
          </a:p>
        </p:txBody>
      </p:sp>
      <p:sp>
        <p:nvSpPr>
          <p:cNvPr id="6" name="Slide Number Placeholder 5">
            <a:extLst>
              <a:ext uri="{FF2B5EF4-FFF2-40B4-BE49-F238E27FC236}">
                <a16:creationId xmlns:a16="http://schemas.microsoft.com/office/drawing/2014/main" id="{2900F502-C262-4546-A3A0-6976278738CA}"/>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1087715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A1BD-C8F4-4133-A712-0C445F034C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256C24-1B90-46EB-A779-0F73C3FEF5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835CA67-61B2-4FC0-A5AE-D3B3007C46ED}"/>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20AFA73A-5843-4F37-ACBE-36A77BC59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CEAE5A-D279-4680-9717-7D8A9DB69FBA}"/>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62138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B13E3-08B6-4686-9CB1-21A0986CD6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0A2E49-1E7C-4D03-A9A8-95212079BBC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A29C76-895D-4BFD-825F-B05A3BD738F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0C143C-4AD1-405A-8930-4F2DC45D766E}"/>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C8447B26-0756-4A9B-9C5E-1281939AF8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F1D453-6F06-4ACA-80C2-1CAA29051577}"/>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124150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56C3C-A798-4DD8-BA20-0CC5D348D5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957945-6734-483D-8B07-2D488F74D8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A963799-4A3D-4F1D-A537-DF09F368283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6CF3DE-3E2E-4385-ABEA-8CFE534D12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C200038-54C8-4B56-AB0A-659CF88152D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788BEA-37C3-416A-9BC6-99EAE4CAD600}"/>
              </a:ext>
            </a:extLst>
          </p:cNvPr>
          <p:cNvSpPr>
            <a:spLocks noGrp="1"/>
          </p:cNvSpPr>
          <p:nvPr>
            <p:ph type="dt" sz="half" idx="10"/>
          </p:nvPr>
        </p:nvSpPr>
        <p:spPr/>
        <p:txBody>
          <a:bodyPr/>
          <a:lstStyle/>
          <a:p>
            <a:r>
              <a:rPr lang="en-US" altLang="zh-CN"/>
              <a:t>2019/2/21</a:t>
            </a:r>
            <a:endParaRPr lang="en-US"/>
          </a:p>
        </p:txBody>
      </p:sp>
      <p:sp>
        <p:nvSpPr>
          <p:cNvPr id="8" name="Footer Placeholder 7">
            <a:extLst>
              <a:ext uri="{FF2B5EF4-FFF2-40B4-BE49-F238E27FC236}">
                <a16:creationId xmlns:a16="http://schemas.microsoft.com/office/drawing/2014/main" id="{E6C76C96-6108-48CB-892B-C208DDF157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4812A7-7FF3-4102-95D5-65392C4D3733}"/>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96261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35FCC-B7A4-4084-8142-9022CDFD08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77A3B6-82B7-4F56-BE3F-5D4941E6418A}"/>
              </a:ext>
            </a:extLst>
          </p:cNvPr>
          <p:cNvSpPr>
            <a:spLocks noGrp="1"/>
          </p:cNvSpPr>
          <p:nvPr>
            <p:ph type="dt" sz="half" idx="10"/>
          </p:nvPr>
        </p:nvSpPr>
        <p:spPr/>
        <p:txBody>
          <a:bodyPr/>
          <a:lstStyle/>
          <a:p>
            <a:r>
              <a:rPr lang="en-US" altLang="zh-CN"/>
              <a:t>2019/2/21</a:t>
            </a:r>
            <a:endParaRPr lang="en-US"/>
          </a:p>
        </p:txBody>
      </p:sp>
      <p:sp>
        <p:nvSpPr>
          <p:cNvPr id="4" name="Footer Placeholder 3">
            <a:extLst>
              <a:ext uri="{FF2B5EF4-FFF2-40B4-BE49-F238E27FC236}">
                <a16:creationId xmlns:a16="http://schemas.microsoft.com/office/drawing/2014/main" id="{7700C4F0-FF27-43FD-89FA-CB9CA0D6C0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324DED-E99A-41B7-9E03-AA8C640279C0}"/>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3968160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574989-549A-4218-B722-9142536CB2FF}"/>
              </a:ext>
            </a:extLst>
          </p:cNvPr>
          <p:cNvSpPr>
            <a:spLocks noGrp="1"/>
          </p:cNvSpPr>
          <p:nvPr>
            <p:ph type="dt" sz="half" idx="10"/>
          </p:nvPr>
        </p:nvSpPr>
        <p:spPr/>
        <p:txBody>
          <a:bodyPr/>
          <a:lstStyle/>
          <a:p>
            <a:r>
              <a:rPr lang="en-US" altLang="zh-CN"/>
              <a:t>2019/2/21</a:t>
            </a:r>
            <a:endParaRPr lang="en-US"/>
          </a:p>
        </p:txBody>
      </p:sp>
      <p:sp>
        <p:nvSpPr>
          <p:cNvPr id="3" name="Footer Placeholder 2">
            <a:extLst>
              <a:ext uri="{FF2B5EF4-FFF2-40B4-BE49-F238E27FC236}">
                <a16:creationId xmlns:a16="http://schemas.microsoft.com/office/drawing/2014/main" id="{8E49EEC8-3B47-404E-8366-43C03146F53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1E1525-09F0-40A0-9EB7-7D7629B4566D}"/>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119693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6404F-F4CC-4C52-A45A-9224C91463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BB68B8-BF50-4827-93EB-58BE049771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1A9074-69C0-42A0-8F90-6D478A6D8C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819040-CC3D-4C7F-A351-F416F2E79379}"/>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355D259B-50CC-4BEA-8921-38EDEA38E5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C40B94-84B1-45A0-B481-ED55EF649495}"/>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566049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332907" y="1137537"/>
            <a:ext cx="9651352" cy="5012251"/>
          </a:xfrm>
        </p:spPr>
        <p:txBody>
          <a:bodyPr/>
          <a:lstStyle>
            <a:lvl1pPr>
              <a:defRPr>
                <a:latin typeface="Arial" panose="020B0604020202020204" pitchFamily="34" charset="0"/>
                <a:ea typeface="Microsoft YaHei Light" panose="020B0502040204020203" pitchFamily="34" charset="-122"/>
                <a:cs typeface="Arial" panose="020B0604020202020204" pitchFamily="34" charset="0"/>
              </a:defRPr>
            </a:lvl1pPr>
            <a:lvl2pPr>
              <a:defRPr>
                <a:latin typeface="Arial" panose="020B0604020202020204" pitchFamily="34" charset="0"/>
                <a:ea typeface="Microsoft YaHei Light" panose="020B0502040204020203" pitchFamily="34" charset="-122"/>
                <a:cs typeface="Arial" panose="020B0604020202020204" pitchFamily="34" charset="0"/>
              </a:defRPr>
            </a:lvl2pPr>
            <a:lvl3pPr>
              <a:defRPr>
                <a:latin typeface="Arial" panose="020B0604020202020204" pitchFamily="34" charset="0"/>
                <a:ea typeface="Microsoft YaHei Light" panose="020B0502040204020203" pitchFamily="34" charset="-122"/>
                <a:cs typeface="Arial" panose="020B0604020202020204" pitchFamily="34" charset="0"/>
              </a:defRPr>
            </a:lvl3pPr>
            <a:lvl4pPr>
              <a:defRPr>
                <a:latin typeface="Arial" panose="020B0604020202020204" pitchFamily="34" charset="0"/>
                <a:ea typeface="Microsoft YaHei Light" panose="020B0502040204020203" pitchFamily="34" charset="-122"/>
                <a:cs typeface="Arial" panose="020B0604020202020204" pitchFamily="34" charset="0"/>
              </a:defRPr>
            </a:lvl4pPr>
            <a:lvl5pPr>
              <a:defRPr>
                <a:latin typeface="Arial" panose="020B0604020202020204" pitchFamily="34" charset="0"/>
                <a:ea typeface="Microsoft YaHei Light" panose="020B0502040204020203"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7" name="Date Placeholder 3">
            <a:extLst>
              <a:ext uri="{FF2B5EF4-FFF2-40B4-BE49-F238E27FC236}">
                <a16:creationId xmlns:a16="http://schemas.microsoft.com/office/drawing/2014/main" id="{AB9E0956-5A58-45B4-8B7C-707A8A826AA6}"/>
              </a:ext>
            </a:extLst>
          </p:cNvPr>
          <p:cNvSpPr>
            <a:spLocks noGrp="1"/>
          </p:cNvSpPr>
          <p:nvPr>
            <p:ph type="dt" sz="half" idx="2"/>
          </p:nvPr>
        </p:nvSpPr>
        <p:spPr>
          <a:xfrm>
            <a:off x="11056680" y="6394432"/>
            <a:ext cx="866399" cy="323968"/>
          </a:xfrm>
          <a:prstGeom prst="rect">
            <a:avLst/>
          </a:prstGeom>
        </p:spPr>
        <p:txBody>
          <a:bodyPr vert="horz" lIns="91440" tIns="45720" rIns="91440" bIns="45720" rtlCol="0" anchor="ctr"/>
          <a:lstStyle>
            <a:lvl1pPr algn="r">
              <a:defRPr sz="1050">
                <a:solidFill>
                  <a:schemeClr val="tx1">
                    <a:alpha val="70000"/>
                  </a:schemeClr>
                </a:solidFill>
              </a:defRPr>
            </a:lvl1pPr>
          </a:lstStyle>
          <a:p>
            <a:r>
              <a:rPr kumimoji="1" lang="en-US" altLang="zh-CN"/>
              <a:t>2019/2/21</a:t>
            </a:r>
            <a:endParaRPr kumimoji="1" lang="zh-CN" altLang="en-US" dirty="0"/>
          </a:p>
        </p:txBody>
      </p:sp>
      <p:sp>
        <p:nvSpPr>
          <p:cNvPr id="28" name="Slide Number Placeholder 5">
            <a:extLst>
              <a:ext uri="{FF2B5EF4-FFF2-40B4-BE49-F238E27FC236}">
                <a16:creationId xmlns:a16="http://schemas.microsoft.com/office/drawing/2014/main" id="{59BEA95E-D349-4B9D-8FCF-0B92344F5113}"/>
              </a:ext>
            </a:extLst>
          </p:cNvPr>
          <p:cNvSpPr>
            <a:spLocks noGrp="1"/>
          </p:cNvSpPr>
          <p:nvPr>
            <p:ph type="sldNum" sz="quarter" idx="4"/>
          </p:nvPr>
        </p:nvSpPr>
        <p:spPr>
          <a:xfrm>
            <a:off x="10608999" y="6373536"/>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288F7849-32F3-194E-BDD1-B2A2EC6DDAC8}" type="slidenum">
              <a:rPr kumimoji="1" lang="zh-CN" altLang="en-US" smtClean="0"/>
              <a:t>‹#›</a:t>
            </a:fld>
            <a:endParaRPr kumimoji="1" lang="zh-CN" altLang="en-US" dirty="0"/>
          </a:p>
        </p:txBody>
      </p:sp>
      <p:sp>
        <p:nvSpPr>
          <p:cNvPr id="30" name="Title Placeholder 1">
            <a:extLst>
              <a:ext uri="{FF2B5EF4-FFF2-40B4-BE49-F238E27FC236}">
                <a16:creationId xmlns:a16="http://schemas.microsoft.com/office/drawing/2014/main" id="{838A8841-AB9D-49CE-8371-625F91B03AC1}"/>
              </a:ext>
            </a:extLst>
          </p:cNvPr>
          <p:cNvSpPr>
            <a:spLocks noGrp="1"/>
          </p:cNvSpPr>
          <p:nvPr>
            <p:ph type="title" hasCustomPrompt="1"/>
          </p:nvPr>
        </p:nvSpPr>
        <p:spPr>
          <a:xfrm>
            <a:off x="332907" y="202969"/>
            <a:ext cx="9250882" cy="677809"/>
          </a:xfrm>
          <a:prstGeom prst="rect">
            <a:avLst/>
          </a:prstGeom>
          <a:noFill/>
          <a:ln w="31750" cap="sq">
            <a:noFill/>
            <a:miter lim="800000"/>
          </a:ln>
        </p:spPr>
        <p:txBody>
          <a:bodyPr vert="horz" lIns="182880" tIns="182880" rIns="182880" bIns="182880" rtlCol="0" anchor="ctr">
            <a:noAutofit/>
          </a:bodyPr>
          <a:lstStyle>
            <a:lvl1pPr algn="l">
              <a:defRPr sz="2800" b="1" cap="none" spc="0">
                <a:latin typeface="KaiTi" panose="02010609060101010101" pitchFamily="49" charset="-122"/>
                <a:ea typeface="KaiTi" panose="02010609060101010101" pitchFamily="49" charset="-122"/>
                <a:cs typeface="Arial" panose="020B0604020202020204" pitchFamily="34" charset="0"/>
              </a:defRPr>
            </a:lvl1pPr>
          </a:lstStyle>
          <a:p>
            <a:r>
              <a:rPr lang="zh-CN" altLang="en-US" dirty="0"/>
              <a:t>单击此处编辑母版标题样式</a:t>
            </a:r>
            <a:endParaRPr lang="en-US" dirty="0"/>
          </a:p>
        </p:txBody>
      </p:sp>
      <p:sp>
        <p:nvSpPr>
          <p:cNvPr id="10" name="Shape 491">
            <a:extLst>
              <a:ext uri="{FF2B5EF4-FFF2-40B4-BE49-F238E27FC236}">
                <a16:creationId xmlns:a16="http://schemas.microsoft.com/office/drawing/2014/main" id="{694D4683-AEB3-4DDC-8ECA-FC1DA158C046}"/>
              </a:ext>
            </a:extLst>
          </p:cNvPr>
          <p:cNvSpPr/>
          <p:nvPr userDrawn="1"/>
        </p:nvSpPr>
        <p:spPr>
          <a:xfrm>
            <a:off x="-14139" y="5306120"/>
            <a:ext cx="155030" cy="1551286"/>
          </a:xfrm>
          <a:prstGeom prst="rect">
            <a:avLst/>
          </a:prstGeom>
          <a:solidFill>
            <a:schemeClr val="tx1">
              <a:lumMod val="65000"/>
              <a:lumOff val="35000"/>
            </a:schemeClr>
          </a:solidFill>
          <a:ln w="12700">
            <a:miter lim="400000"/>
          </a:ln>
        </p:spPr>
        <p:txBody>
          <a:bodyPr lIns="25400" tIns="25400" rIns="25400" bIns="25400" anchor="ctr"/>
          <a:lstStyle/>
          <a:p>
            <a:pPr>
              <a:defRPr sz="3200">
                <a:solidFill>
                  <a:srgbClr val="FFFFFF"/>
                </a:solidFill>
              </a:defRPr>
            </a:pPr>
            <a:endParaRPr sz="1600"/>
          </a:p>
        </p:txBody>
      </p:sp>
      <p:grpSp>
        <p:nvGrpSpPr>
          <p:cNvPr id="17" name="Group 16">
            <a:extLst>
              <a:ext uri="{FF2B5EF4-FFF2-40B4-BE49-F238E27FC236}">
                <a16:creationId xmlns:a16="http://schemas.microsoft.com/office/drawing/2014/main" id="{AF55C9FE-6B76-4374-8E68-B03E112D6FBF}"/>
              </a:ext>
            </a:extLst>
          </p:cNvPr>
          <p:cNvGrpSpPr/>
          <p:nvPr userDrawn="1"/>
        </p:nvGrpSpPr>
        <p:grpSpPr>
          <a:xfrm>
            <a:off x="0" y="932931"/>
            <a:ext cx="12192000" cy="63125"/>
            <a:chOff x="507492" y="1501519"/>
            <a:chExt cx="8129016" cy="63125"/>
          </a:xfrm>
        </p:grpSpPr>
        <p:cxnSp>
          <p:nvCxnSpPr>
            <p:cNvPr id="18" name="Straight Connector 17">
              <a:extLst>
                <a:ext uri="{FF2B5EF4-FFF2-40B4-BE49-F238E27FC236}">
                  <a16:creationId xmlns:a16="http://schemas.microsoft.com/office/drawing/2014/main" id="{FD014C6C-6BAE-4E96-A69C-4398C6B53205}"/>
                </a:ext>
              </a:extLst>
            </p:cNvPr>
            <p:cNvCxnSpPr/>
            <p:nvPr/>
          </p:nvCxnSpPr>
          <p:spPr>
            <a:xfrm>
              <a:off x="507492" y="1564644"/>
              <a:ext cx="8129016" cy="0"/>
            </a:xfrm>
            <a:prstGeom prst="line">
              <a:avLst/>
            </a:prstGeom>
            <a:ln w="381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8FC2AB6-A460-4F7D-A302-0AB550701794}"/>
                </a:ext>
              </a:extLst>
            </p:cNvPr>
            <p:cNvCxnSpPr/>
            <p:nvPr/>
          </p:nvCxnSpPr>
          <p:spPr>
            <a:xfrm>
              <a:off x="507492" y="1501519"/>
              <a:ext cx="8129016" cy="0"/>
            </a:xfrm>
            <a:prstGeom prst="line">
              <a:avLst/>
            </a:prstGeom>
            <a:ln w="127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9" name="Shape 490">
            <a:extLst>
              <a:ext uri="{FF2B5EF4-FFF2-40B4-BE49-F238E27FC236}">
                <a16:creationId xmlns:a16="http://schemas.microsoft.com/office/drawing/2014/main" id="{D0A4DF63-763D-4E16-B165-5EE0B09977FF}"/>
              </a:ext>
            </a:extLst>
          </p:cNvPr>
          <p:cNvSpPr/>
          <p:nvPr userDrawn="1"/>
        </p:nvSpPr>
        <p:spPr>
          <a:xfrm>
            <a:off x="-14139" y="0"/>
            <a:ext cx="155030" cy="5316836"/>
          </a:xfrm>
          <a:prstGeom prst="rect">
            <a:avLst/>
          </a:prstGeom>
          <a:solidFill>
            <a:srgbClr val="F0830A"/>
          </a:solidFill>
          <a:ln w="12700">
            <a:miter lim="400000"/>
          </a:ln>
        </p:spPr>
        <p:txBody>
          <a:bodyPr lIns="25400" tIns="25400" rIns="25400" bIns="25400" anchor="ctr"/>
          <a:lstStyle/>
          <a:p>
            <a:pPr>
              <a:defRPr sz="3200">
                <a:solidFill>
                  <a:srgbClr val="FFFFFF"/>
                </a:solidFill>
              </a:defRPr>
            </a:pPr>
            <a:endParaRPr sz="1600"/>
          </a:p>
        </p:txBody>
      </p:sp>
      <p:pic>
        <p:nvPicPr>
          <p:cNvPr id="4"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2"/>
          <a:stretch>
            <a:fillRect/>
          </a:stretch>
        </p:blipFill>
        <p:spPr>
          <a:xfrm>
            <a:off x="9583789" y="115735"/>
            <a:ext cx="2622350" cy="75404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6279D-7002-4D1F-A4A6-CAB2B061F2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469ABE-20C8-47B5-BCAE-D77399FF4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CD3B47-1BA5-4DA3-9203-2C0DDEB203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997B12-2B5E-4228-9577-916810044DAC}"/>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BF3F8145-B3C3-4F2F-97F7-A197560321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B8DF16-9157-4B34-BE84-0EC7EF89981F}"/>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179498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648A4-6D73-47EB-8976-0CDC85918BA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03AEEB3-A246-430B-9163-82D74B498EC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A509AA-CE07-4575-8707-2BF237C18742}"/>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3E7B9014-C6A4-4833-8F7A-95DA63C428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234D4-DCC3-4166-9797-9AC2D00239CB}"/>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09014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69E022-B23E-4313-84A8-C684FF3926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B5646DE-B7C0-4B5A-AD1E-710ACFB171E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906586-22AC-4887-8472-932E013EBE17}"/>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F914E463-5D59-4972-A61E-3A882C00C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D9D6B0-B90E-46DD-A9C9-063349CDFDBE}"/>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9115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8218" y="1275408"/>
            <a:ext cx="5446150" cy="49885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57633" y="1268863"/>
            <a:ext cx="5163402" cy="498850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1" name="Title Placeholder 1">
            <a:extLst>
              <a:ext uri="{FF2B5EF4-FFF2-40B4-BE49-F238E27FC236}">
                <a16:creationId xmlns:a16="http://schemas.microsoft.com/office/drawing/2014/main" id="{66D309F8-5149-4789-8AD8-BEB2C69D4856}"/>
              </a:ext>
            </a:extLst>
          </p:cNvPr>
          <p:cNvSpPr>
            <a:spLocks noGrp="1"/>
          </p:cNvSpPr>
          <p:nvPr>
            <p:ph type="title"/>
          </p:nvPr>
        </p:nvSpPr>
        <p:spPr>
          <a:xfrm>
            <a:off x="20552" y="229864"/>
            <a:ext cx="8249389" cy="792112"/>
          </a:xfrm>
          <a:prstGeom prst="rect">
            <a:avLst/>
          </a:prstGeom>
          <a:gradFill>
            <a:gsLst>
              <a:gs pos="0">
                <a:schemeClr val="accent1">
                  <a:lumMod val="60000"/>
                  <a:lumOff val="40000"/>
                </a:schemeClr>
              </a:gs>
              <a:gs pos="100000">
                <a:schemeClr val="accent1">
                  <a:lumMod val="20000"/>
                  <a:lumOff val="80000"/>
                </a:schemeClr>
              </a:gs>
            </a:gsLst>
            <a:path path="circle">
              <a:fillToRect l="50000" t="50000" r="50000" b="50000"/>
            </a:path>
          </a:gradFill>
          <a:ln w="31750" cap="sq">
            <a:noFill/>
            <a:miter lim="800000"/>
          </a:ln>
        </p:spPr>
        <p:txBody>
          <a:bodyPr vert="horz" lIns="182880" tIns="182880" rIns="182880" bIns="182880" rtlCol="0" anchor="ctr">
            <a:normAutofit/>
          </a:bodyPr>
          <a:lstStyle/>
          <a:p>
            <a:r>
              <a:rPr lang="zh-CN" altLang="en-US"/>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583436" y="3143250"/>
            <a:ext cx="4270248" cy="259677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6" name="Rectangle 25"/>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85000"/>
            </a:schemeClr>
          </a:solidFill>
        </p:spPr>
        <p:txBody>
          <a:bodyPr anchor="t"/>
          <a:lstStyle>
            <a:lvl1pPr marL="0" indent="0">
              <a:buNone/>
              <a:defRPr sz="3200">
                <a:solidFill>
                  <a:schemeClr val="bg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将图片拖动到占位符，或单击添加图标</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1350750"/>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sldNum="0" hdr="0" ftr="0" dt="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8C8F1D-ACED-46BA-AEAC-258FB8D492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1EF4799-1BE5-4255-82DA-DBC84C8BA4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06298F-521F-4CE1-BFBE-D0AC0BF471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2019/2/21</a:t>
            </a:r>
            <a:endParaRPr lang="en-US"/>
          </a:p>
        </p:txBody>
      </p:sp>
      <p:sp>
        <p:nvSpPr>
          <p:cNvPr id="5" name="Footer Placeholder 4">
            <a:extLst>
              <a:ext uri="{FF2B5EF4-FFF2-40B4-BE49-F238E27FC236}">
                <a16:creationId xmlns:a16="http://schemas.microsoft.com/office/drawing/2014/main" id="{83603FDD-1BC8-48AE-9A83-4F35938C34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dirty="0"/>
          </a:p>
        </p:txBody>
      </p:sp>
      <p:sp>
        <p:nvSpPr>
          <p:cNvPr id="6" name="Slide Number Placeholder 5">
            <a:extLst>
              <a:ext uri="{FF2B5EF4-FFF2-40B4-BE49-F238E27FC236}">
                <a16:creationId xmlns:a16="http://schemas.microsoft.com/office/drawing/2014/main" id="{434A1A03-D727-4523-8208-127AEF9E07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0819E-0190-4967-B2A0-962B4548779F}" type="slidenum">
              <a:rPr lang="en-US" smtClean="0"/>
              <a:t>‹#›</a:t>
            </a:fld>
            <a:endParaRPr lang="en-US"/>
          </a:p>
        </p:txBody>
      </p:sp>
    </p:spTree>
    <p:extLst>
      <p:ext uri="{BB962C8B-B14F-4D97-AF65-F5344CB8AC3E}">
        <p14:creationId xmlns:p14="http://schemas.microsoft.com/office/powerpoint/2010/main" val="3530379084"/>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64BC0-09AB-47D9-9EDC-5D7401877320}"/>
              </a:ext>
            </a:extLst>
          </p:cNvPr>
          <p:cNvSpPr>
            <a:spLocks noGrp="1"/>
          </p:cNvSpPr>
          <p:nvPr>
            <p:ph type="ctrTitle"/>
          </p:nvPr>
        </p:nvSpPr>
        <p:spPr>
          <a:xfrm>
            <a:off x="2761130" y="2146388"/>
            <a:ext cx="8668870" cy="1645920"/>
          </a:xfrm>
        </p:spPr>
        <p:txBody>
          <a:bodyPr>
            <a:normAutofit fontScale="90000"/>
          </a:bodyPr>
          <a:lstStyle/>
          <a:p>
            <a:r>
              <a:rPr lang="en-US" altLang="zh-CN" sz="4400" dirty="0"/>
              <a:t>Non-EE2:Improvements on local illumination compensation in ECM7.0</a:t>
            </a:r>
            <a:endParaRPr lang="en-US" sz="4400" dirty="0"/>
          </a:p>
        </p:txBody>
      </p:sp>
      <p:sp>
        <p:nvSpPr>
          <p:cNvPr id="3" name="Subtitle 2">
            <a:extLst>
              <a:ext uri="{FF2B5EF4-FFF2-40B4-BE49-F238E27FC236}">
                <a16:creationId xmlns:a16="http://schemas.microsoft.com/office/drawing/2014/main" id="{536675B6-F7E5-4C2E-89DE-697258EE12C8}"/>
              </a:ext>
            </a:extLst>
          </p:cNvPr>
          <p:cNvSpPr>
            <a:spLocks noGrp="1"/>
          </p:cNvSpPr>
          <p:nvPr>
            <p:ph type="subTitle" idx="1"/>
          </p:nvPr>
        </p:nvSpPr>
        <p:spPr>
          <a:xfrm>
            <a:off x="3071004" y="4208291"/>
            <a:ext cx="7731463" cy="1239894"/>
          </a:xfrm>
        </p:spPr>
        <p:txBody>
          <a:bodyPr>
            <a:normAutofit fontScale="92500"/>
          </a:bodyPr>
          <a:lstStyle/>
          <a:p>
            <a:r>
              <a:rPr lang="en-US" altLang="zh-CN" sz="2800" dirty="0"/>
              <a:t>Xiaoyu Xiu, Ning Yan, Hong-</a:t>
            </a:r>
            <a:r>
              <a:rPr lang="en-US" altLang="zh-CN" sz="2800" dirty="0" err="1"/>
              <a:t>Jheng</a:t>
            </a:r>
            <a:r>
              <a:rPr lang="en-US" altLang="zh-CN" sz="2800" dirty="0"/>
              <a:t> </a:t>
            </a:r>
            <a:r>
              <a:rPr lang="en-US" altLang="zh-CN" sz="2800" dirty="0" err="1"/>
              <a:t>Jhu</a:t>
            </a:r>
            <a:r>
              <a:rPr lang="en-US" altLang="zh-CN" sz="2800" dirty="0"/>
              <a:t>, Wei Chen, Che-Wei </a:t>
            </a:r>
            <a:r>
              <a:rPr lang="en-US" altLang="zh-CN" sz="2800" dirty="0" err="1"/>
              <a:t>Kuo</a:t>
            </a:r>
            <a:r>
              <a:rPr lang="en-US" altLang="zh-CN" sz="2800" dirty="0"/>
              <a:t>, </a:t>
            </a:r>
            <a:r>
              <a:rPr lang="en-US" altLang="zh-CN" sz="2800" dirty="0" err="1"/>
              <a:t>Changyue</a:t>
            </a:r>
            <a:r>
              <a:rPr lang="en-US" altLang="zh-CN" sz="2800" dirty="0"/>
              <a:t> Ma, Xianglin Wang</a:t>
            </a:r>
            <a:endParaRPr lang="zh-CN" altLang="en-US" sz="1800" dirty="0"/>
          </a:p>
        </p:txBody>
      </p:sp>
    </p:spTree>
    <p:extLst>
      <p:ext uri="{BB962C8B-B14F-4D97-AF65-F5344CB8AC3E}">
        <p14:creationId xmlns:p14="http://schemas.microsoft.com/office/powerpoint/2010/main" val="97326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Introduction</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37537"/>
            <a:ext cx="9651352" cy="5176999"/>
          </a:xfrm>
        </p:spPr>
        <p:txBody>
          <a:bodyPr>
            <a:normAutofit/>
          </a:bodyPr>
          <a:lstStyle/>
          <a:p>
            <a:r>
              <a:rPr lang="en-US" dirty="0"/>
              <a:t>Local illumination compensation (LIC) in ECM-6.0</a:t>
            </a:r>
          </a:p>
          <a:p>
            <a:pPr lvl="1"/>
            <a:r>
              <a:rPr lang="en-CA" dirty="0"/>
              <a:t>Addressing the illumination variations in prediction blocks based on one linear model</a:t>
            </a:r>
            <a:endParaRPr lang="en-US" dirty="0"/>
          </a:p>
          <a:p>
            <a:pPr lvl="1"/>
            <a:endParaRPr lang="en-US" dirty="0"/>
          </a:p>
          <a:p>
            <a:pPr lvl="1"/>
            <a:endParaRPr lang="en-US" dirty="0"/>
          </a:p>
          <a:p>
            <a:pPr lvl="1"/>
            <a:r>
              <a:rPr lang="en-US" dirty="0"/>
              <a:t>The scale and the offset are estimated based on the neighboring reconstructed samples</a:t>
            </a:r>
          </a:p>
          <a:p>
            <a:pPr lvl="1"/>
            <a:r>
              <a:rPr lang="en-US" dirty="0"/>
              <a:t>Enabling scenarios:</a:t>
            </a:r>
          </a:p>
          <a:p>
            <a:pPr lvl="2"/>
            <a:r>
              <a:rPr lang="en-US" dirty="0"/>
              <a:t>The LIC flag is explicitly signaled for AMVP inter CUs</a:t>
            </a:r>
          </a:p>
          <a:p>
            <a:pPr lvl="2"/>
            <a:r>
              <a:rPr lang="en-US" dirty="0"/>
              <a:t>The LIC flag is inherited from one neighboring block for merge CUs</a:t>
            </a:r>
          </a:p>
          <a:p>
            <a:pPr lvl="2"/>
            <a:r>
              <a:rPr lang="en-US" dirty="0"/>
              <a:t>The LIC is disabled for CIIP</a:t>
            </a:r>
          </a:p>
          <a:p>
            <a:pPr lvl="1"/>
            <a:r>
              <a:rPr lang="en-US" dirty="0"/>
              <a:t>The LIC is only applicable to </a:t>
            </a:r>
            <a:r>
              <a:rPr lang="en-US" b="1" dirty="0" err="1"/>
              <a:t>uni</a:t>
            </a:r>
            <a:r>
              <a:rPr lang="en-US" b="1" dirty="0"/>
              <a:t>-predictive inter CUs</a:t>
            </a:r>
          </a:p>
          <a:p>
            <a:pPr lvl="1"/>
            <a:r>
              <a:rPr lang="en-US" dirty="0"/>
              <a:t>Interaction between LIC and OBMC</a:t>
            </a:r>
          </a:p>
          <a:p>
            <a:pPr lvl="2"/>
            <a:r>
              <a:rPr lang="en-US" dirty="0"/>
              <a:t>When LIC is enabled, OBMC is disabled</a:t>
            </a:r>
          </a:p>
          <a:p>
            <a:pPr lvl="2"/>
            <a:r>
              <a:rPr lang="en-CA" dirty="0"/>
              <a:t>When one neighboring block of the current CU applies the LIC, only its MVs are used to produce the corresponding prediction samples used for the OBMC process of the current CU</a:t>
            </a:r>
            <a:endParaRPr lang="en-US" dirty="0"/>
          </a:p>
          <a:p>
            <a:pPr lvl="1"/>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5859249-F04B-853E-A425-9EC0459FAD97}"/>
                  </a:ext>
                </a:extLst>
              </p:cNvPr>
              <p:cNvSpPr txBox="1"/>
              <p:nvPr/>
            </p:nvSpPr>
            <p:spPr>
              <a:xfrm>
                <a:off x="1725283" y="2061713"/>
                <a:ext cx="630528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836967"/>
                              </a:solidFill>
                              <a:latin typeface="Cambria Math" panose="02040503050406030204" pitchFamily="18" charset="0"/>
                            </a:rPr>
                          </m:ctrlPr>
                        </m:sSupPr>
                        <m:e>
                          <m:r>
                            <a:rPr lang="en-US" i="1">
                              <a:latin typeface="Cambria Math" panose="02040503050406030204" pitchFamily="18" charset="0"/>
                            </a:rPr>
                            <m:t>𝑃</m:t>
                          </m:r>
                        </m:e>
                        <m:sup>
                          <m:r>
                            <a:rPr lang="en-US" i="0">
                              <a:latin typeface="Cambria Math" panose="02040503050406030204" pitchFamily="18" charset="0"/>
                            </a:rPr>
                            <m:t>′</m:t>
                          </m:r>
                        </m:sup>
                      </m:s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𝛼</m:t>
                      </m:r>
                      <m:r>
                        <a:rPr lang="en-US" i="0">
                          <a:latin typeface="Cambria Math" panose="02040503050406030204" pitchFamily="18" charset="0"/>
                        </a:rPr>
                        <m:t>∙</m:t>
                      </m:r>
                      <m:r>
                        <a:rPr lang="en-US" i="1">
                          <a:latin typeface="Cambria Math" panose="02040503050406030204" pitchFamily="18" charset="0"/>
                        </a:rPr>
                        <m:t>𝑃</m:t>
                      </m:r>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𝛽</m:t>
                      </m:r>
                    </m:oMath>
                  </m:oMathPara>
                </a14:m>
                <a:endParaRPr lang="en-US" dirty="0"/>
              </a:p>
            </p:txBody>
          </p:sp>
        </mc:Choice>
        <mc:Fallback xmlns="">
          <p:sp>
            <p:nvSpPr>
              <p:cNvPr id="5" name="TextBox 4">
                <a:extLst>
                  <a:ext uri="{FF2B5EF4-FFF2-40B4-BE49-F238E27FC236}">
                    <a16:creationId xmlns:a16="http://schemas.microsoft.com/office/drawing/2014/main" id="{25859249-F04B-853E-A425-9EC0459FAD97}"/>
                  </a:ext>
                </a:extLst>
              </p:cNvPr>
              <p:cNvSpPr txBox="1">
                <a:spLocks noRot="1" noChangeAspect="1" noMove="1" noResize="1" noEditPoints="1" noAdjustHandles="1" noChangeArrowheads="1" noChangeShapeType="1" noTextEdit="1"/>
              </p:cNvSpPr>
              <p:nvPr/>
            </p:nvSpPr>
            <p:spPr>
              <a:xfrm>
                <a:off x="1725283" y="2061713"/>
                <a:ext cx="6305288" cy="369332"/>
              </a:xfrm>
              <a:prstGeom prst="rect">
                <a:avLst/>
              </a:prstGeom>
              <a:blipFill>
                <a:blip r:embed="rId2"/>
                <a:stretch>
                  <a:fillRect b="-13115"/>
                </a:stretch>
              </a:blipFill>
            </p:spPr>
            <p:txBody>
              <a:bodyPr/>
              <a:lstStyle/>
              <a:p>
                <a:r>
                  <a:rPr lang="en-US">
                    <a:noFill/>
                  </a:rPr>
                  <a:t> </a:t>
                </a:r>
              </a:p>
            </p:txBody>
          </p:sp>
        </mc:Fallback>
      </mc:AlternateContent>
    </p:spTree>
    <p:extLst>
      <p:ext uri="{BB962C8B-B14F-4D97-AF65-F5344CB8AC3E}">
        <p14:creationId xmlns:p14="http://schemas.microsoft.com/office/powerpoint/2010/main" val="140254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Proposal</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982268"/>
            <a:ext cx="9651352" cy="5099361"/>
          </a:xfrm>
        </p:spPr>
        <p:txBody>
          <a:bodyPr>
            <a:normAutofit/>
          </a:bodyPr>
          <a:lstStyle/>
          <a:p>
            <a:r>
              <a:rPr lang="en-US" dirty="0"/>
              <a:t>Aspect #1: Bi-predictive LIC</a:t>
            </a:r>
          </a:p>
          <a:p>
            <a:pPr lvl="1"/>
            <a:r>
              <a:rPr lang="en-CA" b="1" dirty="0"/>
              <a:t>Straightforward</a:t>
            </a:r>
            <a:r>
              <a:rPr lang="en-CA" dirty="0"/>
              <a:t> extension of the </a:t>
            </a:r>
            <a:r>
              <a:rPr lang="en-CA" dirty="0" err="1"/>
              <a:t>uni</a:t>
            </a:r>
            <a:r>
              <a:rPr lang="en-CA" dirty="0"/>
              <a:t>-predictive LIC to bi-prediction</a:t>
            </a:r>
            <a:endParaRPr lang="en-US" dirty="0"/>
          </a:p>
          <a:p>
            <a:pPr lvl="1"/>
            <a:endParaRPr lang="en-US" dirty="0"/>
          </a:p>
          <a:p>
            <a:pPr lvl="1"/>
            <a:endParaRPr lang="en-US" dirty="0"/>
          </a:p>
          <a:p>
            <a:pPr lvl="1"/>
            <a:endParaRPr lang="en-US" dirty="0"/>
          </a:p>
          <a:p>
            <a:pPr lvl="1"/>
            <a:endParaRPr lang="en-US" b="1" dirty="0"/>
          </a:p>
          <a:p>
            <a:pPr lvl="1"/>
            <a:r>
              <a:rPr lang="en-US" b="1" dirty="0"/>
              <a:t>Same</a:t>
            </a:r>
            <a:r>
              <a:rPr lang="en-US" dirty="0"/>
              <a:t> enabling scenarios:</a:t>
            </a:r>
          </a:p>
          <a:p>
            <a:pPr lvl="2"/>
            <a:r>
              <a:rPr lang="en-US" dirty="0"/>
              <a:t>The LIC flag is explicitly signaled for AMVP inter CUs</a:t>
            </a:r>
          </a:p>
          <a:p>
            <a:pPr lvl="2"/>
            <a:r>
              <a:rPr lang="en-US" dirty="0"/>
              <a:t>The LIC flag is inherited from one neighboring block for merge CUs</a:t>
            </a:r>
          </a:p>
          <a:p>
            <a:pPr lvl="2"/>
            <a:r>
              <a:rPr lang="en-US" dirty="0"/>
              <a:t>Disabling the bi-predictive LIC for BDOF and DMVR</a:t>
            </a:r>
          </a:p>
          <a:p>
            <a:pPr lvl="1"/>
            <a:r>
              <a:rPr lang="en-US" dirty="0"/>
              <a:t>LIC parameter derivation:</a:t>
            </a:r>
          </a:p>
          <a:p>
            <a:pPr lvl="2"/>
            <a:r>
              <a:rPr lang="en-US" b="1" dirty="0"/>
              <a:t>Reuse the same </a:t>
            </a:r>
            <a:r>
              <a:rPr lang="en-US" dirty="0"/>
              <a:t>linear model derivation of the </a:t>
            </a:r>
            <a:r>
              <a:rPr lang="en-US" dirty="0" err="1"/>
              <a:t>uni</a:t>
            </a:r>
            <a:r>
              <a:rPr lang="en-US" dirty="0"/>
              <a:t>-predictive LIC</a:t>
            </a:r>
          </a:p>
          <a:p>
            <a:pPr lvl="2"/>
            <a:r>
              <a:rPr lang="en-US" dirty="0"/>
              <a:t>Derive the two linear model in L0 and L1 iteratively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72118FC-8993-6C36-9887-96288BFC4AE0}"/>
                  </a:ext>
                </a:extLst>
              </p:cNvPr>
              <p:cNvSpPr txBox="1"/>
              <p:nvPr/>
            </p:nvSpPr>
            <p:spPr>
              <a:xfrm>
                <a:off x="2207741" y="1872728"/>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836967"/>
                              </a:solidFill>
                              <a:latin typeface="Cambria Math" panose="02040503050406030204" pitchFamily="18" charset="0"/>
                            </a:rPr>
                          </m:ctrlPr>
                        </m:sSupPr>
                        <m:e>
                          <m:r>
                            <a:rPr lang="en-US" i="1">
                              <a:latin typeface="Cambria Math" panose="02040503050406030204" pitchFamily="18" charset="0"/>
                            </a:rPr>
                            <m:t>𝑃</m:t>
                          </m:r>
                        </m:e>
                        <m:sup>
                          <m:r>
                            <a:rPr lang="en-US" i="0">
                              <a:latin typeface="Cambria Math" panose="02040503050406030204" pitchFamily="18" charset="0"/>
                            </a:rPr>
                            <m:t>′</m:t>
                          </m:r>
                        </m:sup>
                      </m:s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𝜔</m:t>
                          </m:r>
                        </m:e>
                      </m:d>
                      <m:r>
                        <a:rPr lang="en-US" i="0">
                          <a:latin typeface="Cambria Math" panose="02040503050406030204" pitchFamily="18" charset="0"/>
                        </a:rPr>
                        <m:t>∙</m:t>
                      </m:r>
                      <m:sSubSup>
                        <m:sSubSupPr>
                          <m:ctrlPr>
                            <a:rPr lang="en-US" i="1">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0</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𝜔</m:t>
                      </m:r>
                      <m:r>
                        <a:rPr lang="en-US" i="0">
                          <a:latin typeface="Cambria Math" panose="02040503050406030204" pitchFamily="18" charset="0"/>
                        </a:rPr>
                        <m:t>∙</m:t>
                      </m:r>
                      <m:sSubSup>
                        <m:sSubSupPr>
                          <m:ctrlPr>
                            <a:rPr lang="en-US" i="1">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1</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oMath>
                  </m:oMathPara>
                </a14:m>
                <a:endParaRPr lang="en-US" dirty="0"/>
              </a:p>
            </p:txBody>
          </p:sp>
        </mc:Choice>
        <mc:Fallback xmlns="">
          <p:sp>
            <p:nvSpPr>
              <p:cNvPr id="4" name="TextBox 3">
                <a:extLst>
                  <a:ext uri="{FF2B5EF4-FFF2-40B4-BE49-F238E27FC236}">
                    <a16:creationId xmlns:a16="http://schemas.microsoft.com/office/drawing/2014/main" id="{372118FC-8993-6C36-9887-96288BFC4AE0}"/>
                  </a:ext>
                </a:extLst>
              </p:cNvPr>
              <p:cNvSpPr txBox="1">
                <a:spLocks noRot="1" noChangeAspect="1" noMove="1" noResize="1" noEditPoints="1" noAdjustHandles="1" noChangeArrowheads="1" noChangeShapeType="1" noTextEdit="1"/>
              </p:cNvSpPr>
              <p:nvPr/>
            </p:nvSpPr>
            <p:spPr>
              <a:xfrm>
                <a:off x="2207741" y="1872728"/>
                <a:ext cx="6116128" cy="369332"/>
              </a:xfrm>
              <a:prstGeom prst="rect">
                <a:avLst/>
              </a:prstGeom>
              <a:blipFill>
                <a:blip r:embed="rId2"/>
                <a:stretch>
                  <a:fillRect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C8D7DB2-2E44-3D81-8DF4-34627D9B0501}"/>
                  </a:ext>
                </a:extLst>
              </p:cNvPr>
              <p:cNvSpPr txBox="1"/>
              <p:nvPr/>
            </p:nvSpPr>
            <p:spPr>
              <a:xfrm>
                <a:off x="2100519" y="2260115"/>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i="1" smtClean="0">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0</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𝛼</m:t>
                          </m:r>
                        </m:e>
                        <m:sub>
                          <m:r>
                            <a:rPr lang="en-US" i="0">
                              <a:latin typeface="Cambria Math" panose="02040503050406030204" pitchFamily="18" charset="0"/>
                            </a:rPr>
                            <m:t>0</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𝑃</m:t>
                          </m:r>
                        </m:e>
                        <m:sub>
                          <m:r>
                            <a:rPr lang="en-US" i="0">
                              <a:latin typeface="Cambria Math" panose="02040503050406030204" pitchFamily="18" charset="0"/>
                            </a:rPr>
                            <m:t>0</m:t>
                          </m:r>
                        </m:sub>
                      </m:sSub>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0</m:t>
                          </m:r>
                        </m:sub>
                      </m:sSub>
                    </m:oMath>
                  </m:oMathPara>
                </a14:m>
                <a:endParaRPr lang="en-US" dirty="0"/>
              </a:p>
            </p:txBody>
          </p:sp>
        </mc:Choice>
        <mc:Fallback xmlns="">
          <p:sp>
            <p:nvSpPr>
              <p:cNvPr id="10" name="TextBox 9">
                <a:extLst>
                  <a:ext uri="{FF2B5EF4-FFF2-40B4-BE49-F238E27FC236}">
                    <a16:creationId xmlns:a16="http://schemas.microsoft.com/office/drawing/2014/main" id="{1C8D7DB2-2E44-3D81-8DF4-34627D9B0501}"/>
                  </a:ext>
                </a:extLst>
              </p:cNvPr>
              <p:cNvSpPr txBox="1">
                <a:spLocks noRot="1" noChangeAspect="1" noMove="1" noResize="1" noEditPoints="1" noAdjustHandles="1" noChangeArrowheads="1" noChangeShapeType="1" noTextEdit="1"/>
              </p:cNvSpPr>
              <p:nvPr/>
            </p:nvSpPr>
            <p:spPr>
              <a:xfrm>
                <a:off x="2100519" y="2260115"/>
                <a:ext cx="6116128" cy="369332"/>
              </a:xfrm>
              <a:prstGeom prst="rect">
                <a:avLst/>
              </a:prstGeom>
              <a:blipFill>
                <a:blip r:embed="rId3"/>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3BB3B60-4297-3B68-AF43-465A885B623D}"/>
                  </a:ext>
                </a:extLst>
              </p:cNvPr>
              <p:cNvSpPr txBox="1"/>
              <p:nvPr/>
            </p:nvSpPr>
            <p:spPr>
              <a:xfrm>
                <a:off x="2109132" y="2659684"/>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i="1" smtClean="0">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1</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𝛼</m:t>
                          </m:r>
                        </m:e>
                        <m:sub>
                          <m:r>
                            <a:rPr lang="en-US" i="0">
                              <a:latin typeface="Cambria Math" panose="02040503050406030204" pitchFamily="18" charset="0"/>
                            </a:rPr>
                            <m:t>1</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𝑃</m:t>
                          </m:r>
                        </m:e>
                        <m:sub>
                          <m:r>
                            <a:rPr lang="en-US" i="0">
                              <a:latin typeface="Cambria Math" panose="02040503050406030204" pitchFamily="18" charset="0"/>
                            </a:rPr>
                            <m:t>1</m:t>
                          </m:r>
                        </m:sub>
                      </m:sSub>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1</m:t>
                          </m:r>
                        </m:sub>
                      </m:sSub>
                    </m:oMath>
                  </m:oMathPara>
                </a14:m>
                <a:endParaRPr lang="en-US" dirty="0"/>
              </a:p>
            </p:txBody>
          </p:sp>
        </mc:Choice>
        <mc:Fallback xmlns="">
          <p:sp>
            <p:nvSpPr>
              <p:cNvPr id="12" name="TextBox 11">
                <a:extLst>
                  <a:ext uri="{FF2B5EF4-FFF2-40B4-BE49-F238E27FC236}">
                    <a16:creationId xmlns:a16="http://schemas.microsoft.com/office/drawing/2014/main" id="{93BB3B60-4297-3B68-AF43-465A885B623D}"/>
                  </a:ext>
                </a:extLst>
              </p:cNvPr>
              <p:cNvSpPr txBox="1">
                <a:spLocks noRot="1" noChangeAspect="1" noMove="1" noResize="1" noEditPoints="1" noAdjustHandles="1" noChangeArrowheads="1" noChangeShapeType="1" noTextEdit="1"/>
              </p:cNvSpPr>
              <p:nvPr/>
            </p:nvSpPr>
            <p:spPr>
              <a:xfrm>
                <a:off x="2109132" y="2659684"/>
                <a:ext cx="6116128" cy="369332"/>
              </a:xfrm>
              <a:prstGeom prst="rect">
                <a:avLst/>
              </a:prstGeom>
              <a:blipFill>
                <a:blip r:embed="rId4"/>
                <a:stretch>
                  <a:fillRect b="-13115"/>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3D964425-B69D-6240-7E21-43192E82C8F7}"/>
              </a:ext>
            </a:extLst>
          </p:cNvPr>
          <p:cNvSpPr/>
          <p:nvPr/>
        </p:nvSpPr>
        <p:spPr>
          <a:xfrm>
            <a:off x="2329125" y="6004004"/>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Derive initial L0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4" name="Rectangle 13">
            <a:extLst>
              <a:ext uri="{FF2B5EF4-FFF2-40B4-BE49-F238E27FC236}">
                <a16:creationId xmlns:a16="http://schemas.microsoft.com/office/drawing/2014/main" id="{52EA7B41-3078-DF4A-E8D6-C8A9CE12C860}"/>
              </a:ext>
            </a:extLst>
          </p:cNvPr>
          <p:cNvSpPr/>
          <p:nvPr/>
        </p:nvSpPr>
        <p:spPr>
          <a:xfrm>
            <a:off x="5195567" y="5983876"/>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Derive L1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5" name="Rectangle 14">
            <a:extLst>
              <a:ext uri="{FF2B5EF4-FFF2-40B4-BE49-F238E27FC236}">
                <a16:creationId xmlns:a16="http://schemas.microsoft.com/office/drawing/2014/main" id="{7F2D9CAE-8161-467C-75D8-3D2C737AFBD6}"/>
              </a:ext>
            </a:extLst>
          </p:cNvPr>
          <p:cNvSpPr/>
          <p:nvPr/>
        </p:nvSpPr>
        <p:spPr>
          <a:xfrm>
            <a:off x="8062009" y="5972374"/>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Recalculate L0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6" name="Arrow: Right 15">
            <a:extLst>
              <a:ext uri="{FF2B5EF4-FFF2-40B4-BE49-F238E27FC236}">
                <a16:creationId xmlns:a16="http://schemas.microsoft.com/office/drawing/2014/main" id="{1CE8935B-4F0D-CE7A-A8C1-40B2B113F0C6}"/>
              </a:ext>
            </a:extLst>
          </p:cNvPr>
          <p:cNvSpPr/>
          <p:nvPr/>
        </p:nvSpPr>
        <p:spPr>
          <a:xfrm>
            <a:off x="7392838" y="6228278"/>
            <a:ext cx="414068" cy="181155"/>
          </a:xfrm>
          <a:prstGeom prst="rightArrow">
            <a:avLst/>
          </a:prstGeom>
          <a:solidFill>
            <a:srgbClr val="2D86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buFont typeface="Wingdings" pitchFamily="2" charset="2"/>
              <a:buChar char="l"/>
            </a:pPr>
            <a:endParaRPr kumimoji="1" lang="en-US" sz="2000" dirty="0">
              <a:solidFill>
                <a:schemeClr val="tx1"/>
              </a:solidFill>
              <a:latin typeface="SimHei" panose="02010609060101010101" pitchFamily="49" charset="-122"/>
              <a:ea typeface="SimHei" panose="02010609060101010101" pitchFamily="49" charset="-122"/>
            </a:endParaRPr>
          </a:p>
        </p:txBody>
      </p:sp>
      <p:sp>
        <p:nvSpPr>
          <p:cNvPr id="17" name="Arrow: Right 16">
            <a:extLst>
              <a:ext uri="{FF2B5EF4-FFF2-40B4-BE49-F238E27FC236}">
                <a16:creationId xmlns:a16="http://schemas.microsoft.com/office/drawing/2014/main" id="{05FE5AD9-94A7-F561-6426-7352F6B792BA}"/>
              </a:ext>
            </a:extLst>
          </p:cNvPr>
          <p:cNvSpPr/>
          <p:nvPr/>
        </p:nvSpPr>
        <p:spPr>
          <a:xfrm>
            <a:off x="4517157" y="6173656"/>
            <a:ext cx="414068" cy="181155"/>
          </a:xfrm>
          <a:prstGeom prst="rightArrow">
            <a:avLst/>
          </a:prstGeom>
          <a:solidFill>
            <a:srgbClr val="2D86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buFont typeface="Wingdings" pitchFamily="2" charset="2"/>
              <a:buChar char="l"/>
            </a:pPr>
            <a:endParaRPr kumimoji="1" lang="en-US" sz="2000" dirty="0">
              <a:solidFill>
                <a:schemeClr val="tx1"/>
              </a:solidFill>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424846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Proposal</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11659"/>
            <a:ext cx="9651352" cy="5099361"/>
          </a:xfrm>
        </p:spPr>
        <p:txBody>
          <a:bodyPr>
            <a:normAutofit/>
          </a:bodyPr>
          <a:lstStyle/>
          <a:p>
            <a:r>
              <a:rPr lang="en-US" dirty="0"/>
              <a:t>Aspect #2: OBMC with LIC</a:t>
            </a:r>
          </a:p>
          <a:p>
            <a:pPr lvl="2"/>
            <a:r>
              <a:rPr lang="en-CA" dirty="0"/>
              <a:t>Enabling OBMC for LIC CUs where the OBMC is only applied to CU boundaries</a:t>
            </a:r>
          </a:p>
          <a:p>
            <a:pPr lvl="2"/>
            <a:r>
              <a:rPr lang="en-CA" dirty="0"/>
              <a:t>Besides the MVs, considering the LIC parameters to generate its corresponding prediction samples for the OBMC of the current CU</a:t>
            </a:r>
            <a:endParaRPr lang="en-US" dirty="0"/>
          </a:p>
        </p:txBody>
      </p:sp>
    </p:spTree>
    <p:extLst>
      <p:ext uri="{BB962C8B-B14F-4D97-AF65-F5344CB8AC3E}">
        <p14:creationId xmlns:p14="http://schemas.microsoft.com/office/powerpoint/2010/main" val="2282122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Performance results</a:t>
            </a:r>
          </a:p>
        </p:txBody>
      </p:sp>
      <p:graphicFrame>
        <p:nvGraphicFramePr>
          <p:cNvPr id="6" name="Table 5">
            <a:extLst>
              <a:ext uri="{FF2B5EF4-FFF2-40B4-BE49-F238E27FC236}">
                <a16:creationId xmlns:a16="http://schemas.microsoft.com/office/drawing/2014/main" id="{3A993461-E674-EADA-EA06-B67B025D5CA0}"/>
              </a:ext>
            </a:extLst>
          </p:cNvPr>
          <p:cNvGraphicFramePr>
            <a:graphicFrameLocks noGrp="1"/>
          </p:cNvGraphicFramePr>
          <p:nvPr>
            <p:extLst>
              <p:ext uri="{D42A27DB-BD31-4B8C-83A1-F6EECF244321}">
                <p14:modId xmlns:p14="http://schemas.microsoft.com/office/powerpoint/2010/main" val="2085882825"/>
              </p:ext>
            </p:extLst>
          </p:nvPr>
        </p:nvGraphicFramePr>
        <p:xfrm>
          <a:off x="1000664" y="1495908"/>
          <a:ext cx="4630230" cy="2302289"/>
        </p:xfrm>
        <a:graphic>
          <a:graphicData uri="http://schemas.openxmlformats.org/drawingml/2006/table">
            <a:tbl>
              <a:tblPr/>
              <a:tblGrid>
                <a:gridCol w="771705">
                  <a:extLst>
                    <a:ext uri="{9D8B030D-6E8A-4147-A177-3AD203B41FA5}">
                      <a16:colId xmlns:a16="http://schemas.microsoft.com/office/drawing/2014/main" val="3204618872"/>
                    </a:ext>
                  </a:extLst>
                </a:gridCol>
                <a:gridCol w="771705">
                  <a:extLst>
                    <a:ext uri="{9D8B030D-6E8A-4147-A177-3AD203B41FA5}">
                      <a16:colId xmlns:a16="http://schemas.microsoft.com/office/drawing/2014/main" val="3221037752"/>
                    </a:ext>
                  </a:extLst>
                </a:gridCol>
                <a:gridCol w="771705">
                  <a:extLst>
                    <a:ext uri="{9D8B030D-6E8A-4147-A177-3AD203B41FA5}">
                      <a16:colId xmlns:a16="http://schemas.microsoft.com/office/drawing/2014/main" val="1754584414"/>
                    </a:ext>
                  </a:extLst>
                </a:gridCol>
                <a:gridCol w="771705">
                  <a:extLst>
                    <a:ext uri="{9D8B030D-6E8A-4147-A177-3AD203B41FA5}">
                      <a16:colId xmlns:a16="http://schemas.microsoft.com/office/drawing/2014/main" val="2775895166"/>
                    </a:ext>
                  </a:extLst>
                </a:gridCol>
                <a:gridCol w="771705">
                  <a:extLst>
                    <a:ext uri="{9D8B030D-6E8A-4147-A177-3AD203B41FA5}">
                      <a16:colId xmlns:a16="http://schemas.microsoft.com/office/drawing/2014/main" val="398438077"/>
                    </a:ext>
                  </a:extLst>
                </a:gridCol>
                <a:gridCol w="771705">
                  <a:extLst>
                    <a:ext uri="{9D8B030D-6E8A-4147-A177-3AD203B41FA5}">
                      <a16:colId xmlns:a16="http://schemas.microsoft.com/office/drawing/2014/main" val="1782699796"/>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6977626"/>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1474252"/>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833235"/>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252091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3710128"/>
                  </a:ext>
                </a:extLst>
              </a:tr>
              <a:tr h="209299">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366157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878788"/>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520013"/>
                  </a:ext>
                </a:extLst>
              </a:tr>
              <a:tr h="209299">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6560823"/>
                  </a:ext>
                </a:extLst>
              </a:tr>
              <a:tr h="209299">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1870841"/>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134969"/>
                  </a:ext>
                </a:extLst>
              </a:tr>
            </a:tbl>
          </a:graphicData>
        </a:graphic>
      </p:graphicFrame>
      <p:graphicFrame>
        <p:nvGraphicFramePr>
          <p:cNvPr id="8" name="Table 7">
            <a:extLst>
              <a:ext uri="{FF2B5EF4-FFF2-40B4-BE49-F238E27FC236}">
                <a16:creationId xmlns:a16="http://schemas.microsoft.com/office/drawing/2014/main" id="{9C225494-1CB1-FDF9-654A-5C0CE2A503C9}"/>
              </a:ext>
            </a:extLst>
          </p:cNvPr>
          <p:cNvGraphicFramePr>
            <a:graphicFrameLocks noGrp="1"/>
          </p:cNvGraphicFramePr>
          <p:nvPr>
            <p:extLst>
              <p:ext uri="{D42A27DB-BD31-4B8C-83A1-F6EECF244321}">
                <p14:modId xmlns:p14="http://schemas.microsoft.com/office/powerpoint/2010/main" val="1411964185"/>
              </p:ext>
            </p:extLst>
          </p:nvPr>
        </p:nvGraphicFramePr>
        <p:xfrm>
          <a:off x="6823494" y="1495909"/>
          <a:ext cx="4707870" cy="2328161"/>
        </p:xfrm>
        <a:graphic>
          <a:graphicData uri="http://schemas.openxmlformats.org/drawingml/2006/table">
            <a:tbl>
              <a:tblPr/>
              <a:tblGrid>
                <a:gridCol w="784645">
                  <a:extLst>
                    <a:ext uri="{9D8B030D-6E8A-4147-A177-3AD203B41FA5}">
                      <a16:colId xmlns:a16="http://schemas.microsoft.com/office/drawing/2014/main" val="3469389820"/>
                    </a:ext>
                  </a:extLst>
                </a:gridCol>
                <a:gridCol w="784645">
                  <a:extLst>
                    <a:ext uri="{9D8B030D-6E8A-4147-A177-3AD203B41FA5}">
                      <a16:colId xmlns:a16="http://schemas.microsoft.com/office/drawing/2014/main" val="3140343533"/>
                    </a:ext>
                  </a:extLst>
                </a:gridCol>
                <a:gridCol w="784645">
                  <a:extLst>
                    <a:ext uri="{9D8B030D-6E8A-4147-A177-3AD203B41FA5}">
                      <a16:colId xmlns:a16="http://schemas.microsoft.com/office/drawing/2014/main" val="665210535"/>
                    </a:ext>
                  </a:extLst>
                </a:gridCol>
                <a:gridCol w="784645">
                  <a:extLst>
                    <a:ext uri="{9D8B030D-6E8A-4147-A177-3AD203B41FA5}">
                      <a16:colId xmlns:a16="http://schemas.microsoft.com/office/drawing/2014/main" val="3997639043"/>
                    </a:ext>
                  </a:extLst>
                </a:gridCol>
                <a:gridCol w="784645">
                  <a:extLst>
                    <a:ext uri="{9D8B030D-6E8A-4147-A177-3AD203B41FA5}">
                      <a16:colId xmlns:a16="http://schemas.microsoft.com/office/drawing/2014/main" val="2911588231"/>
                    </a:ext>
                  </a:extLst>
                </a:gridCol>
                <a:gridCol w="784645">
                  <a:extLst>
                    <a:ext uri="{9D8B030D-6E8A-4147-A177-3AD203B41FA5}">
                      <a16:colId xmlns:a16="http://schemas.microsoft.com/office/drawing/2014/main" val="2803831071"/>
                    </a:ext>
                  </a:extLst>
                </a:gridCol>
              </a:tblGrid>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2431404"/>
                  </a:ext>
                </a:extLst>
              </a:tr>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1686785"/>
                  </a:ext>
                </a:extLst>
              </a:tr>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729527"/>
                  </a:ext>
                </a:extLst>
              </a:tr>
              <a:tr h="21165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4670084"/>
                  </a:ext>
                </a:extLst>
              </a:tr>
              <a:tr h="211651">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2908280"/>
                  </a:ext>
                </a:extLst>
              </a:tr>
              <a:tr h="21165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81602529"/>
                  </a:ext>
                </a:extLst>
              </a:tr>
              <a:tr h="21165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9849287"/>
                  </a:ext>
                </a:extLst>
              </a:tr>
              <a:tr h="21165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743870"/>
                  </a:ext>
                </a:extLst>
              </a:tr>
              <a:tr h="211651">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981717"/>
                  </a:ext>
                </a:extLst>
              </a:tr>
              <a:tr h="21165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26059074"/>
                  </a:ext>
                </a:extLst>
              </a:tr>
              <a:tr h="211651">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#REF!</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814544"/>
                  </a:ext>
                </a:extLst>
              </a:tr>
            </a:tbl>
          </a:graphicData>
        </a:graphic>
      </p:graphicFrame>
      <p:graphicFrame>
        <p:nvGraphicFramePr>
          <p:cNvPr id="9" name="Table 8">
            <a:extLst>
              <a:ext uri="{FF2B5EF4-FFF2-40B4-BE49-F238E27FC236}">
                <a16:creationId xmlns:a16="http://schemas.microsoft.com/office/drawing/2014/main" id="{73E65F14-56F2-1880-4C19-369F3978AAB9}"/>
              </a:ext>
            </a:extLst>
          </p:cNvPr>
          <p:cNvGraphicFramePr>
            <a:graphicFrameLocks noGrp="1"/>
          </p:cNvGraphicFramePr>
          <p:nvPr>
            <p:extLst>
              <p:ext uri="{D42A27DB-BD31-4B8C-83A1-F6EECF244321}">
                <p14:modId xmlns:p14="http://schemas.microsoft.com/office/powerpoint/2010/main" val="342894495"/>
              </p:ext>
            </p:extLst>
          </p:nvPr>
        </p:nvGraphicFramePr>
        <p:xfrm>
          <a:off x="1000664" y="4124090"/>
          <a:ext cx="4630230" cy="2302289"/>
        </p:xfrm>
        <a:graphic>
          <a:graphicData uri="http://schemas.openxmlformats.org/drawingml/2006/table">
            <a:tbl>
              <a:tblPr/>
              <a:tblGrid>
                <a:gridCol w="771705">
                  <a:extLst>
                    <a:ext uri="{9D8B030D-6E8A-4147-A177-3AD203B41FA5}">
                      <a16:colId xmlns:a16="http://schemas.microsoft.com/office/drawing/2014/main" val="3204618872"/>
                    </a:ext>
                  </a:extLst>
                </a:gridCol>
                <a:gridCol w="771705">
                  <a:extLst>
                    <a:ext uri="{9D8B030D-6E8A-4147-A177-3AD203B41FA5}">
                      <a16:colId xmlns:a16="http://schemas.microsoft.com/office/drawing/2014/main" val="3221037752"/>
                    </a:ext>
                  </a:extLst>
                </a:gridCol>
                <a:gridCol w="771705">
                  <a:extLst>
                    <a:ext uri="{9D8B030D-6E8A-4147-A177-3AD203B41FA5}">
                      <a16:colId xmlns:a16="http://schemas.microsoft.com/office/drawing/2014/main" val="1754584414"/>
                    </a:ext>
                  </a:extLst>
                </a:gridCol>
                <a:gridCol w="771705">
                  <a:extLst>
                    <a:ext uri="{9D8B030D-6E8A-4147-A177-3AD203B41FA5}">
                      <a16:colId xmlns:a16="http://schemas.microsoft.com/office/drawing/2014/main" val="2775895166"/>
                    </a:ext>
                  </a:extLst>
                </a:gridCol>
                <a:gridCol w="771705">
                  <a:extLst>
                    <a:ext uri="{9D8B030D-6E8A-4147-A177-3AD203B41FA5}">
                      <a16:colId xmlns:a16="http://schemas.microsoft.com/office/drawing/2014/main" val="398438077"/>
                    </a:ext>
                  </a:extLst>
                </a:gridCol>
                <a:gridCol w="771705">
                  <a:extLst>
                    <a:ext uri="{9D8B030D-6E8A-4147-A177-3AD203B41FA5}">
                      <a16:colId xmlns:a16="http://schemas.microsoft.com/office/drawing/2014/main" val="1782699796"/>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6977626"/>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1474252"/>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err="1">
                          <a:solidFill>
                            <a:srgbClr val="000000"/>
                          </a:solidFill>
                          <a:effectLst/>
                          <a:latin typeface="Arial" panose="020B0604020202020204" pitchFamily="34" charset="0"/>
                        </a:rPr>
                        <a:t>DecT</a:t>
                      </a: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833235"/>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252091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371012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366157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878788"/>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520013"/>
                  </a:ext>
                </a:extLst>
              </a:tr>
              <a:tr h="209299">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6560823"/>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1870841"/>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134969"/>
                  </a:ext>
                </a:extLst>
              </a:tr>
            </a:tbl>
          </a:graphicData>
        </a:graphic>
      </p:graphicFrame>
      <p:graphicFrame>
        <p:nvGraphicFramePr>
          <p:cNvPr id="10" name="Table 9">
            <a:extLst>
              <a:ext uri="{FF2B5EF4-FFF2-40B4-BE49-F238E27FC236}">
                <a16:creationId xmlns:a16="http://schemas.microsoft.com/office/drawing/2014/main" id="{5AE6380A-9C98-D753-0846-3698C47F2383}"/>
              </a:ext>
            </a:extLst>
          </p:cNvPr>
          <p:cNvGraphicFramePr>
            <a:graphicFrameLocks noGrp="1"/>
          </p:cNvGraphicFramePr>
          <p:nvPr>
            <p:extLst>
              <p:ext uri="{D42A27DB-BD31-4B8C-83A1-F6EECF244321}">
                <p14:modId xmlns:p14="http://schemas.microsoft.com/office/powerpoint/2010/main" val="2850565589"/>
              </p:ext>
            </p:extLst>
          </p:nvPr>
        </p:nvGraphicFramePr>
        <p:xfrm>
          <a:off x="6901131" y="4141335"/>
          <a:ext cx="4630230" cy="2302289"/>
        </p:xfrm>
        <a:graphic>
          <a:graphicData uri="http://schemas.openxmlformats.org/drawingml/2006/table">
            <a:tbl>
              <a:tblPr/>
              <a:tblGrid>
                <a:gridCol w="771705">
                  <a:extLst>
                    <a:ext uri="{9D8B030D-6E8A-4147-A177-3AD203B41FA5}">
                      <a16:colId xmlns:a16="http://schemas.microsoft.com/office/drawing/2014/main" val="3469389820"/>
                    </a:ext>
                  </a:extLst>
                </a:gridCol>
                <a:gridCol w="771705">
                  <a:extLst>
                    <a:ext uri="{9D8B030D-6E8A-4147-A177-3AD203B41FA5}">
                      <a16:colId xmlns:a16="http://schemas.microsoft.com/office/drawing/2014/main" val="3140343533"/>
                    </a:ext>
                  </a:extLst>
                </a:gridCol>
                <a:gridCol w="771705">
                  <a:extLst>
                    <a:ext uri="{9D8B030D-6E8A-4147-A177-3AD203B41FA5}">
                      <a16:colId xmlns:a16="http://schemas.microsoft.com/office/drawing/2014/main" val="665210535"/>
                    </a:ext>
                  </a:extLst>
                </a:gridCol>
                <a:gridCol w="771705">
                  <a:extLst>
                    <a:ext uri="{9D8B030D-6E8A-4147-A177-3AD203B41FA5}">
                      <a16:colId xmlns:a16="http://schemas.microsoft.com/office/drawing/2014/main" val="3997639043"/>
                    </a:ext>
                  </a:extLst>
                </a:gridCol>
                <a:gridCol w="771705">
                  <a:extLst>
                    <a:ext uri="{9D8B030D-6E8A-4147-A177-3AD203B41FA5}">
                      <a16:colId xmlns:a16="http://schemas.microsoft.com/office/drawing/2014/main" val="2911588231"/>
                    </a:ext>
                  </a:extLst>
                </a:gridCol>
                <a:gridCol w="771705">
                  <a:extLst>
                    <a:ext uri="{9D8B030D-6E8A-4147-A177-3AD203B41FA5}">
                      <a16:colId xmlns:a16="http://schemas.microsoft.com/office/drawing/2014/main" val="2803831071"/>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2431404"/>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1686785"/>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729527"/>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4670084"/>
                  </a:ext>
                </a:extLst>
              </a:tr>
              <a:tr h="209299">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2908280"/>
                  </a:ext>
                </a:extLst>
              </a:tr>
              <a:tr h="209299">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-0.51%</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8160252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9849287"/>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743870"/>
                  </a:ext>
                </a:extLst>
              </a:tr>
              <a:tr h="209299">
                <a:tc>
                  <a:txBody>
                    <a:bodyPr/>
                    <a:lstStyle/>
                    <a:p>
                      <a:pPr algn="ctr" fontAlgn="ctr"/>
                      <a:r>
                        <a:rPr lang="en-US" sz="9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-0.54%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981717"/>
                  </a:ext>
                </a:extLst>
              </a:tr>
              <a:tr h="209299">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26059074"/>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-0.74%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814544"/>
                  </a:ext>
                </a:extLst>
              </a:tr>
            </a:tbl>
          </a:graphicData>
        </a:graphic>
      </p:graphicFrame>
      <p:sp>
        <p:nvSpPr>
          <p:cNvPr id="12" name="Rectangle 11">
            <a:extLst>
              <a:ext uri="{FF2B5EF4-FFF2-40B4-BE49-F238E27FC236}">
                <a16:creationId xmlns:a16="http://schemas.microsoft.com/office/drawing/2014/main" id="{0B4E135F-D386-36CD-8E83-A1825E207B05}"/>
              </a:ext>
            </a:extLst>
          </p:cNvPr>
          <p:cNvSpPr/>
          <p:nvPr/>
        </p:nvSpPr>
        <p:spPr>
          <a:xfrm>
            <a:off x="2752725" y="6460877"/>
            <a:ext cx="6686549" cy="360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000" dirty="0">
                <a:solidFill>
                  <a:srgbClr val="C00000"/>
                </a:solidFill>
                <a:latin typeface="SimHei" panose="02010609060101010101" pitchFamily="49" charset="-122"/>
                <a:ea typeface="SimHei" panose="02010609060101010101" pitchFamily="49" charset="-122"/>
              </a:rPr>
              <a:t>Missing points are copied from anchors</a:t>
            </a:r>
          </a:p>
        </p:txBody>
      </p:sp>
      <p:sp>
        <p:nvSpPr>
          <p:cNvPr id="14" name="TextBox 13">
            <a:extLst>
              <a:ext uri="{FF2B5EF4-FFF2-40B4-BE49-F238E27FC236}">
                <a16:creationId xmlns:a16="http://schemas.microsoft.com/office/drawing/2014/main" id="{DC4CB33E-C642-1387-A07E-A64CA61BE5AC}"/>
              </a:ext>
            </a:extLst>
          </p:cNvPr>
          <p:cNvSpPr txBox="1"/>
          <p:nvPr/>
        </p:nvSpPr>
        <p:spPr>
          <a:xfrm>
            <a:off x="418381" y="1039257"/>
            <a:ext cx="6116128" cy="369332"/>
          </a:xfrm>
          <a:prstGeom prst="rect">
            <a:avLst/>
          </a:prstGeom>
          <a:noFill/>
        </p:spPr>
        <p:txBody>
          <a:bodyPr wrap="square">
            <a:spAutoFit/>
          </a:bodyPr>
          <a:lstStyle/>
          <a:p>
            <a:r>
              <a:rPr lang="en-US" b="1" dirty="0"/>
              <a:t>Performance on ECM7.0</a:t>
            </a:r>
          </a:p>
        </p:txBody>
      </p:sp>
    </p:spTree>
    <p:extLst>
      <p:ext uri="{BB962C8B-B14F-4D97-AF65-F5344CB8AC3E}">
        <p14:creationId xmlns:p14="http://schemas.microsoft.com/office/powerpoint/2010/main" val="3297131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Closing</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37538"/>
            <a:ext cx="9651352" cy="2384596"/>
          </a:xfrm>
        </p:spPr>
        <p:txBody>
          <a:bodyPr/>
          <a:lstStyle/>
          <a:p>
            <a:r>
              <a:rPr lang="en-US" dirty="0"/>
              <a:t>Proposal</a:t>
            </a:r>
          </a:p>
          <a:p>
            <a:pPr lvl="1"/>
            <a:r>
              <a:rPr lang="en-US" dirty="0"/>
              <a:t>Extension of the existing </a:t>
            </a:r>
            <a:r>
              <a:rPr lang="en-US" dirty="0" err="1"/>
              <a:t>uni</a:t>
            </a:r>
            <a:r>
              <a:rPr lang="en-US" dirty="0"/>
              <a:t>-predictive LIC to bi-prediction</a:t>
            </a:r>
          </a:p>
          <a:p>
            <a:pPr lvl="1"/>
            <a:r>
              <a:rPr lang="en-US" dirty="0"/>
              <a:t>OBMC with LIC</a:t>
            </a:r>
          </a:p>
          <a:p>
            <a:pPr lvl="1"/>
            <a:r>
              <a:rPr lang="en-US" dirty="0"/>
              <a:t>~0.40% gains for RA and LD</a:t>
            </a:r>
          </a:p>
          <a:p>
            <a:pPr marL="228600" lvl="1"/>
            <a:r>
              <a:rPr lang="en-US" sz="1800" dirty="0"/>
              <a:t>Recommendation</a:t>
            </a:r>
          </a:p>
          <a:p>
            <a:pPr lvl="1"/>
            <a:r>
              <a:rPr lang="en-US" dirty="0"/>
              <a:t>Study the proposal in the context of EE2</a:t>
            </a:r>
          </a:p>
          <a:p>
            <a:pPr lvl="1"/>
            <a:endParaRPr lang="en-US" dirty="0"/>
          </a:p>
        </p:txBody>
      </p:sp>
    </p:spTree>
    <p:extLst>
      <p:ext uri="{BB962C8B-B14F-4D97-AF65-F5344CB8AC3E}">
        <p14:creationId xmlns:p14="http://schemas.microsoft.com/office/powerpoint/2010/main" val="3835637767"/>
      </p:ext>
    </p:extLst>
  </p:cSld>
  <p:clrMapOvr>
    <a:masterClrMapping/>
  </p:clrMapOvr>
</p:sld>
</file>

<file path=ppt/theme/theme1.xml><?xml version="1.0" encoding="utf-8"?>
<a:theme xmlns:a="http://schemas.openxmlformats.org/drawingml/2006/main" name="包裹">
  <a:themeElements>
    <a:clrScheme name="包裹">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包裹">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spDef>
      <a:spPr/>
      <a:bodyPr rtlCol="0" anchor="ctr"/>
      <a:lstStyle>
        <a:defPPr marL="342900" indent="-342900" algn="l">
          <a:buFont typeface="Wingdings" pitchFamily="2" charset="2"/>
          <a:buChar char="l"/>
          <a:defRPr kumimoji="1" sz="2000" dirty="0" smtClean="0">
            <a:solidFill>
              <a:schemeClr val="tx1"/>
            </a:solidFill>
            <a:latin typeface="SimHei" panose="02010609060101010101" pitchFamily="49" charset="-122"/>
            <a:ea typeface="SimHei" panose="020106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71176</TotalTime>
  <Words>842</Words>
  <Application>Microsoft Office PowerPoint</Application>
  <PresentationFormat>Widescreen</PresentationFormat>
  <Paragraphs>268</Paragraphs>
  <Slides>6</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vt:i4>
      </vt:variant>
    </vt:vector>
  </HeadingPairs>
  <TitlesOfParts>
    <vt:vector size="16" baseType="lpstr">
      <vt:lpstr>DengXian</vt:lpstr>
      <vt:lpstr>KaiTi</vt:lpstr>
      <vt:lpstr>SimHei</vt:lpstr>
      <vt:lpstr>Arial</vt:lpstr>
      <vt:lpstr>Calibri</vt:lpstr>
      <vt:lpstr>Calibri Light</vt:lpstr>
      <vt:lpstr>Cambria Math</vt:lpstr>
      <vt:lpstr>Wingdings</vt:lpstr>
      <vt:lpstr>包裹</vt:lpstr>
      <vt:lpstr>Custom Design</vt:lpstr>
      <vt:lpstr>Non-EE2:Improvements on local illumination compensation in ECM7.0</vt:lpstr>
      <vt:lpstr>Introduction</vt:lpstr>
      <vt:lpstr>Proposal</vt:lpstr>
      <vt:lpstr>Proposal</vt:lpstr>
      <vt:lpstr>Performance results</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liwenfeiyiran@163.com</dc:creator>
  <cp:lastModifiedBy>Xiaoyu Xiu</cp:lastModifiedBy>
  <cp:revision>1073</cp:revision>
  <cp:lastPrinted>2018-10-23T07:47:24Z</cp:lastPrinted>
  <dcterms:created xsi:type="dcterms:W3CDTF">2018-07-10T02:40:16Z</dcterms:created>
  <dcterms:modified xsi:type="dcterms:W3CDTF">2023-01-17T13:51:57Z</dcterms:modified>
</cp:coreProperties>
</file>