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0" r:id="rId4"/>
    <p:sldId id="381" r:id="rId5"/>
    <p:sldId id="380" r:id="rId6"/>
    <p:sldId id="379" r:id="rId7"/>
    <p:sldId id="382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0" autoAdjust="0"/>
    <p:restoredTop sz="90118" autoAdjust="0"/>
  </p:normalViewPr>
  <p:slideViewPr>
    <p:cSldViewPr snapToGrid="0" snapToObjects="1">
      <p:cViewPr varScale="1">
        <p:scale>
          <a:sx n="108" d="100"/>
          <a:sy n="108" d="100"/>
        </p:scale>
        <p:origin x="7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2023/1/16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2023/1/16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036" y="2199728"/>
            <a:ext cx="9961510" cy="1645920"/>
          </a:xfrm>
        </p:spPr>
        <p:txBody>
          <a:bodyPr>
            <a:normAutofit fontScale="90000"/>
          </a:bodyPr>
          <a:lstStyle/>
          <a:p>
            <a:r>
              <a:rPr lang="zh-CN" altLang="en-US" sz="4400" b="1" u="sng" dirty="0"/>
              <a:t>JVET-AC0163</a:t>
            </a:r>
            <a:br>
              <a:rPr lang="zh-CN" altLang="en-US" sz="4400" dirty="0"/>
            </a:br>
            <a:r>
              <a:rPr lang="en-US" altLang="zh-CN" sz="4400" dirty="0"/>
              <a:t>Non-EE2:On non-separable primary transform for intra blocks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4060" y="4208291"/>
            <a:ext cx="7731463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Ning Yan, Xiaoyu Xiu, Wei Chen,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Che</a:t>
            </a:r>
            <a:r>
              <a:rPr lang="en-US" altLang="zh-CN" sz="2800" dirty="0"/>
              <a:t>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Introduction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4333623"/>
          </a:xfrm>
        </p:spPr>
        <p:txBody>
          <a:bodyPr>
            <a:noAutofit/>
          </a:bodyPr>
          <a:lstStyle/>
          <a:p>
            <a:pPr hangingPunct="0"/>
            <a:r>
              <a:rPr lang="en-CA" altLang="zh-CN" sz="3200" dirty="0"/>
              <a:t>In ECM7.0, DCT-II + LFNST and adaptive MTS are applied to de-correlate the residual samples of intra coded blocks. </a:t>
            </a:r>
          </a:p>
          <a:p>
            <a:pPr hangingPunct="0"/>
            <a:endParaRPr lang="en-CA" altLang="zh-CN" sz="3200" dirty="0"/>
          </a:p>
          <a:p>
            <a:pPr hangingPunct="0"/>
            <a:r>
              <a:rPr lang="en-CA" altLang="zh-CN" sz="3200" dirty="0"/>
              <a:t>In JVET-AA064 and </a:t>
            </a:r>
            <a:r>
              <a:rPr lang="en-US" altLang="zh-CN" sz="3200" dirty="0"/>
              <a:t>JVET-AB0175</a:t>
            </a:r>
            <a:r>
              <a:rPr lang="en-CA" altLang="zh-CN" sz="3200" dirty="0"/>
              <a:t>, non-separable primary transforms have shown potentials to further improve the efficiency of intra coding.</a:t>
            </a:r>
            <a:endParaRPr lang="zh-CN" altLang="zh-CN" sz="3200" dirty="0"/>
          </a:p>
          <a:p>
            <a:pPr lvl="1"/>
            <a:endParaRPr 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8F7849-32F3-194E-BDD1-B2A2EC6DDAC8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CA" altLang="zh-CN" sz="3200" b="1" dirty="0"/>
              <a:t>Non-separable primary transforms</a:t>
            </a:r>
          </a:p>
          <a:p>
            <a:pPr lvl="1" hangingPunct="0"/>
            <a:r>
              <a:rPr lang="en-CA" altLang="zh-CN" sz="2800" dirty="0"/>
              <a:t>Non-separable transforms are applied to intra blocks with sizes 4x4, 4x8, 4x16, 8x4, 8x8, 8x16, 16x4, 16x8 and 16x16. </a:t>
            </a:r>
          </a:p>
          <a:p>
            <a:pPr lvl="1" hangingPunct="0"/>
            <a:r>
              <a:rPr lang="en-CA" altLang="zh-CN" sz="2800" dirty="0"/>
              <a:t>For each block size, a total of 67 transform kernels are derived based on different intra prediction modes. </a:t>
            </a:r>
          </a:p>
          <a:p>
            <a:pPr lvl="1" hangingPunct="0"/>
            <a:r>
              <a:rPr lang="en-CA" altLang="zh-CN" sz="2800" dirty="0"/>
              <a:t>For signaling, one additional flag is introduced after the existing MTS flag to indicate whether the proposed non-separable primary transform is applied. </a:t>
            </a:r>
            <a:endParaRPr lang="en-US" altLang="zh-CN" sz="2800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8F7849-32F3-194E-BDD1-B2A2EC6DDAC8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Proposal(1)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40317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zh-CN" sz="3200" b="1" dirty="0"/>
              <a:t>Transform kernel sharing</a:t>
            </a:r>
          </a:p>
          <a:p>
            <a:pPr lvl="1" hangingPunct="0"/>
            <a:r>
              <a:rPr lang="en-CA" altLang="zh-CN" sz="2400" dirty="0"/>
              <a:t>Transform blocks with sizes 4x8, 4x16 and 8x16 share the same transform kernels with the transform blocks of 8x4, 16x4 and 16x8.</a:t>
            </a:r>
            <a:endParaRPr lang="zh-CN" altLang="zh-CN" sz="2400" dirty="0"/>
          </a:p>
          <a:p>
            <a:pPr hangingPunct="0"/>
            <a:r>
              <a:rPr lang="en-CA" altLang="zh-CN" sz="3200" b="1" dirty="0"/>
              <a:t>Transform coefficient zeroing-out</a:t>
            </a:r>
          </a:p>
          <a:p>
            <a:pPr lvl="1" hangingPunct="0"/>
            <a:r>
              <a:rPr lang="en-CA" altLang="zh-CN" sz="2400" dirty="0"/>
              <a:t>Zero-out operation is applied to the </a:t>
            </a:r>
            <a:r>
              <a:rPr lang="en-US" altLang="zh-CN" sz="2400" dirty="0"/>
              <a:t>block</a:t>
            </a:r>
            <a:r>
              <a:rPr lang="en-CA" altLang="zh-CN" sz="2400" dirty="0"/>
              <a:t> sizes 16x8, 8x16 and 16x16.</a:t>
            </a:r>
          </a:p>
          <a:p>
            <a:pPr lvl="1" hangingPunct="0"/>
            <a:r>
              <a:rPr lang="en-CA" altLang="zh-CN" sz="2400" dirty="0"/>
              <a:t>The first 64 transform coefficients are retained while the rest coefficients are zeroed out.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8F7849-32F3-194E-BDD1-B2A2EC6DDAC8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Proposal(2)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51362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内容占位符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b="1" dirty="0"/>
              <a:t> ECM7.0 results</a:t>
            </a:r>
          </a:p>
          <a:p>
            <a:endParaRPr lang="zh-CN" alt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Performance Evaluation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612459"/>
              </p:ext>
            </p:extLst>
          </p:nvPr>
        </p:nvGraphicFramePr>
        <p:xfrm>
          <a:off x="714529" y="1796461"/>
          <a:ext cx="418846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822960">
                  <a:extLst>
                    <a:ext uri="{9D8B030D-6E8A-4147-A177-3AD203B41FA5}">
                      <a16:colId xmlns:a16="http://schemas.microsoft.com/office/drawing/2014/main" val="1441086063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899125836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1993832894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851167972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832173632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16252992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717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314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110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421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492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391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551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PMingLiU"/>
                        </a:rPr>
                        <a:t>-3.26%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60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-0.71%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05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111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333008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901602" y="3585629"/>
            <a:ext cx="3805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Test #1: </a:t>
            </a:r>
            <a:r>
              <a:rPr lang="en-US" altLang="zh-CN" sz="1600" dirty="0"/>
              <a:t>non-separable primary transforms</a:t>
            </a:r>
          </a:p>
        </p:txBody>
      </p:sp>
      <p:sp>
        <p:nvSpPr>
          <p:cNvPr id="16" name="矩形 15"/>
          <p:cNvSpPr/>
          <p:nvPr/>
        </p:nvSpPr>
        <p:spPr>
          <a:xfrm>
            <a:off x="6684108" y="3750055"/>
            <a:ext cx="37885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Test #2: </a:t>
            </a:r>
            <a:r>
              <a:rPr lang="en-US" altLang="zh-CN" sz="1600" dirty="0"/>
              <a:t>Test #1 + transform kernel sharing</a:t>
            </a:r>
          </a:p>
        </p:txBody>
      </p:sp>
      <p:sp>
        <p:nvSpPr>
          <p:cNvPr id="18" name="矩形 17"/>
          <p:cNvSpPr/>
          <p:nvPr/>
        </p:nvSpPr>
        <p:spPr>
          <a:xfrm>
            <a:off x="878792" y="5844365"/>
            <a:ext cx="3459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/>
              <a:t>Test #3: </a:t>
            </a:r>
          </a:p>
          <a:p>
            <a:pPr algn="ctr"/>
            <a:r>
              <a:rPr lang="en-US" altLang="zh-CN" sz="1600" dirty="0"/>
              <a:t>Test #1 + transform coefficient zero-out</a:t>
            </a:r>
          </a:p>
        </p:txBody>
      </p:sp>
      <p:sp>
        <p:nvSpPr>
          <p:cNvPr id="20" name="矩形 19"/>
          <p:cNvSpPr/>
          <p:nvPr/>
        </p:nvSpPr>
        <p:spPr>
          <a:xfrm>
            <a:off x="5730240" y="5843188"/>
            <a:ext cx="6393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Test #4:</a:t>
            </a:r>
            <a:r>
              <a:rPr lang="en-US" altLang="zh-CN" sz="1600" dirty="0"/>
              <a:t> </a:t>
            </a:r>
          </a:p>
          <a:p>
            <a:pPr algn="ctr"/>
            <a:r>
              <a:rPr lang="en-US" altLang="zh-CN" sz="1600" dirty="0"/>
              <a:t>Test #1 + transform kernel sharing + transform coefficient zero-out</a:t>
            </a: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8F7849-32F3-194E-BDD1-B2A2EC6DDAC8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540509"/>
              </p:ext>
            </p:extLst>
          </p:nvPr>
        </p:nvGraphicFramePr>
        <p:xfrm>
          <a:off x="6484140" y="1796460"/>
          <a:ext cx="418846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822960">
                  <a:extLst>
                    <a:ext uri="{9D8B030D-6E8A-4147-A177-3AD203B41FA5}">
                      <a16:colId xmlns:a16="http://schemas.microsoft.com/office/drawing/2014/main" val="302526379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712881100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41940407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983236274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3048061812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2290951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321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7354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626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266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892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919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343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196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1664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0261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729263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117230"/>
              </p:ext>
            </p:extLst>
          </p:nvPr>
        </p:nvGraphicFramePr>
        <p:xfrm>
          <a:off x="714529" y="4062013"/>
          <a:ext cx="418846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822960">
                  <a:extLst>
                    <a:ext uri="{9D8B030D-6E8A-4147-A177-3AD203B41FA5}">
                      <a16:colId xmlns:a16="http://schemas.microsoft.com/office/drawing/2014/main" val="3262519254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713148963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2977661185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556705610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706400439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2888910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149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749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906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862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555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338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213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-2.22%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5919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339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1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665507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651639"/>
              </p:ext>
            </p:extLst>
          </p:nvPr>
        </p:nvGraphicFramePr>
        <p:xfrm>
          <a:off x="6491544" y="4062012"/>
          <a:ext cx="4038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598438334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2935457848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566941264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353407362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368031015"/>
                    </a:ext>
                  </a:extLst>
                </a:gridCol>
                <a:gridCol w="775970">
                  <a:extLst>
                    <a:ext uri="{9D8B030D-6E8A-4147-A177-3AD203B41FA5}">
                      <a16:colId xmlns:a16="http://schemas.microsoft.com/office/drawing/2014/main" val="1514243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96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ECM-7.0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428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343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766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009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210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58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-1.40%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661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33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515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743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902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b="1" dirty="0"/>
              <a:t>Proposal</a:t>
            </a:r>
          </a:p>
          <a:p>
            <a:pPr lvl="1"/>
            <a:r>
              <a:rPr lang="en-US" altLang="zh-CN" sz="2800" dirty="0"/>
              <a:t>Non-separable primary transform kernels are proposed for intra blocks</a:t>
            </a:r>
          </a:p>
          <a:p>
            <a:pPr lvl="1"/>
            <a:r>
              <a:rPr lang="en-US" altLang="zh-CN" sz="2800" dirty="0"/>
              <a:t>0.86% gain for AI</a:t>
            </a:r>
          </a:p>
          <a:p>
            <a:pPr lvl="1"/>
            <a:endParaRPr lang="en-US" altLang="zh-CN" sz="2800" dirty="0"/>
          </a:p>
          <a:p>
            <a:pPr marL="228600" lvl="1"/>
            <a:r>
              <a:rPr lang="en-US" altLang="zh-CN" sz="3200" b="1" dirty="0"/>
              <a:t>Recommendation</a:t>
            </a:r>
          </a:p>
          <a:p>
            <a:pPr lvl="1"/>
            <a:r>
              <a:rPr lang="en-US" altLang="zh-CN" sz="2800" dirty="0"/>
              <a:t>Study the proposed methods in the context of EE2</a:t>
            </a:r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8F7849-32F3-194E-BDD1-B2A2EC6DDAC8}" type="slidenum">
              <a:rPr kumimoji="1" lang="zh-CN" altLang="en-US" smtClean="0"/>
              <a:t>6</a:t>
            </a:fld>
            <a:endParaRPr kumimoji="1"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Conclusion</a:t>
            </a:r>
            <a:endParaRPr lang="zh-CN" alt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44A757-9E4B-3D3E-1C4F-88CD8FBE04B2}"/>
              </a:ext>
            </a:extLst>
          </p:cNvPr>
          <p:cNvSpPr/>
          <p:nvPr/>
        </p:nvSpPr>
        <p:spPr>
          <a:xfrm>
            <a:off x="2193069" y="4936664"/>
            <a:ext cx="8324490" cy="110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sz="2800" b="1" dirty="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Thanks to G</a:t>
            </a:r>
            <a:r>
              <a:rPr kumimoji="1"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oogle</a:t>
            </a:r>
            <a:r>
              <a:rPr kumimoji="1" lang="en-US" sz="2800" b="1" dirty="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83355753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71361</TotalTime>
  <Words>772</Words>
  <Application>Microsoft Office PowerPoint</Application>
  <PresentationFormat>Widescreen</PresentationFormat>
  <Paragraphs>259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DengXian</vt:lpstr>
      <vt:lpstr>KaiTi</vt:lpstr>
      <vt:lpstr>Arial</vt:lpstr>
      <vt:lpstr>Calibri</vt:lpstr>
      <vt:lpstr>Calibri Light</vt:lpstr>
      <vt:lpstr>Times New Roman</vt:lpstr>
      <vt:lpstr>包裹</vt:lpstr>
      <vt:lpstr>Custom Design</vt:lpstr>
      <vt:lpstr>JVET-AC0163 Non-EE2:On non-separable primary transform for intra blocks</vt:lpstr>
      <vt:lpstr>Introduction</vt:lpstr>
      <vt:lpstr>Proposal(1)</vt:lpstr>
      <vt:lpstr>Proposal(2)</vt:lpstr>
      <vt:lpstr>Performance Evaluation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1188</cp:revision>
  <cp:lastPrinted>2018-10-23T07:47:24Z</cp:lastPrinted>
  <dcterms:created xsi:type="dcterms:W3CDTF">2018-07-10T02:40:16Z</dcterms:created>
  <dcterms:modified xsi:type="dcterms:W3CDTF">2023-01-16T20:57:01Z</dcterms:modified>
</cp:coreProperties>
</file>