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0"/>
  </p:notesMasterIdLst>
  <p:handoutMasterIdLst>
    <p:handoutMasterId r:id="rId11"/>
  </p:handoutMasterIdLst>
  <p:sldIdLst>
    <p:sldId id="1116" r:id="rId5"/>
    <p:sldId id="1426" r:id="rId6"/>
    <p:sldId id="1427" r:id="rId7"/>
    <p:sldId id="1418" r:id="rId8"/>
    <p:sldId id="884"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Zhi Zhang" initials="ZZ" lastIdx="2" clrIdx="1">
    <p:extLst>
      <p:ext uri="{19B8F6BF-5375-455C-9EA6-DF929625EA0E}">
        <p15:presenceInfo xmlns:p15="http://schemas.microsoft.com/office/powerpoint/2012/main" userId="S::zhizhang@qti.qualcomm.com::1f2f647b-25e8-4aaa-85c3-2c0a4a69d44c" providerId="AD"/>
      </p:ext>
    </p:extLst>
  </p:cmAuthor>
  <p:cmAuthor id="3" name="Han Huang" initials="HH" lastIdx="2" clrIdx="2">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0B5F88-B226-400A-BDF8-4DC0B63654F1}" v="6" dt="2022-04-20T17:11:10.6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750" autoAdjust="0"/>
    <p:restoredTop sz="94660"/>
  </p:normalViewPr>
  <p:slideViewPr>
    <p:cSldViewPr snapToGrid="0">
      <p:cViewPr varScale="1">
        <p:scale>
          <a:sx n="113" d="100"/>
          <a:sy n="113" d="100"/>
        </p:scale>
        <p:origin x="1098" y="96"/>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brice Le Leannec" userId="a85ca242-9e1c-4cd3-8567-4cbd72e914bf" providerId="ADAL" clId="{DB0B5F88-B226-400A-BDF8-4DC0B63654F1}"/>
    <pc:docChg chg="modSld">
      <pc:chgData name="Fabrice Le Leannec" userId="a85ca242-9e1c-4cd3-8567-4cbd72e914bf" providerId="ADAL" clId="{DB0B5F88-B226-400A-BDF8-4DC0B63654F1}" dt="2022-04-20T17:11:10.633" v="5" actId="1076"/>
      <pc:docMkLst>
        <pc:docMk/>
      </pc:docMkLst>
      <pc:sldChg chg="addSp modSp">
        <pc:chgData name="Fabrice Le Leannec" userId="a85ca242-9e1c-4cd3-8567-4cbd72e914bf" providerId="ADAL" clId="{DB0B5F88-B226-400A-BDF8-4DC0B63654F1}" dt="2022-04-20T17:11:10.633" v="5" actId="1076"/>
        <pc:sldMkLst>
          <pc:docMk/>
          <pc:sldMk cId="1371011236" sldId="1116"/>
        </pc:sldMkLst>
        <pc:picChg chg="add mod">
          <ac:chgData name="Fabrice Le Leannec" userId="a85ca242-9e1c-4cd3-8567-4cbd72e914bf" providerId="ADAL" clId="{DB0B5F88-B226-400A-BDF8-4DC0B63654F1}" dt="2022-04-20T17:11:10.633" v="5" actId="1076"/>
          <ac:picMkLst>
            <pc:docMk/>
            <pc:sldMk cId="1371011236" sldId="1116"/>
            <ac:picMk id="3074" creationId="{ABD59C01-8427-49C8-9D71-C86010EFC492}"/>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1/13/2023</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13.01.2023</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endParaRPr lang="en-US"/>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245782" y="4551877"/>
            <a:ext cx="7931779" cy="919514"/>
          </a:xfrm>
        </p:spPr>
        <p:txBody>
          <a:bodyPr/>
          <a:lstStyle/>
          <a:p>
            <a:r>
              <a:rPr lang="en-US" sz="2000" dirty="0"/>
              <a:t>Zhi Zhang, Pavel Nikitin, Han Huang,</a:t>
            </a:r>
          </a:p>
          <a:p>
            <a:r>
              <a:rPr lang="en-US" sz="2000" dirty="0"/>
              <a:t>Vadim Seregin, Marta Karczewicz (Qualcomm)</a:t>
            </a:r>
          </a:p>
          <a:p>
            <a:pPr>
              <a:buNone/>
            </a:pPr>
            <a:endParaRPr lang="en-US" sz="2000" dirty="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245782" y="2214131"/>
            <a:ext cx="8266315" cy="963982"/>
          </a:xfrm>
        </p:spPr>
        <p:txBody>
          <a:bodyPr/>
          <a:lstStyle/>
          <a:p>
            <a:r>
              <a:rPr lang="en-US" sz="3600" dirty="0"/>
              <a:t>JVET-AC0159</a:t>
            </a:r>
            <a:br>
              <a:rPr lang="en-US" sz="3600" dirty="0"/>
            </a:br>
            <a:r>
              <a:rPr lang="en-CA" sz="3600" dirty="0"/>
              <a:t>Non-EE2: IBC MBVD list derivation</a:t>
            </a:r>
            <a:endParaRPr lang="en-US" sz="3600" dirty="0"/>
          </a:p>
        </p:txBody>
      </p:sp>
      <p:sp>
        <p:nvSpPr>
          <p:cNvPr id="4" name="Text Placeholder 46">
            <a:extLst>
              <a:ext uri="{FF2B5EF4-FFF2-40B4-BE49-F238E27FC236}">
                <a16:creationId xmlns:a16="http://schemas.microsoft.com/office/drawing/2014/main" id="{56EAAE06-FB3C-46BF-BB50-2B474DE6B704}"/>
              </a:ext>
            </a:extLst>
          </p:cNvPr>
          <p:cNvSpPr txBox="1">
            <a:spLocks/>
          </p:cNvSpPr>
          <p:nvPr/>
        </p:nvSpPr>
        <p:spPr bwMode="gray">
          <a:xfrm>
            <a:off x="245783" y="4985140"/>
            <a:ext cx="6684434" cy="972502"/>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
        <p:nvSpPr>
          <p:cNvPr id="7" name="Text Placeholder 46">
            <a:extLst>
              <a:ext uri="{FF2B5EF4-FFF2-40B4-BE49-F238E27FC236}">
                <a16:creationId xmlns:a16="http://schemas.microsoft.com/office/drawing/2014/main" id="{B090013D-6D85-4807-84DB-44806D84F20A}"/>
              </a:ext>
            </a:extLst>
          </p:cNvPr>
          <p:cNvSpPr txBox="1">
            <a:spLocks/>
          </p:cNvSpPr>
          <p:nvPr/>
        </p:nvSpPr>
        <p:spPr bwMode="gray">
          <a:xfrm>
            <a:off x="245783" y="5018998"/>
            <a:ext cx="6684434" cy="471523"/>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t>Introduction and Proposal </a:t>
            </a:r>
          </a:p>
        </p:txBody>
      </p:sp>
      <p:sp>
        <p:nvSpPr>
          <p:cNvPr id="6" name="Content Placeholder 4">
            <a:extLst>
              <a:ext uri="{FF2B5EF4-FFF2-40B4-BE49-F238E27FC236}">
                <a16:creationId xmlns:a16="http://schemas.microsoft.com/office/drawing/2014/main" id="{BC3568DE-1ABA-4B6B-9F5D-46413D406C81}"/>
              </a:ext>
            </a:extLst>
          </p:cNvPr>
          <p:cNvSpPr>
            <a:spLocks noGrp="1"/>
          </p:cNvSpPr>
          <p:nvPr>
            <p:ph idx="14"/>
          </p:nvPr>
        </p:nvSpPr>
        <p:spPr>
          <a:xfrm>
            <a:off x="502444" y="1279595"/>
            <a:ext cx="11179967" cy="1463605"/>
          </a:xfrm>
        </p:spPr>
        <p:txBody>
          <a:bodyPr/>
          <a:lstStyle/>
          <a:p>
            <a:pPr marL="342900" lvl="4" indent="-342900">
              <a:buFont typeface="Wingdings" panose="05000000000000000000" pitchFamily="2" charset="2"/>
              <a:buChar char="Ø"/>
            </a:pPr>
            <a:r>
              <a:rPr lang="en-US" sz="2400" dirty="0"/>
              <a:t>In ECM, IBC MBVD list is derived as first 8 lowest TM cost candidates</a:t>
            </a:r>
          </a:p>
          <a:p>
            <a:pPr marL="342900" lvl="4" indent="-342900">
              <a:spcBef>
                <a:spcPts val="600"/>
              </a:spcBef>
              <a:buClr>
                <a:schemeClr val="accent1"/>
              </a:buClr>
              <a:buFont typeface="Arial" panose="020B0604020202020204" pitchFamily="34" charset="0"/>
              <a:buChar char="•"/>
            </a:pPr>
            <a:r>
              <a:rPr lang="en-US" sz="2000" dirty="0"/>
              <a:t>BVD candidates has an offset from the set { 1, 2, 4, 8, 12, 16, 24, 32, 40, 48, 56, 64, 72, 80, 88, 96, 104, 112, 120, 128 }-pel</a:t>
            </a:r>
          </a:p>
          <a:p>
            <a:pPr marL="342900" lvl="4" indent="-342900">
              <a:spcBef>
                <a:spcPts val="600"/>
              </a:spcBef>
              <a:buClr>
                <a:schemeClr val="accent1"/>
              </a:buClr>
              <a:buFont typeface="Arial" panose="020B0604020202020204" pitchFamily="34" charset="0"/>
              <a:buChar char="•"/>
            </a:pPr>
            <a:r>
              <a:rPr lang="en-US" sz="2000" dirty="0"/>
              <a:t>BVD candidates has a direction from the set { two horizontal and two vertical directions }.</a:t>
            </a:r>
          </a:p>
        </p:txBody>
      </p:sp>
      <p:sp>
        <p:nvSpPr>
          <p:cNvPr id="8" name="Content Placeholder 4">
            <a:extLst>
              <a:ext uri="{FF2B5EF4-FFF2-40B4-BE49-F238E27FC236}">
                <a16:creationId xmlns:a16="http://schemas.microsoft.com/office/drawing/2014/main" id="{83F2DC78-505E-2D36-35E8-70569B3027A9}"/>
              </a:ext>
            </a:extLst>
          </p:cNvPr>
          <p:cNvSpPr txBox="1">
            <a:spLocks/>
          </p:cNvSpPr>
          <p:nvPr/>
        </p:nvSpPr>
        <p:spPr>
          <a:xfrm>
            <a:off x="495299" y="2876120"/>
            <a:ext cx="11089751" cy="1867330"/>
          </a:xfrm>
          <a:prstGeom prst="rect">
            <a:avLst/>
          </a:prstGeom>
        </p:spPr>
        <p:txBody>
          <a:bodyPr vert="horz" lIns="0" tIns="0" rIns="0" bIns="0" rtlCol="0">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342900" lvl="4" indent="-342900">
              <a:buFont typeface="Wingdings" panose="05000000000000000000" pitchFamily="2" charset="2"/>
              <a:buChar char="v"/>
            </a:pPr>
            <a:r>
              <a:rPr lang="sv-SE" sz="2400" dirty="0"/>
              <a:t>Local minimum TM cost search to derive MBVD list</a:t>
            </a:r>
          </a:p>
          <a:p>
            <a:pPr marL="342900" lvl="4" indent="-342900">
              <a:spcBef>
                <a:spcPts val="600"/>
              </a:spcBef>
              <a:buClr>
                <a:schemeClr val="accent1"/>
              </a:buClr>
              <a:buFont typeface="Arial" panose="020B0604020202020204" pitchFamily="34" charset="0"/>
              <a:buChar char="•"/>
            </a:pPr>
            <a:r>
              <a:rPr lang="en-US" sz="2000" dirty="0"/>
              <a:t>Check valid BVD candidates with interval M-pel along each direction not exceeding max offset N-pel. The K lowest TM cost candidates are kept in the list.</a:t>
            </a:r>
          </a:p>
          <a:p>
            <a:pPr marL="342900" lvl="4" indent="-342900">
              <a:spcBef>
                <a:spcPts val="600"/>
              </a:spcBef>
              <a:buClr>
                <a:schemeClr val="accent1"/>
              </a:buClr>
              <a:buFont typeface="Arial" panose="020B0604020202020204" pitchFamily="34" charset="0"/>
              <a:buChar char="•"/>
            </a:pPr>
            <a:r>
              <a:rPr lang="en-US" sz="2000" dirty="0"/>
              <a:t>For each candidate in the list, check two candidates with offset M=±M/2 along the direction.</a:t>
            </a:r>
          </a:p>
          <a:p>
            <a:pPr marL="342900" lvl="4" indent="-342900">
              <a:spcBef>
                <a:spcPts val="600"/>
              </a:spcBef>
              <a:buClr>
                <a:schemeClr val="accent1"/>
              </a:buClr>
              <a:buFont typeface="Arial" panose="020B0604020202020204" pitchFamily="34" charset="0"/>
              <a:buChar char="•"/>
            </a:pPr>
            <a:r>
              <a:rPr lang="en-US" sz="2000" dirty="0"/>
              <a:t>Repeat the local minimum TM cost search while reducing M by half until reach M=1.</a:t>
            </a:r>
          </a:p>
        </p:txBody>
      </p:sp>
      <p:sp>
        <p:nvSpPr>
          <p:cNvPr id="2" name="Content Placeholder 4">
            <a:extLst>
              <a:ext uri="{FF2B5EF4-FFF2-40B4-BE49-F238E27FC236}">
                <a16:creationId xmlns:a16="http://schemas.microsoft.com/office/drawing/2014/main" id="{AE14079F-54E0-1CE6-1D6C-586E182A3E47}"/>
              </a:ext>
            </a:extLst>
          </p:cNvPr>
          <p:cNvSpPr txBox="1">
            <a:spLocks/>
          </p:cNvSpPr>
          <p:nvPr/>
        </p:nvSpPr>
        <p:spPr>
          <a:xfrm>
            <a:off x="502444" y="5029238"/>
            <a:ext cx="11089751" cy="1281458"/>
          </a:xfrm>
          <a:prstGeom prst="rect">
            <a:avLst/>
          </a:prstGeom>
        </p:spPr>
        <p:txBody>
          <a:bodyPr vert="horz" lIns="0" tIns="0" rIns="0" bIns="0" rtlCol="0">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342900" lvl="4" indent="-342900">
              <a:buFont typeface="Wingdings" panose="05000000000000000000" pitchFamily="2" charset="2"/>
              <a:buChar char="q"/>
            </a:pPr>
            <a:r>
              <a:rPr lang="en-US" sz="2400" dirty="0"/>
              <a:t>Max offset N={128, 256}-pel and start search interval M={4, 8}-pel are tested</a:t>
            </a:r>
          </a:p>
          <a:p>
            <a:pPr marL="342900" lvl="4" indent="-342900">
              <a:buFont typeface="Wingdings" panose="05000000000000000000" pitchFamily="2" charset="2"/>
              <a:buChar char="q"/>
            </a:pPr>
            <a:r>
              <a:rPr lang="en-US" sz="2400" dirty="0"/>
              <a:t>The amount of MBVD candidates K=8 and MBVD index signaling is kept the same as ECM-7.0</a:t>
            </a:r>
          </a:p>
        </p:txBody>
      </p:sp>
    </p:spTree>
    <p:extLst>
      <p:ext uri="{BB962C8B-B14F-4D97-AF65-F5344CB8AC3E}">
        <p14:creationId xmlns:p14="http://schemas.microsoft.com/office/powerpoint/2010/main" val="1173309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39220"/>
            <a:ext cx="11187112" cy="465384"/>
          </a:xfrm>
        </p:spPr>
        <p:txBody>
          <a:bodyPr/>
          <a:lstStyle/>
          <a:p>
            <a:r>
              <a:rPr lang="sv-SE" sz="3600" dirty="0"/>
              <a:t>Local minimum TM cost search to derive MBVD list</a:t>
            </a:r>
            <a:endParaRPr lang="en-US" dirty="0"/>
          </a:p>
        </p:txBody>
      </p:sp>
      <p:sp>
        <p:nvSpPr>
          <p:cNvPr id="7" name="Rectangle 2">
            <a:extLst>
              <a:ext uri="{FF2B5EF4-FFF2-40B4-BE49-F238E27FC236}">
                <a16:creationId xmlns:a16="http://schemas.microsoft.com/office/drawing/2014/main" id="{0CE3292A-65AC-0F3B-C818-A8160DE46A08}"/>
              </a:ext>
            </a:extLst>
          </p:cNvPr>
          <p:cNvSpPr>
            <a:spLocks noChangeArrowheads="1"/>
          </p:cNvSpPr>
          <p:nvPr/>
        </p:nvSpPr>
        <p:spPr bwMode="auto">
          <a:xfrm>
            <a:off x="495300" y="12763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4">
            <a:extLst>
              <a:ext uri="{FF2B5EF4-FFF2-40B4-BE49-F238E27FC236}">
                <a16:creationId xmlns:a16="http://schemas.microsoft.com/office/drawing/2014/main" id="{9286971C-83DE-BFB9-D14F-637A2C5E80E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6">
            <a:extLst>
              <a:ext uri="{FF2B5EF4-FFF2-40B4-BE49-F238E27FC236}">
                <a16:creationId xmlns:a16="http://schemas.microsoft.com/office/drawing/2014/main" id="{BE8C6A4E-F0DB-0F9F-68B4-CEE57A1DD3D3}"/>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6" name="Arrow: Right 25">
            <a:extLst>
              <a:ext uri="{FF2B5EF4-FFF2-40B4-BE49-F238E27FC236}">
                <a16:creationId xmlns:a16="http://schemas.microsoft.com/office/drawing/2014/main" id="{364F4BEC-DC5F-F691-199C-128D2E3C4DAB}"/>
              </a:ext>
            </a:extLst>
          </p:cNvPr>
          <p:cNvSpPr/>
          <p:nvPr/>
        </p:nvSpPr>
        <p:spPr>
          <a:xfrm>
            <a:off x="5412923" y="3161527"/>
            <a:ext cx="978408" cy="484632"/>
          </a:xfrm>
          <a:prstGeom prst="rightArrow">
            <a:avLst/>
          </a:prstGeom>
          <a:noFill/>
          <a:ln w="317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pic>
        <p:nvPicPr>
          <p:cNvPr id="30" name="Picture 29">
            <a:extLst>
              <a:ext uri="{FF2B5EF4-FFF2-40B4-BE49-F238E27FC236}">
                <a16:creationId xmlns:a16="http://schemas.microsoft.com/office/drawing/2014/main" id="{70154BA7-10AE-51E9-643B-7E39D184F295}"/>
              </a:ext>
            </a:extLst>
          </p:cNvPr>
          <p:cNvPicPr>
            <a:picLocks noChangeAspect="1"/>
          </p:cNvPicPr>
          <p:nvPr/>
        </p:nvPicPr>
        <p:blipFill>
          <a:blip r:embed="rId2"/>
          <a:stretch>
            <a:fillRect/>
          </a:stretch>
        </p:blipFill>
        <p:spPr>
          <a:xfrm>
            <a:off x="495300" y="1276350"/>
            <a:ext cx="4572000" cy="4335517"/>
          </a:xfrm>
          <a:prstGeom prst="rect">
            <a:avLst/>
          </a:prstGeom>
        </p:spPr>
      </p:pic>
      <p:pic>
        <p:nvPicPr>
          <p:cNvPr id="32" name="Picture 31">
            <a:extLst>
              <a:ext uri="{FF2B5EF4-FFF2-40B4-BE49-F238E27FC236}">
                <a16:creationId xmlns:a16="http://schemas.microsoft.com/office/drawing/2014/main" id="{C2EE5F74-D4BD-1E15-30B9-1B5F59847630}"/>
              </a:ext>
            </a:extLst>
          </p:cNvPr>
          <p:cNvPicPr>
            <a:picLocks noChangeAspect="1"/>
          </p:cNvPicPr>
          <p:nvPr/>
        </p:nvPicPr>
        <p:blipFill>
          <a:blip r:embed="rId3"/>
          <a:stretch>
            <a:fillRect/>
          </a:stretch>
        </p:blipFill>
        <p:spPr>
          <a:xfrm>
            <a:off x="6591300" y="1371279"/>
            <a:ext cx="4572000" cy="4145657"/>
          </a:xfrm>
          <a:prstGeom prst="rect">
            <a:avLst/>
          </a:prstGeom>
        </p:spPr>
      </p:pic>
      <p:sp>
        <p:nvSpPr>
          <p:cNvPr id="33" name="Arrow: Curved Up 32">
            <a:extLst>
              <a:ext uri="{FF2B5EF4-FFF2-40B4-BE49-F238E27FC236}">
                <a16:creationId xmlns:a16="http://schemas.microsoft.com/office/drawing/2014/main" id="{23D42584-4274-7CA5-1A4F-B48B0188C360}"/>
              </a:ext>
            </a:extLst>
          </p:cNvPr>
          <p:cNvSpPr/>
          <p:nvPr/>
        </p:nvSpPr>
        <p:spPr>
          <a:xfrm>
            <a:off x="8131629" y="5516936"/>
            <a:ext cx="1216152" cy="731520"/>
          </a:xfrm>
          <a:prstGeom prst="curvedUpArrow">
            <a:avLst/>
          </a:prstGeom>
          <a:noFill/>
          <a:ln w="317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4" name="Title 3">
            <a:extLst>
              <a:ext uri="{FF2B5EF4-FFF2-40B4-BE49-F238E27FC236}">
                <a16:creationId xmlns:a16="http://schemas.microsoft.com/office/drawing/2014/main" id="{9CEE3C86-EEDA-5537-936F-421A93A89CA5}"/>
              </a:ext>
            </a:extLst>
          </p:cNvPr>
          <p:cNvSpPr txBox="1">
            <a:spLocks/>
          </p:cNvSpPr>
          <p:nvPr/>
        </p:nvSpPr>
        <p:spPr>
          <a:xfrm>
            <a:off x="8730341" y="5736122"/>
            <a:ext cx="2536372" cy="310213"/>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sv-SE" sz="2400" dirty="0"/>
              <a:t>Repeat until M=±1</a:t>
            </a:r>
            <a:endParaRPr lang="en-US" sz="2400" dirty="0"/>
          </a:p>
        </p:txBody>
      </p:sp>
    </p:spTree>
    <p:extLst>
      <p:ext uri="{BB962C8B-B14F-4D97-AF65-F5344CB8AC3E}">
        <p14:creationId xmlns:p14="http://schemas.microsoft.com/office/powerpoint/2010/main" val="250363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776" y="566928"/>
            <a:ext cx="11187112" cy="439479"/>
          </a:xfrm>
        </p:spPr>
        <p:txBody>
          <a:bodyPr/>
          <a:lstStyle/>
          <a:p>
            <a:r>
              <a:rPr lang="en-US" dirty="0"/>
              <a:t>Simulation Results</a:t>
            </a:r>
          </a:p>
        </p:txBody>
      </p:sp>
      <p:sp>
        <p:nvSpPr>
          <p:cNvPr id="6" name="TextBox 5">
            <a:extLst>
              <a:ext uri="{FF2B5EF4-FFF2-40B4-BE49-F238E27FC236}">
                <a16:creationId xmlns:a16="http://schemas.microsoft.com/office/drawing/2014/main" id="{2BD8085F-D4A3-CEBF-F644-9FEFD2893541}"/>
              </a:ext>
            </a:extLst>
          </p:cNvPr>
          <p:cNvSpPr txBox="1"/>
          <p:nvPr/>
        </p:nvSpPr>
        <p:spPr>
          <a:xfrm>
            <a:off x="493776" y="1219885"/>
            <a:ext cx="11066853" cy="369332"/>
          </a:xfrm>
          <a:prstGeom prst="rect">
            <a:avLst/>
          </a:prstGeom>
          <a:noFill/>
        </p:spPr>
        <p:txBody>
          <a:bodyPr wrap="square">
            <a:spAutoFit/>
          </a:bodyPr>
          <a:lstStyle/>
          <a:p>
            <a:r>
              <a:rPr lang="en-CA" sz="1800" dirty="0">
                <a:effectLst/>
                <a:latin typeface="Times New Roman" panose="02020603050405020304" pitchFamily="18" charset="0"/>
                <a:ea typeface="Times New Roman" panose="02020603050405020304" pitchFamily="18" charset="0"/>
              </a:rPr>
              <a:t>Max offset N=128-pel, direction D=4, starting search step M=8-pel (</a:t>
            </a:r>
            <a:r>
              <a:rPr lang="en-CA" sz="1800" b="1" dirty="0">
                <a:effectLst/>
                <a:latin typeface="Times New Roman" panose="02020603050405020304" pitchFamily="18" charset="0"/>
                <a:ea typeface="Times New Roman" panose="02020603050405020304" pitchFamily="18" charset="0"/>
              </a:rPr>
              <a:t>same MBVD configuration as in ECM-7.0</a:t>
            </a:r>
            <a:r>
              <a:rPr lang="en-CA" sz="1800" dirty="0">
                <a:effectLst/>
                <a:latin typeface="Times New Roman" panose="02020603050405020304" pitchFamily="18" charset="0"/>
                <a:ea typeface="Times New Roman" panose="02020603050405020304" pitchFamily="18" charset="0"/>
              </a:rPr>
              <a:t>)</a:t>
            </a:r>
            <a:endParaRPr lang="en-US" dirty="0"/>
          </a:p>
        </p:txBody>
      </p:sp>
      <p:graphicFrame>
        <p:nvGraphicFramePr>
          <p:cNvPr id="9" name="Table 8">
            <a:extLst>
              <a:ext uri="{FF2B5EF4-FFF2-40B4-BE49-F238E27FC236}">
                <a16:creationId xmlns:a16="http://schemas.microsoft.com/office/drawing/2014/main" id="{0855000F-61DC-203D-4BFF-BE03F7D14311}"/>
              </a:ext>
            </a:extLst>
          </p:cNvPr>
          <p:cNvGraphicFramePr>
            <a:graphicFrameLocks noGrp="1"/>
          </p:cNvGraphicFramePr>
          <p:nvPr>
            <p:extLst>
              <p:ext uri="{D42A27DB-BD31-4B8C-83A1-F6EECF244321}">
                <p14:modId xmlns:p14="http://schemas.microsoft.com/office/powerpoint/2010/main" val="4090403980"/>
              </p:ext>
            </p:extLst>
          </p:nvPr>
        </p:nvGraphicFramePr>
        <p:xfrm>
          <a:off x="511114" y="3365909"/>
          <a:ext cx="11187110" cy="1295019"/>
        </p:xfrm>
        <a:graphic>
          <a:graphicData uri="http://schemas.openxmlformats.org/drawingml/2006/table">
            <a:tbl>
              <a:tblPr firstRow="1" firstCol="1" bandRow="1">
                <a:tableStyleId>{5C22544A-7EE6-4342-B048-85BDC9FD1C3A}</a:tableStyleId>
              </a:tblPr>
              <a:tblGrid>
                <a:gridCol w="1017010">
                  <a:extLst>
                    <a:ext uri="{9D8B030D-6E8A-4147-A177-3AD203B41FA5}">
                      <a16:colId xmlns:a16="http://schemas.microsoft.com/office/drawing/2014/main" val="1679583470"/>
                    </a:ext>
                  </a:extLst>
                </a:gridCol>
                <a:gridCol w="1017010">
                  <a:extLst>
                    <a:ext uri="{9D8B030D-6E8A-4147-A177-3AD203B41FA5}">
                      <a16:colId xmlns:a16="http://schemas.microsoft.com/office/drawing/2014/main" val="2659754183"/>
                    </a:ext>
                  </a:extLst>
                </a:gridCol>
                <a:gridCol w="1017010">
                  <a:extLst>
                    <a:ext uri="{9D8B030D-6E8A-4147-A177-3AD203B41FA5}">
                      <a16:colId xmlns:a16="http://schemas.microsoft.com/office/drawing/2014/main" val="2857053418"/>
                    </a:ext>
                  </a:extLst>
                </a:gridCol>
                <a:gridCol w="1017010">
                  <a:extLst>
                    <a:ext uri="{9D8B030D-6E8A-4147-A177-3AD203B41FA5}">
                      <a16:colId xmlns:a16="http://schemas.microsoft.com/office/drawing/2014/main" val="1557630698"/>
                    </a:ext>
                  </a:extLst>
                </a:gridCol>
                <a:gridCol w="1017010">
                  <a:extLst>
                    <a:ext uri="{9D8B030D-6E8A-4147-A177-3AD203B41FA5}">
                      <a16:colId xmlns:a16="http://schemas.microsoft.com/office/drawing/2014/main" val="2242036378"/>
                    </a:ext>
                  </a:extLst>
                </a:gridCol>
                <a:gridCol w="1017010">
                  <a:extLst>
                    <a:ext uri="{9D8B030D-6E8A-4147-A177-3AD203B41FA5}">
                      <a16:colId xmlns:a16="http://schemas.microsoft.com/office/drawing/2014/main" val="3734422343"/>
                    </a:ext>
                  </a:extLst>
                </a:gridCol>
                <a:gridCol w="1017010">
                  <a:extLst>
                    <a:ext uri="{9D8B030D-6E8A-4147-A177-3AD203B41FA5}">
                      <a16:colId xmlns:a16="http://schemas.microsoft.com/office/drawing/2014/main" val="1122537167"/>
                    </a:ext>
                  </a:extLst>
                </a:gridCol>
                <a:gridCol w="1017010">
                  <a:extLst>
                    <a:ext uri="{9D8B030D-6E8A-4147-A177-3AD203B41FA5}">
                      <a16:colId xmlns:a16="http://schemas.microsoft.com/office/drawing/2014/main" val="4279700562"/>
                    </a:ext>
                  </a:extLst>
                </a:gridCol>
                <a:gridCol w="1017010">
                  <a:extLst>
                    <a:ext uri="{9D8B030D-6E8A-4147-A177-3AD203B41FA5}">
                      <a16:colId xmlns:a16="http://schemas.microsoft.com/office/drawing/2014/main" val="2956869512"/>
                    </a:ext>
                  </a:extLst>
                </a:gridCol>
                <a:gridCol w="1017010">
                  <a:extLst>
                    <a:ext uri="{9D8B030D-6E8A-4147-A177-3AD203B41FA5}">
                      <a16:colId xmlns:a16="http://schemas.microsoft.com/office/drawing/2014/main" val="1958208878"/>
                    </a:ext>
                  </a:extLst>
                </a:gridCol>
                <a:gridCol w="1017010">
                  <a:extLst>
                    <a:ext uri="{9D8B030D-6E8A-4147-A177-3AD203B41FA5}">
                      <a16:colId xmlns:a16="http://schemas.microsoft.com/office/drawing/2014/main" val="3769466426"/>
                    </a:ext>
                  </a:extLst>
                </a:gridCol>
              </a:tblGrid>
              <a:tr h="161925">
                <a:tc>
                  <a:txBody>
                    <a:bodyPr/>
                    <a:lstStyle/>
                    <a:p>
                      <a:pPr>
                        <a:lnSpc>
                          <a:spcPct val="107000"/>
                        </a:lnSpc>
                      </a:pPr>
                      <a:endParaRPr lang="en-US" sz="1100">
                        <a:effectLst/>
                        <a:latin typeface="Calibri" panose="020F0502020204030204" pitchFamily="34" charset="0"/>
                        <a:cs typeface="Times New Roman" panose="02020603050405020304" pitchFamily="18" charset="0"/>
                      </a:endParaRPr>
                    </a:p>
                  </a:txBody>
                  <a:tcPr marL="68580" marR="68580" marT="0" marB="0" anchor="ctr"/>
                </a:tc>
                <a:tc gridSpan="5">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kern="1200" dirty="0">
                          <a:solidFill>
                            <a:schemeClr val="lt1"/>
                          </a:solidFill>
                          <a:effectLst/>
                          <a:latin typeface="+mn-lt"/>
                          <a:ea typeface="+mn-ea"/>
                          <a:cs typeface="+mn-cs"/>
                        </a:rPr>
                        <a:t> All Intra Main10  </a:t>
                      </a: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kern="1200" dirty="0">
                          <a:solidFill>
                            <a:schemeClr val="lt1"/>
                          </a:solidFill>
                          <a:effectLst/>
                          <a:latin typeface="+mn-lt"/>
                          <a:ea typeface="+mn-ea"/>
                          <a:cs typeface="+mn-cs"/>
                        </a:rPr>
                        <a:t> Random access Main10</a:t>
                      </a: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94205145"/>
                  </a:ext>
                </a:extLst>
              </a:tr>
              <a:tr h="161925">
                <a:tc>
                  <a:txBody>
                    <a:bodyPr/>
                    <a:lstStyle/>
                    <a:p>
                      <a:pPr marL="0" marR="0" algn="l" fontAlgn="auto"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 </a:t>
                      </a:r>
                      <a:endParaRPr lang="en-US"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gridSpan="10">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Over ECM-7.0</a:t>
                      </a: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74531070"/>
                  </a:ext>
                </a:extLst>
              </a:tr>
              <a:tr h="161925">
                <a:tc>
                  <a:txBody>
                    <a:bodyPr/>
                    <a:lstStyle/>
                    <a:p>
                      <a:pPr>
                        <a:lnSpc>
                          <a:spcPct val="107000"/>
                        </a:lnSpc>
                      </a:pPr>
                      <a:endParaRPr lang="en-US" sz="1100">
                        <a:effectLst/>
                        <a:latin typeface="Calibri" panose="020F0502020204030204" pitchFamily="34" charset="0"/>
                        <a:cs typeface="Times New Roman" panose="02020603050405020304" pitchFamily="18" charset="0"/>
                      </a:endParaRP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Y</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U</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V</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EncT</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DecT</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Y</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U</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V</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EncT</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DecT</a:t>
                      </a:r>
                    </a:p>
                  </a:txBody>
                  <a:tcPr marL="68580" marR="68580" marT="0" marB="0" anchor="ctr"/>
                </a:tc>
                <a:extLst>
                  <a:ext uri="{0D108BD9-81ED-4DB2-BD59-A6C34878D82A}">
                    <a16:rowId xmlns:a16="http://schemas.microsoft.com/office/drawing/2014/main" val="1714182919"/>
                  </a:ext>
                </a:extLst>
              </a:tr>
              <a:tr h="161925">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kern="1200" dirty="0">
                          <a:solidFill>
                            <a:schemeClr val="lt1"/>
                          </a:solidFill>
                          <a:effectLst/>
                          <a:latin typeface="+mn-lt"/>
                          <a:ea typeface="+mn-ea"/>
                          <a:cs typeface="+mn-cs"/>
                        </a:rPr>
                        <a:t>Class F</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-0.53%</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-0.31%</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-0.39%</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103%</a:t>
                      </a:r>
                    </a:p>
                  </a:txBody>
                  <a:tcPr marL="68580" marR="68580" marT="0" marB="0"/>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101%</a:t>
                      </a:r>
                    </a:p>
                  </a:txBody>
                  <a:tcPr marL="68580" marR="68580" marT="0" marB="0"/>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-0.39%</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-0.40%</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-0.38%</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101%</a:t>
                      </a:r>
                    </a:p>
                  </a:txBody>
                  <a:tcPr marL="68580" marR="68580" marT="0" marB="0"/>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100%</a:t>
                      </a:r>
                    </a:p>
                  </a:txBody>
                  <a:tcPr marL="68580" marR="68580" marT="0" marB="0"/>
                </a:tc>
                <a:extLst>
                  <a:ext uri="{0D108BD9-81ED-4DB2-BD59-A6C34878D82A}">
                    <a16:rowId xmlns:a16="http://schemas.microsoft.com/office/drawing/2014/main" val="1891930869"/>
                  </a:ext>
                </a:extLst>
              </a:tr>
              <a:tr h="161925">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TGM</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-0.85%</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-0.81%</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-0.82%</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102%</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104%</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-0.72%</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-0.64%</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-0.58%</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99%</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102%</a:t>
                      </a:r>
                    </a:p>
                  </a:txBody>
                  <a:tcPr marL="68580" marR="68580" marT="0" marB="0" anchor="ctr"/>
                </a:tc>
                <a:extLst>
                  <a:ext uri="{0D108BD9-81ED-4DB2-BD59-A6C34878D82A}">
                    <a16:rowId xmlns:a16="http://schemas.microsoft.com/office/drawing/2014/main" val="2736941448"/>
                  </a:ext>
                </a:extLst>
              </a:tr>
              <a:tr h="161925">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kern="1200" dirty="0">
                          <a:solidFill>
                            <a:schemeClr val="lt1"/>
                          </a:solidFill>
                          <a:effectLst/>
                          <a:latin typeface="+mn-lt"/>
                          <a:ea typeface="+mn-ea"/>
                          <a:cs typeface="+mn-cs"/>
                        </a:rPr>
                        <a:t>Overall</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-0.69%</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-0.56%</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-0.60%</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102%</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102%</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-0.55%</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-0.52%</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-0.48%</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100%</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101%</a:t>
                      </a:r>
                    </a:p>
                  </a:txBody>
                  <a:tcPr marL="68580" marR="68580" marT="0" marB="0" anchor="ctr"/>
                </a:tc>
                <a:extLst>
                  <a:ext uri="{0D108BD9-81ED-4DB2-BD59-A6C34878D82A}">
                    <a16:rowId xmlns:a16="http://schemas.microsoft.com/office/drawing/2014/main" val="194813953"/>
                  </a:ext>
                </a:extLst>
              </a:tr>
            </a:tbl>
          </a:graphicData>
        </a:graphic>
      </p:graphicFrame>
      <p:graphicFrame>
        <p:nvGraphicFramePr>
          <p:cNvPr id="11" name="Table 10">
            <a:extLst>
              <a:ext uri="{FF2B5EF4-FFF2-40B4-BE49-F238E27FC236}">
                <a16:creationId xmlns:a16="http://schemas.microsoft.com/office/drawing/2014/main" id="{8709BCFE-A12E-B24E-11B1-DD4A2D7D33D1}"/>
              </a:ext>
            </a:extLst>
          </p:cNvPr>
          <p:cNvGraphicFramePr>
            <a:graphicFrameLocks noGrp="1"/>
          </p:cNvGraphicFramePr>
          <p:nvPr>
            <p:extLst>
              <p:ext uri="{D42A27DB-BD31-4B8C-83A1-F6EECF244321}">
                <p14:modId xmlns:p14="http://schemas.microsoft.com/office/powerpoint/2010/main" val="460759310"/>
              </p:ext>
            </p:extLst>
          </p:nvPr>
        </p:nvGraphicFramePr>
        <p:xfrm>
          <a:off x="511114" y="5142601"/>
          <a:ext cx="11187110" cy="1295019"/>
        </p:xfrm>
        <a:graphic>
          <a:graphicData uri="http://schemas.openxmlformats.org/drawingml/2006/table">
            <a:tbl>
              <a:tblPr firstRow="1" firstCol="1" bandRow="1">
                <a:tableStyleId>{5C22544A-7EE6-4342-B048-85BDC9FD1C3A}</a:tableStyleId>
              </a:tblPr>
              <a:tblGrid>
                <a:gridCol w="1017010">
                  <a:extLst>
                    <a:ext uri="{9D8B030D-6E8A-4147-A177-3AD203B41FA5}">
                      <a16:colId xmlns:a16="http://schemas.microsoft.com/office/drawing/2014/main" val="4145236359"/>
                    </a:ext>
                  </a:extLst>
                </a:gridCol>
                <a:gridCol w="1017010">
                  <a:extLst>
                    <a:ext uri="{9D8B030D-6E8A-4147-A177-3AD203B41FA5}">
                      <a16:colId xmlns:a16="http://schemas.microsoft.com/office/drawing/2014/main" val="1747351938"/>
                    </a:ext>
                  </a:extLst>
                </a:gridCol>
                <a:gridCol w="1017010">
                  <a:extLst>
                    <a:ext uri="{9D8B030D-6E8A-4147-A177-3AD203B41FA5}">
                      <a16:colId xmlns:a16="http://schemas.microsoft.com/office/drawing/2014/main" val="1105601513"/>
                    </a:ext>
                  </a:extLst>
                </a:gridCol>
                <a:gridCol w="1017010">
                  <a:extLst>
                    <a:ext uri="{9D8B030D-6E8A-4147-A177-3AD203B41FA5}">
                      <a16:colId xmlns:a16="http://schemas.microsoft.com/office/drawing/2014/main" val="1523883227"/>
                    </a:ext>
                  </a:extLst>
                </a:gridCol>
                <a:gridCol w="1017010">
                  <a:extLst>
                    <a:ext uri="{9D8B030D-6E8A-4147-A177-3AD203B41FA5}">
                      <a16:colId xmlns:a16="http://schemas.microsoft.com/office/drawing/2014/main" val="611518157"/>
                    </a:ext>
                  </a:extLst>
                </a:gridCol>
                <a:gridCol w="1017010">
                  <a:extLst>
                    <a:ext uri="{9D8B030D-6E8A-4147-A177-3AD203B41FA5}">
                      <a16:colId xmlns:a16="http://schemas.microsoft.com/office/drawing/2014/main" val="3428157345"/>
                    </a:ext>
                  </a:extLst>
                </a:gridCol>
                <a:gridCol w="1017010">
                  <a:extLst>
                    <a:ext uri="{9D8B030D-6E8A-4147-A177-3AD203B41FA5}">
                      <a16:colId xmlns:a16="http://schemas.microsoft.com/office/drawing/2014/main" val="258252961"/>
                    </a:ext>
                  </a:extLst>
                </a:gridCol>
                <a:gridCol w="1017010">
                  <a:extLst>
                    <a:ext uri="{9D8B030D-6E8A-4147-A177-3AD203B41FA5}">
                      <a16:colId xmlns:a16="http://schemas.microsoft.com/office/drawing/2014/main" val="2125031854"/>
                    </a:ext>
                  </a:extLst>
                </a:gridCol>
                <a:gridCol w="1017010">
                  <a:extLst>
                    <a:ext uri="{9D8B030D-6E8A-4147-A177-3AD203B41FA5}">
                      <a16:colId xmlns:a16="http://schemas.microsoft.com/office/drawing/2014/main" val="1686754955"/>
                    </a:ext>
                  </a:extLst>
                </a:gridCol>
                <a:gridCol w="1017010">
                  <a:extLst>
                    <a:ext uri="{9D8B030D-6E8A-4147-A177-3AD203B41FA5}">
                      <a16:colId xmlns:a16="http://schemas.microsoft.com/office/drawing/2014/main" val="2379717658"/>
                    </a:ext>
                  </a:extLst>
                </a:gridCol>
                <a:gridCol w="1017010">
                  <a:extLst>
                    <a:ext uri="{9D8B030D-6E8A-4147-A177-3AD203B41FA5}">
                      <a16:colId xmlns:a16="http://schemas.microsoft.com/office/drawing/2014/main" val="3655865732"/>
                    </a:ext>
                  </a:extLst>
                </a:gridCol>
              </a:tblGrid>
              <a:tr h="161925">
                <a:tc>
                  <a:txBody>
                    <a:bodyPr/>
                    <a:lstStyle/>
                    <a:p>
                      <a:pPr>
                        <a:lnSpc>
                          <a:spcPct val="107000"/>
                        </a:lnSpc>
                      </a:pPr>
                      <a:endParaRPr lang="en-US" sz="1100">
                        <a:effectLst/>
                        <a:latin typeface="Calibri" panose="020F0502020204030204" pitchFamily="34" charset="0"/>
                        <a:cs typeface="Times New Roman" panose="02020603050405020304" pitchFamily="18" charset="0"/>
                      </a:endParaRPr>
                    </a:p>
                  </a:txBody>
                  <a:tcPr marL="68580" marR="68580" marT="0" marB="0" anchor="ctr"/>
                </a:tc>
                <a:tc gridSpan="5">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kern="1200" dirty="0">
                          <a:solidFill>
                            <a:schemeClr val="lt1"/>
                          </a:solidFill>
                          <a:effectLst/>
                          <a:latin typeface="+mn-lt"/>
                          <a:ea typeface="+mn-ea"/>
                          <a:cs typeface="+mn-cs"/>
                        </a:rPr>
                        <a:t> All Intra Main10  </a:t>
                      </a: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kern="1200" dirty="0">
                          <a:solidFill>
                            <a:schemeClr val="lt1"/>
                          </a:solidFill>
                          <a:effectLst/>
                          <a:latin typeface="+mn-lt"/>
                          <a:ea typeface="+mn-ea"/>
                          <a:cs typeface="+mn-cs"/>
                        </a:rPr>
                        <a:t> Random access Main10</a:t>
                      </a: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06058611"/>
                  </a:ext>
                </a:extLst>
              </a:tr>
              <a:tr h="161925">
                <a:tc>
                  <a:txBody>
                    <a:bodyPr/>
                    <a:lstStyle/>
                    <a:p>
                      <a:pPr marL="0" marR="0" algn="l" fontAlgn="auto"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 </a:t>
                      </a:r>
                      <a:endParaRPr lang="en-US"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gridSpan="10">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Over ECM-7.0</a:t>
                      </a: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1642771"/>
                  </a:ext>
                </a:extLst>
              </a:tr>
              <a:tr h="161925">
                <a:tc>
                  <a:txBody>
                    <a:bodyPr/>
                    <a:lstStyle/>
                    <a:p>
                      <a:pPr>
                        <a:lnSpc>
                          <a:spcPct val="107000"/>
                        </a:lnSpc>
                      </a:pPr>
                      <a:endParaRPr lang="en-US" sz="1100">
                        <a:effectLst/>
                        <a:latin typeface="Calibri" panose="020F0502020204030204" pitchFamily="34" charset="0"/>
                        <a:cs typeface="Times New Roman" panose="02020603050405020304" pitchFamily="18" charset="0"/>
                      </a:endParaRP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Y</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U</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V</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EncT</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DecT</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Y</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U</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V</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EncT</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DecT</a:t>
                      </a:r>
                    </a:p>
                  </a:txBody>
                  <a:tcPr marL="68580" marR="68580" marT="0" marB="0" anchor="ctr"/>
                </a:tc>
                <a:extLst>
                  <a:ext uri="{0D108BD9-81ED-4DB2-BD59-A6C34878D82A}">
                    <a16:rowId xmlns:a16="http://schemas.microsoft.com/office/drawing/2014/main" val="3133398269"/>
                  </a:ext>
                </a:extLst>
              </a:tr>
              <a:tr h="161925">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kern="1200" dirty="0">
                          <a:solidFill>
                            <a:schemeClr val="lt1"/>
                          </a:solidFill>
                          <a:effectLst/>
                          <a:latin typeface="+mn-lt"/>
                          <a:ea typeface="+mn-ea"/>
                          <a:cs typeface="+mn-cs"/>
                        </a:rPr>
                        <a:t>Class F</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-0.73%</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-0.62%</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-0.72%</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105%</a:t>
                      </a:r>
                    </a:p>
                  </a:txBody>
                  <a:tcPr marL="68580" marR="68580" marT="0" marB="0"/>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102%</a:t>
                      </a:r>
                    </a:p>
                  </a:txBody>
                  <a:tcPr marL="68580" marR="68580" marT="0" marB="0"/>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-0.45%</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-0.47%</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-0.64%</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102%</a:t>
                      </a:r>
                    </a:p>
                  </a:txBody>
                  <a:tcPr marL="68580" marR="68580" marT="0" marB="0"/>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99%</a:t>
                      </a:r>
                    </a:p>
                  </a:txBody>
                  <a:tcPr marL="68580" marR="68580" marT="0" marB="0"/>
                </a:tc>
                <a:extLst>
                  <a:ext uri="{0D108BD9-81ED-4DB2-BD59-A6C34878D82A}">
                    <a16:rowId xmlns:a16="http://schemas.microsoft.com/office/drawing/2014/main" val="104646657"/>
                  </a:ext>
                </a:extLst>
              </a:tr>
              <a:tr h="161925">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TGM</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-1.10%</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-0.98%</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-1.03%</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105%</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110%</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-0.84%</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-0.79%</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-0.69%</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99%</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99%</a:t>
                      </a:r>
                    </a:p>
                  </a:txBody>
                  <a:tcPr marL="68580" marR="68580" marT="0" marB="0" anchor="ctr"/>
                </a:tc>
                <a:extLst>
                  <a:ext uri="{0D108BD9-81ED-4DB2-BD59-A6C34878D82A}">
                    <a16:rowId xmlns:a16="http://schemas.microsoft.com/office/drawing/2014/main" val="4212447213"/>
                  </a:ext>
                </a:extLst>
              </a:tr>
              <a:tr h="161925">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kern="1200" dirty="0">
                          <a:solidFill>
                            <a:schemeClr val="lt1"/>
                          </a:solidFill>
                          <a:effectLst/>
                          <a:latin typeface="+mn-lt"/>
                          <a:ea typeface="+mn-ea"/>
                          <a:cs typeface="+mn-cs"/>
                        </a:rPr>
                        <a:t>Overall</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-0.92%</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-0.80%</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-0.88%</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105%</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106%</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-0.64%</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-0.63%</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-0.67%</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100%</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99%</a:t>
                      </a:r>
                    </a:p>
                  </a:txBody>
                  <a:tcPr marL="68580" marR="68580" marT="0" marB="0" anchor="ctr"/>
                </a:tc>
                <a:extLst>
                  <a:ext uri="{0D108BD9-81ED-4DB2-BD59-A6C34878D82A}">
                    <a16:rowId xmlns:a16="http://schemas.microsoft.com/office/drawing/2014/main" val="1399881234"/>
                  </a:ext>
                </a:extLst>
              </a:tr>
            </a:tbl>
          </a:graphicData>
        </a:graphic>
      </p:graphicFrame>
      <p:graphicFrame>
        <p:nvGraphicFramePr>
          <p:cNvPr id="14" name="Table 13">
            <a:extLst>
              <a:ext uri="{FF2B5EF4-FFF2-40B4-BE49-F238E27FC236}">
                <a16:creationId xmlns:a16="http://schemas.microsoft.com/office/drawing/2014/main" id="{950FC1E7-C1CC-6972-58EC-604584FD9CCB}"/>
              </a:ext>
            </a:extLst>
          </p:cNvPr>
          <p:cNvGraphicFramePr>
            <a:graphicFrameLocks noGrp="1"/>
          </p:cNvGraphicFramePr>
          <p:nvPr>
            <p:extLst>
              <p:ext uri="{D42A27DB-BD31-4B8C-83A1-F6EECF244321}">
                <p14:modId xmlns:p14="http://schemas.microsoft.com/office/powerpoint/2010/main" val="876905594"/>
              </p:ext>
            </p:extLst>
          </p:nvPr>
        </p:nvGraphicFramePr>
        <p:xfrm>
          <a:off x="511114" y="1589217"/>
          <a:ext cx="11187110" cy="1295019"/>
        </p:xfrm>
        <a:graphic>
          <a:graphicData uri="http://schemas.openxmlformats.org/drawingml/2006/table">
            <a:tbl>
              <a:tblPr firstRow="1" firstCol="1" bandRow="1">
                <a:tableStyleId>{5C22544A-7EE6-4342-B048-85BDC9FD1C3A}</a:tableStyleId>
              </a:tblPr>
              <a:tblGrid>
                <a:gridCol w="1017010">
                  <a:extLst>
                    <a:ext uri="{9D8B030D-6E8A-4147-A177-3AD203B41FA5}">
                      <a16:colId xmlns:a16="http://schemas.microsoft.com/office/drawing/2014/main" val="2674673735"/>
                    </a:ext>
                  </a:extLst>
                </a:gridCol>
                <a:gridCol w="1017010">
                  <a:extLst>
                    <a:ext uri="{9D8B030D-6E8A-4147-A177-3AD203B41FA5}">
                      <a16:colId xmlns:a16="http://schemas.microsoft.com/office/drawing/2014/main" val="3137713511"/>
                    </a:ext>
                  </a:extLst>
                </a:gridCol>
                <a:gridCol w="1017010">
                  <a:extLst>
                    <a:ext uri="{9D8B030D-6E8A-4147-A177-3AD203B41FA5}">
                      <a16:colId xmlns:a16="http://schemas.microsoft.com/office/drawing/2014/main" val="938416492"/>
                    </a:ext>
                  </a:extLst>
                </a:gridCol>
                <a:gridCol w="1017010">
                  <a:extLst>
                    <a:ext uri="{9D8B030D-6E8A-4147-A177-3AD203B41FA5}">
                      <a16:colId xmlns:a16="http://schemas.microsoft.com/office/drawing/2014/main" val="885873542"/>
                    </a:ext>
                  </a:extLst>
                </a:gridCol>
                <a:gridCol w="1017010">
                  <a:extLst>
                    <a:ext uri="{9D8B030D-6E8A-4147-A177-3AD203B41FA5}">
                      <a16:colId xmlns:a16="http://schemas.microsoft.com/office/drawing/2014/main" val="3257284924"/>
                    </a:ext>
                  </a:extLst>
                </a:gridCol>
                <a:gridCol w="1017010">
                  <a:extLst>
                    <a:ext uri="{9D8B030D-6E8A-4147-A177-3AD203B41FA5}">
                      <a16:colId xmlns:a16="http://schemas.microsoft.com/office/drawing/2014/main" val="393106180"/>
                    </a:ext>
                  </a:extLst>
                </a:gridCol>
                <a:gridCol w="1017010">
                  <a:extLst>
                    <a:ext uri="{9D8B030D-6E8A-4147-A177-3AD203B41FA5}">
                      <a16:colId xmlns:a16="http://schemas.microsoft.com/office/drawing/2014/main" val="1235817350"/>
                    </a:ext>
                  </a:extLst>
                </a:gridCol>
                <a:gridCol w="1017010">
                  <a:extLst>
                    <a:ext uri="{9D8B030D-6E8A-4147-A177-3AD203B41FA5}">
                      <a16:colId xmlns:a16="http://schemas.microsoft.com/office/drawing/2014/main" val="713738756"/>
                    </a:ext>
                  </a:extLst>
                </a:gridCol>
                <a:gridCol w="1017010">
                  <a:extLst>
                    <a:ext uri="{9D8B030D-6E8A-4147-A177-3AD203B41FA5}">
                      <a16:colId xmlns:a16="http://schemas.microsoft.com/office/drawing/2014/main" val="3818635094"/>
                    </a:ext>
                  </a:extLst>
                </a:gridCol>
                <a:gridCol w="1017010">
                  <a:extLst>
                    <a:ext uri="{9D8B030D-6E8A-4147-A177-3AD203B41FA5}">
                      <a16:colId xmlns:a16="http://schemas.microsoft.com/office/drawing/2014/main" val="2233781387"/>
                    </a:ext>
                  </a:extLst>
                </a:gridCol>
                <a:gridCol w="1017010">
                  <a:extLst>
                    <a:ext uri="{9D8B030D-6E8A-4147-A177-3AD203B41FA5}">
                      <a16:colId xmlns:a16="http://schemas.microsoft.com/office/drawing/2014/main" val="3508693235"/>
                    </a:ext>
                  </a:extLst>
                </a:gridCol>
              </a:tblGrid>
              <a:tr h="161925">
                <a:tc>
                  <a:txBody>
                    <a:bodyPr/>
                    <a:lstStyle/>
                    <a:p>
                      <a:pPr>
                        <a:lnSpc>
                          <a:spcPct val="107000"/>
                        </a:lnSpc>
                      </a:pPr>
                      <a:endParaRPr lang="en-US" sz="1100">
                        <a:effectLst/>
                        <a:latin typeface="Calibri" panose="020F0502020204030204" pitchFamily="34" charset="0"/>
                        <a:cs typeface="Times New Roman" panose="02020603050405020304" pitchFamily="18" charset="0"/>
                      </a:endParaRPr>
                    </a:p>
                  </a:txBody>
                  <a:tcPr marL="68580" marR="68580" marT="0" marB="0" anchor="ctr"/>
                </a:tc>
                <a:tc gridSpan="5">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kern="1200" dirty="0">
                          <a:solidFill>
                            <a:schemeClr val="lt1"/>
                          </a:solidFill>
                          <a:effectLst/>
                          <a:latin typeface="+mn-lt"/>
                          <a:ea typeface="+mn-ea"/>
                          <a:cs typeface="+mn-cs"/>
                        </a:rPr>
                        <a:t> All Intra Main10  </a:t>
                      </a: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kern="1200" dirty="0">
                          <a:solidFill>
                            <a:schemeClr val="lt1"/>
                          </a:solidFill>
                          <a:effectLst/>
                          <a:latin typeface="+mn-lt"/>
                          <a:ea typeface="+mn-ea"/>
                          <a:cs typeface="+mn-cs"/>
                        </a:rPr>
                        <a:t> Random access Main10</a:t>
                      </a: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72061085"/>
                  </a:ext>
                </a:extLst>
              </a:tr>
              <a:tr h="161925">
                <a:tc>
                  <a:txBody>
                    <a:bodyPr/>
                    <a:lstStyle/>
                    <a:p>
                      <a:pPr marL="0" marR="0" algn="l" fontAlgn="auto"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 </a:t>
                      </a:r>
                      <a:endParaRPr lang="en-US"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gridSpan="10">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Over ECM-7.0</a:t>
                      </a: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39680867"/>
                  </a:ext>
                </a:extLst>
              </a:tr>
              <a:tr h="161925">
                <a:tc>
                  <a:txBody>
                    <a:bodyPr/>
                    <a:lstStyle/>
                    <a:p>
                      <a:pPr>
                        <a:lnSpc>
                          <a:spcPct val="107000"/>
                        </a:lnSpc>
                      </a:pPr>
                      <a:endParaRPr lang="en-US" sz="1100">
                        <a:effectLst/>
                        <a:latin typeface="Calibri" panose="020F0502020204030204" pitchFamily="34" charset="0"/>
                        <a:cs typeface="Times New Roman" panose="02020603050405020304" pitchFamily="18" charset="0"/>
                      </a:endParaRP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Y</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U</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V</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EncT</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DecT</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Y</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U</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V</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EncT</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DecT</a:t>
                      </a:r>
                    </a:p>
                  </a:txBody>
                  <a:tcPr marL="68580" marR="68580" marT="0" marB="0" anchor="ctr"/>
                </a:tc>
                <a:extLst>
                  <a:ext uri="{0D108BD9-81ED-4DB2-BD59-A6C34878D82A}">
                    <a16:rowId xmlns:a16="http://schemas.microsoft.com/office/drawing/2014/main" val="834840857"/>
                  </a:ext>
                </a:extLst>
              </a:tr>
              <a:tr h="161925">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kern="1200" dirty="0">
                          <a:solidFill>
                            <a:schemeClr val="lt1"/>
                          </a:solidFill>
                          <a:effectLst/>
                          <a:latin typeface="+mn-lt"/>
                          <a:ea typeface="+mn-ea"/>
                          <a:cs typeface="+mn-cs"/>
                        </a:rPr>
                        <a:t>Class F</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-0.30%</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-0.17%</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-0.26%</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100%</a:t>
                      </a:r>
                    </a:p>
                  </a:txBody>
                  <a:tcPr marL="68580" marR="68580" marT="0" marB="0"/>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99%</a:t>
                      </a:r>
                    </a:p>
                  </a:txBody>
                  <a:tcPr marL="68580" marR="68580" marT="0" marB="0"/>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-0.28%</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-0.29%</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-0.21%</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100%</a:t>
                      </a:r>
                    </a:p>
                  </a:txBody>
                  <a:tcPr marL="68580" marR="68580" marT="0" marB="0"/>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100%</a:t>
                      </a:r>
                    </a:p>
                  </a:txBody>
                  <a:tcPr marL="68580" marR="68580" marT="0" marB="0"/>
                </a:tc>
                <a:extLst>
                  <a:ext uri="{0D108BD9-81ED-4DB2-BD59-A6C34878D82A}">
                    <a16:rowId xmlns:a16="http://schemas.microsoft.com/office/drawing/2014/main" val="1494092585"/>
                  </a:ext>
                </a:extLst>
              </a:tr>
              <a:tr h="161925">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TGM</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-0.64%</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-0.58%</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-0.59%</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100%</a:t>
                      </a:r>
                    </a:p>
                  </a:txBody>
                  <a:tcPr marL="68580" marR="68580" marT="0" marB="0"/>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100%</a:t>
                      </a:r>
                    </a:p>
                  </a:txBody>
                  <a:tcPr marL="68580" marR="68580" marT="0" marB="0"/>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-0.41%</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-0.35%</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-0.24%</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99%</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100%</a:t>
                      </a:r>
                    </a:p>
                  </a:txBody>
                  <a:tcPr marL="68580" marR="68580" marT="0" marB="0" anchor="ctr"/>
                </a:tc>
                <a:extLst>
                  <a:ext uri="{0D108BD9-81ED-4DB2-BD59-A6C34878D82A}">
                    <a16:rowId xmlns:a16="http://schemas.microsoft.com/office/drawing/2014/main" val="1326992858"/>
                  </a:ext>
                </a:extLst>
              </a:tr>
              <a:tr h="161925">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kern="1200" dirty="0">
                          <a:solidFill>
                            <a:schemeClr val="lt1"/>
                          </a:solidFill>
                          <a:effectLst/>
                          <a:latin typeface="+mn-lt"/>
                          <a:ea typeface="+mn-ea"/>
                          <a:cs typeface="+mn-cs"/>
                        </a:rPr>
                        <a:t>Overall</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-0.47%</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-0.38%</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-0.42%</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100%</a:t>
                      </a:r>
                    </a:p>
                  </a:txBody>
                  <a:tcPr marL="68580" marR="68580" marT="0" marB="0"/>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100%</a:t>
                      </a:r>
                    </a:p>
                  </a:txBody>
                  <a:tcPr marL="68580" marR="68580" marT="0" marB="0"/>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-0.34%</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-0.32%</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-0.22%</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100%</a:t>
                      </a:r>
                    </a:p>
                  </a:txBody>
                  <a:tcPr marL="68580" marR="68580" marT="0" marB="0" anchor="ctr"/>
                </a:tc>
                <a:tc>
                  <a:txBody>
                    <a:bodyPr/>
                    <a:lstStyle/>
                    <a:p>
                      <a:pPr marL="0" marR="0" algn="ctr" defTabSz="914400" rtl="0" eaLnBrk="1" fontAlgn="auto" latinLnBrk="0" hangingPunct="1">
                        <a:lnSpc>
                          <a:spcPct val="107000"/>
                        </a:lnSpc>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100%</a:t>
                      </a:r>
                    </a:p>
                  </a:txBody>
                  <a:tcPr marL="68580" marR="68580" marT="0" marB="0" anchor="ctr"/>
                </a:tc>
                <a:extLst>
                  <a:ext uri="{0D108BD9-81ED-4DB2-BD59-A6C34878D82A}">
                    <a16:rowId xmlns:a16="http://schemas.microsoft.com/office/drawing/2014/main" val="4133815412"/>
                  </a:ext>
                </a:extLst>
              </a:tr>
            </a:tbl>
          </a:graphicData>
        </a:graphic>
      </p:graphicFrame>
      <p:sp>
        <p:nvSpPr>
          <p:cNvPr id="15" name="TextBox 14">
            <a:extLst>
              <a:ext uri="{FF2B5EF4-FFF2-40B4-BE49-F238E27FC236}">
                <a16:creationId xmlns:a16="http://schemas.microsoft.com/office/drawing/2014/main" id="{F84794B4-8036-CAE9-659D-C343A67BA649}"/>
              </a:ext>
            </a:extLst>
          </p:cNvPr>
          <p:cNvSpPr txBox="1"/>
          <p:nvPr/>
        </p:nvSpPr>
        <p:spPr>
          <a:xfrm>
            <a:off x="511114" y="2996577"/>
            <a:ext cx="11066853" cy="369332"/>
          </a:xfrm>
          <a:prstGeom prst="rect">
            <a:avLst/>
          </a:prstGeom>
          <a:noFill/>
        </p:spPr>
        <p:txBody>
          <a:bodyPr wrap="square">
            <a:spAutoFit/>
          </a:bodyPr>
          <a:lstStyle/>
          <a:p>
            <a:r>
              <a:rPr lang="en-CA" sz="1800" dirty="0">
                <a:effectLst/>
                <a:latin typeface="Times New Roman" panose="02020603050405020304" pitchFamily="18" charset="0"/>
                <a:ea typeface="Times New Roman" panose="02020603050405020304" pitchFamily="18" charset="0"/>
              </a:rPr>
              <a:t>Max offset N=</a:t>
            </a:r>
            <a:r>
              <a:rPr lang="en-CA" dirty="0">
                <a:latin typeface="Times New Roman" panose="02020603050405020304" pitchFamily="18" charset="0"/>
                <a:ea typeface="Times New Roman" panose="02020603050405020304" pitchFamily="18" charset="0"/>
              </a:rPr>
              <a:t>256</a:t>
            </a:r>
            <a:r>
              <a:rPr lang="en-CA" sz="1800" dirty="0">
                <a:effectLst/>
                <a:latin typeface="Times New Roman" panose="02020603050405020304" pitchFamily="18" charset="0"/>
                <a:ea typeface="Times New Roman" panose="02020603050405020304" pitchFamily="18" charset="0"/>
              </a:rPr>
              <a:t>-pel, direction D=4, starting search step M=8-pel</a:t>
            </a:r>
            <a:endParaRPr lang="en-US" dirty="0"/>
          </a:p>
        </p:txBody>
      </p:sp>
      <p:sp>
        <p:nvSpPr>
          <p:cNvPr id="16" name="TextBox 15">
            <a:extLst>
              <a:ext uri="{FF2B5EF4-FFF2-40B4-BE49-F238E27FC236}">
                <a16:creationId xmlns:a16="http://schemas.microsoft.com/office/drawing/2014/main" id="{C96D0462-6B6F-2633-8237-890A554AA4A7}"/>
              </a:ext>
            </a:extLst>
          </p:cNvPr>
          <p:cNvSpPr txBox="1"/>
          <p:nvPr/>
        </p:nvSpPr>
        <p:spPr>
          <a:xfrm>
            <a:off x="511114" y="4773269"/>
            <a:ext cx="11066853" cy="369332"/>
          </a:xfrm>
          <a:prstGeom prst="rect">
            <a:avLst/>
          </a:prstGeom>
          <a:noFill/>
        </p:spPr>
        <p:txBody>
          <a:bodyPr wrap="square">
            <a:spAutoFit/>
          </a:bodyPr>
          <a:lstStyle/>
          <a:p>
            <a:r>
              <a:rPr lang="en-CA" sz="1800" dirty="0">
                <a:effectLst/>
                <a:latin typeface="Times New Roman" panose="02020603050405020304" pitchFamily="18" charset="0"/>
                <a:ea typeface="Times New Roman" panose="02020603050405020304" pitchFamily="18" charset="0"/>
              </a:rPr>
              <a:t>Max offset N=256-pel, direction D=4, starting search step M=4-pel</a:t>
            </a:r>
            <a:endParaRPr lang="en-US" dirty="0"/>
          </a:p>
        </p:txBody>
      </p:sp>
      <p:sp>
        <p:nvSpPr>
          <p:cNvPr id="17" name="TextBox 16">
            <a:extLst>
              <a:ext uri="{FF2B5EF4-FFF2-40B4-BE49-F238E27FC236}">
                <a16:creationId xmlns:a16="http://schemas.microsoft.com/office/drawing/2014/main" id="{8C139E2B-6BC0-E7D8-ACF0-6EB6B89EC6B9}"/>
              </a:ext>
            </a:extLst>
          </p:cNvPr>
          <p:cNvSpPr txBox="1"/>
          <p:nvPr/>
        </p:nvSpPr>
        <p:spPr>
          <a:xfrm>
            <a:off x="8041822" y="284995"/>
            <a:ext cx="3656402" cy="830997"/>
          </a:xfrm>
          <a:prstGeom prst="rect">
            <a:avLst/>
          </a:prstGeom>
          <a:noFill/>
        </p:spPr>
        <p:txBody>
          <a:bodyPr wrap="square">
            <a:spAutoFit/>
          </a:bodyPr>
          <a:lstStyle/>
          <a:p>
            <a:r>
              <a:rPr lang="en-CA" sz="2400" dirty="0">
                <a:effectLst/>
                <a:latin typeface="Times New Roman" panose="02020603050405020304" pitchFamily="18" charset="0"/>
                <a:ea typeface="Times New Roman" panose="02020603050405020304" pitchFamily="18" charset="0"/>
              </a:rPr>
              <a:t>Thanks for </a:t>
            </a:r>
            <a:r>
              <a:rPr lang="en-CA" sz="2400" b="1" dirty="0">
                <a:solidFill>
                  <a:schemeClr val="accent2">
                    <a:lumMod val="75000"/>
                  </a:schemeClr>
                </a:solidFill>
                <a:effectLst/>
                <a:latin typeface="Times New Roman" panose="02020603050405020304" pitchFamily="18" charset="0"/>
                <a:ea typeface="Times New Roman" panose="02020603050405020304" pitchFamily="18" charset="0"/>
              </a:rPr>
              <a:t>Ericsson</a:t>
            </a:r>
            <a:endParaRPr lang="en-CA" sz="2400" b="1" dirty="0">
              <a:solidFill>
                <a:schemeClr val="accent2">
                  <a:lumMod val="75000"/>
                </a:schemeClr>
              </a:solidFill>
              <a:latin typeface="Times New Roman" panose="02020603050405020304" pitchFamily="18" charset="0"/>
              <a:ea typeface="Times New Roman" panose="02020603050405020304" pitchFamily="18" charset="0"/>
            </a:endParaRPr>
          </a:p>
          <a:p>
            <a:r>
              <a:rPr lang="en-CA" sz="2400" dirty="0">
                <a:effectLst/>
                <a:latin typeface="Times New Roman" panose="02020603050405020304" pitchFamily="18" charset="0"/>
                <a:ea typeface="Times New Roman" panose="02020603050405020304" pitchFamily="18" charset="0"/>
              </a:rPr>
              <a:t>Crosscheck JVET-AC0296</a:t>
            </a:r>
            <a:endParaRPr lang="en-US" sz="2400" dirty="0"/>
          </a:p>
        </p:txBody>
      </p:sp>
    </p:spTree>
    <p:extLst>
      <p:ext uri="{BB962C8B-B14F-4D97-AF65-F5344CB8AC3E}">
        <p14:creationId xmlns:p14="http://schemas.microsoft.com/office/powerpoint/2010/main" val="2900160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2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algn="l">
          <a:buNone/>
          <a:defRPr sz="2000" dirty="0" smtClean="0"/>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98371A9B2F58942932503DC52E58014" ma:contentTypeVersion="12" ma:contentTypeDescription="Create a new document." ma:contentTypeScope="" ma:versionID="f9aa544ba4a5d2e79678c2cfd19ca944">
  <xsd:schema xmlns:xsd="http://www.w3.org/2001/XMLSchema" xmlns:xs="http://www.w3.org/2001/XMLSchema" xmlns:p="http://schemas.microsoft.com/office/2006/metadata/properties" xmlns:ns2="c872df49-ebad-488d-a324-025e4f6ab39d" xmlns:ns3="229579ab-57a9-4bef-bc1b-2624410c5e1c" targetNamespace="http://schemas.microsoft.com/office/2006/metadata/properties" ma:root="true" ma:fieldsID="ecec9b7bf50a9b6035bdc9ed154c7434" ns2:_="" ns3:_="">
    <xsd:import namespace="c872df49-ebad-488d-a324-025e4f6ab39d"/>
    <xsd:import namespace="229579ab-57a9-4bef-bc1b-2624410c5e1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72df49-ebad-488d-a324-025e4f6ab39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29579ab-57a9-4bef-bc1b-2624410c5e1c"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46A4419-6CF8-47A5-B40E-C7F0890DB2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72df49-ebad-488d-a324-025e4f6ab39d"/>
    <ds:schemaRef ds:uri="229579ab-57a9-4bef-bc1b-2624410c5e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FA71D21-F9D6-49FE-A6FD-837C99BE0BB1}">
  <ds:schemaRefs>
    <ds:schemaRef ds:uri="http://schemas.microsoft.com/sharepoint/v3/contenttype/forms"/>
  </ds:schemaRefs>
</ds:datastoreItem>
</file>

<file path=customXml/itemProps3.xml><?xml version="1.0" encoding="utf-8"?>
<ds:datastoreItem xmlns:ds="http://schemas.openxmlformats.org/officeDocument/2006/customXml" ds:itemID="{39CB3369-829B-4A78-B8A1-1016D068BF47}">
  <ds:schemaRefs>
    <ds:schemaRef ds:uri="http://schemas.microsoft.com/office/infopath/2007/PartnerControls"/>
    <ds:schemaRef ds:uri="http://purl.org/dc/terms/"/>
    <ds:schemaRef ds:uri="http://purl.org/dc/dcmitype/"/>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229579ab-57a9-4bef-bc1b-2624410c5e1c"/>
    <ds:schemaRef ds:uri="c872df49-ebad-488d-a324-025e4f6ab39d"/>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blank</Template>
  <TotalTime>8345</TotalTime>
  <Words>618</Words>
  <Application>Microsoft Office PowerPoint</Application>
  <PresentationFormat>Widescreen</PresentationFormat>
  <Paragraphs>163</Paragraphs>
  <Slides>5</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Arial</vt:lpstr>
      <vt:lpstr>Calibri</vt:lpstr>
      <vt:lpstr>Century Gothic</vt:lpstr>
      <vt:lpstr>Microsoft Sans Serif</vt:lpstr>
      <vt:lpstr>Times New Roman</vt:lpstr>
      <vt:lpstr>Wingdings</vt:lpstr>
      <vt:lpstr>Qualcomm Executive External</vt:lpstr>
      <vt:lpstr>JVET-AC0159 Non-EE2: IBC MBVD list derivation</vt:lpstr>
      <vt:lpstr>Introduction and Proposal </vt:lpstr>
      <vt:lpstr>Local minimum TM cost search to derive MBVD list</vt:lpstr>
      <vt:lpstr>Simulation 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JVET-Z0130</dc:title>
  <dc:creator>Zhi Zhang</dc:creator>
  <cp:lastModifiedBy>Zhi Zhang</cp:lastModifiedBy>
  <cp:revision>246</cp:revision>
  <dcterms:created xsi:type="dcterms:W3CDTF">2020-07-21T14:31:43Z</dcterms:created>
  <dcterms:modified xsi:type="dcterms:W3CDTF">2023-01-13T15:41:18Z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0x010100598371A9B2F58942932503DC52E58014</vt:lpwstr>
  </property>
</Properties>
</file>