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0"/>
  </p:notesMasterIdLst>
  <p:handoutMasterIdLst>
    <p:handoutMasterId r:id="rId11"/>
  </p:handoutMasterIdLst>
  <p:sldIdLst>
    <p:sldId id="1116" r:id="rId5"/>
    <p:sldId id="907" r:id="rId6"/>
    <p:sldId id="1149" r:id="rId7"/>
    <p:sldId id="1117" r:id="rId8"/>
    <p:sldId id="88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73DD74-AF44-4F60-A665-9D28689E3D79}" v="124" dt="2021-07-09T00:06:37.9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4" autoAdjust="0"/>
    <p:restoredTop sz="94660"/>
  </p:normalViewPr>
  <p:slideViewPr>
    <p:cSldViewPr snapToGrid="0">
      <p:cViewPr varScale="1">
        <p:scale>
          <a:sx n="116" d="100"/>
          <a:sy n="116" d="100"/>
        </p:scale>
        <p:origin x="114" y="28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1/13/2023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13.01.2023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79669" y="3844380"/>
            <a:ext cx="7898424" cy="1399744"/>
          </a:xfrm>
        </p:spPr>
        <p:txBody>
          <a:bodyPr/>
          <a:lstStyle/>
          <a:p>
            <a:r>
              <a:rPr lang="en-US" sz="2800" dirty="0" smtClean="0"/>
              <a:t>Yao-Jen Chang, Vadim Seregin, Marta Karczewicz</a:t>
            </a:r>
            <a:endParaRPr lang="en-US" sz="28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79669" y="1254604"/>
            <a:ext cx="7797962" cy="2142125"/>
          </a:xfrm>
        </p:spPr>
        <p:txBody>
          <a:bodyPr/>
          <a:lstStyle/>
          <a:p>
            <a:r>
              <a:rPr lang="en-US" sz="4400" dirty="0" smtClean="0"/>
              <a:t>JVET-AC0148:</a:t>
            </a:r>
            <a:br>
              <a:rPr lang="en-US" sz="4400" dirty="0" smtClean="0"/>
            </a:br>
            <a:r>
              <a:rPr lang="en-US" sz="4400" dirty="0"/>
              <a:t/>
            </a:r>
            <a:br>
              <a:rPr lang="en-US" sz="4400" dirty="0"/>
            </a:br>
            <a:r>
              <a:rPr lang="en-US" sz="3600" b="1" dirty="0"/>
              <a:t>Non-EE2: </a:t>
            </a:r>
            <a:r>
              <a:rPr lang="en-US" sz="3600" b="1" dirty="0" smtClean="0"/>
              <a:t>CCCM </a:t>
            </a:r>
            <a:r>
              <a:rPr lang="en-US" sz="3600" b="1" dirty="0"/>
              <a:t>using multiple </a:t>
            </a:r>
            <a:r>
              <a:rPr lang="en-US" sz="3600" b="1" dirty="0" err="1"/>
              <a:t>downsampling</a:t>
            </a:r>
            <a:r>
              <a:rPr lang="en-US" sz="3600" b="1" dirty="0"/>
              <a:t> filters</a:t>
            </a:r>
            <a:endParaRPr lang="en-US" sz="36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smtClean="0">
                <a:solidFill>
                  <a:schemeClr val="accent1"/>
                </a:solidFill>
              </a:rPr>
              <a:t>Current ECM</a:t>
            </a:r>
            <a:endParaRPr lang="en-US" dirty="0">
              <a:solidFill>
                <a:schemeClr val="accent1"/>
              </a:solidFill>
            </a:endParaRPr>
          </a:p>
        </p:txBody>
      </p:sp>
      <p:sp>
        <p:nvSpPr>
          <p:cNvPr id="5" name="Content Placeholder 4"/>
          <p:cNvSpPr>
            <a:spLocks noGrp="1"/>
          </p:cNvSpPr>
          <p:nvPr>
            <p:ph idx="14"/>
          </p:nvPr>
        </p:nvSpPr>
        <p:spPr>
          <a:xfrm>
            <a:off x="417146" y="940429"/>
            <a:ext cx="10696331" cy="1655077"/>
          </a:xfrm>
        </p:spPr>
        <p:txBody>
          <a:bodyPr vert="horz" lIns="0" tIns="0" rIns="0" bIns="0" rtlCol="0" anchor="t">
            <a:noAutofit/>
          </a:bodyPr>
          <a:lstStyle/>
          <a:p>
            <a:pPr hangingPunct="0"/>
            <a:r>
              <a:rPr lang="en-US" sz="2000" dirty="0"/>
              <a:t>Convolutional cross-component mode (CCCM) </a:t>
            </a:r>
            <a:endParaRPr lang="en-US" sz="2000" dirty="0" smtClean="0"/>
          </a:p>
          <a:p>
            <a:pPr lvl="1" hangingPunct="0"/>
            <a:r>
              <a:rPr lang="en-US" dirty="0" smtClean="0"/>
              <a:t>Apply a </a:t>
            </a:r>
            <a:r>
              <a:rPr lang="en-US" dirty="0" err="1" smtClean="0"/>
              <a:t>downsampling</a:t>
            </a:r>
            <a:r>
              <a:rPr lang="en-US" dirty="0" smtClean="0"/>
              <a:t> </a:t>
            </a:r>
            <a:r>
              <a:rPr lang="en-US" dirty="0"/>
              <a:t>filter </a:t>
            </a:r>
            <a:r>
              <a:rPr lang="en-US" dirty="0" smtClean="0"/>
              <a:t>to </a:t>
            </a:r>
            <a:r>
              <a:rPr lang="en-US" dirty="0"/>
              <a:t>reconstructed </a:t>
            </a:r>
            <a:r>
              <a:rPr lang="en-US" dirty="0" err="1"/>
              <a:t>luma</a:t>
            </a:r>
            <a:r>
              <a:rPr lang="en-US" dirty="0"/>
              <a:t> </a:t>
            </a:r>
            <a:r>
              <a:rPr lang="en-US" dirty="0" smtClean="0"/>
              <a:t>samples</a:t>
            </a:r>
            <a:endParaRPr lang="en-US" dirty="0"/>
          </a:p>
          <a:p>
            <a:pPr lvl="1" hangingPunct="0"/>
            <a:endParaRPr lang="en-US" sz="1800" dirty="0" smtClean="0"/>
          </a:p>
          <a:p>
            <a:pPr lvl="1" hangingPunct="0"/>
            <a:endParaRPr lang="en-US" sz="1800" dirty="0"/>
          </a:p>
          <a:p>
            <a:pPr lvl="1" hangingPunct="0"/>
            <a:endParaRPr lang="en-US" sz="1800" dirty="0" smtClean="0"/>
          </a:p>
          <a:p>
            <a:pPr lvl="1" hangingPunct="0"/>
            <a:endParaRPr lang="en-US" sz="1800" dirty="0" smtClean="0"/>
          </a:p>
          <a:p>
            <a:pPr lvl="1" hangingPunct="0"/>
            <a:endParaRPr lang="en-US" sz="1800" dirty="0"/>
          </a:p>
          <a:p>
            <a:pPr lvl="1" hangingPunct="0"/>
            <a:endParaRPr lang="en-US" sz="1800" dirty="0" smtClean="0"/>
          </a:p>
          <a:p>
            <a:pPr lvl="1" hangingPunct="0"/>
            <a:endParaRPr lang="en-US" sz="1800" dirty="0" smtClean="0"/>
          </a:p>
          <a:p>
            <a:pPr lvl="1" hangingPunct="0"/>
            <a:r>
              <a:rPr lang="en-US" dirty="0" smtClean="0"/>
              <a:t>The </a:t>
            </a:r>
            <a:r>
              <a:rPr lang="en-US" dirty="0" err="1"/>
              <a:t>downsampled</a:t>
            </a:r>
            <a:r>
              <a:rPr lang="en-US" dirty="0"/>
              <a:t> samples as well as a nonlinear </a:t>
            </a:r>
            <a:r>
              <a:rPr lang="en-US" dirty="0" smtClean="0"/>
              <a:t>term P </a:t>
            </a:r>
            <a:r>
              <a:rPr lang="en-US" dirty="0"/>
              <a:t>and a bias </a:t>
            </a:r>
            <a:r>
              <a:rPr lang="en-US" dirty="0" smtClean="0"/>
              <a:t>term B </a:t>
            </a:r>
            <a:r>
              <a:rPr lang="en-US" dirty="0"/>
              <a:t>are then combined together with filter coefficients to calculate the predicted </a:t>
            </a:r>
            <a:r>
              <a:rPr lang="en-US" dirty="0" err="1"/>
              <a:t>chroma</a:t>
            </a:r>
            <a:r>
              <a:rPr lang="en-US" dirty="0"/>
              <a:t> </a:t>
            </a:r>
            <a:r>
              <a:rPr lang="en-US" dirty="0" smtClean="0"/>
              <a:t>value</a:t>
            </a:r>
          </a:p>
          <a:p>
            <a:pPr lvl="2" hangingPunct="0"/>
            <a:r>
              <a:rPr lang="en-CA" sz="1400" dirty="0" err="1" smtClean="0"/>
              <a:t>predChroma</a:t>
            </a:r>
            <a:r>
              <a:rPr lang="en-CA" sz="1400" dirty="0" smtClean="0"/>
              <a:t> </a:t>
            </a:r>
            <a:r>
              <a:rPr lang="en-CA" sz="1400" dirty="0"/>
              <a:t>= c0 * H(C) + c1 * </a:t>
            </a:r>
            <a:r>
              <a:rPr lang="en-CA" sz="1400" dirty="0" smtClean="0"/>
              <a:t>H(N) </a:t>
            </a:r>
            <a:r>
              <a:rPr lang="en-CA" sz="1400" dirty="0"/>
              <a:t>+ c2 * </a:t>
            </a:r>
            <a:r>
              <a:rPr lang="en-CA" sz="1400" dirty="0" smtClean="0"/>
              <a:t>H(S) </a:t>
            </a:r>
            <a:r>
              <a:rPr lang="en-CA" sz="1400" dirty="0"/>
              <a:t>+ c3 * </a:t>
            </a:r>
            <a:r>
              <a:rPr lang="en-CA" sz="1400" dirty="0" smtClean="0"/>
              <a:t>H(E) </a:t>
            </a:r>
            <a:r>
              <a:rPr lang="en-CA" sz="1400" dirty="0"/>
              <a:t>+ c4 * </a:t>
            </a:r>
            <a:r>
              <a:rPr lang="en-CA" sz="1400" dirty="0" smtClean="0"/>
              <a:t>H(W) + </a:t>
            </a:r>
            <a:r>
              <a:rPr lang="en-CA" sz="1400" dirty="0"/>
              <a:t>c5 *  P + c6 * </a:t>
            </a:r>
            <a:r>
              <a:rPr lang="en-CA" sz="1400" dirty="0" smtClean="0"/>
              <a:t>B</a:t>
            </a:r>
          </a:p>
          <a:p>
            <a:pPr lvl="2" hangingPunct="0"/>
            <a:endParaRPr lang="en-CA" dirty="0" smtClean="0"/>
          </a:p>
          <a:p>
            <a:pPr lvl="2" hangingPunct="0"/>
            <a:endParaRPr lang="en-CA" dirty="0"/>
          </a:p>
          <a:p>
            <a:pPr lvl="1" hangingPunct="0"/>
            <a:r>
              <a:rPr lang="en-US" dirty="0"/>
              <a:t>The filter coefficients ci </a:t>
            </a:r>
            <a:r>
              <a:rPr lang="en-US" dirty="0" smtClean="0"/>
              <a:t>are </a:t>
            </a:r>
            <a:r>
              <a:rPr lang="en-US" dirty="0"/>
              <a:t>derived using LDL decomposition</a:t>
            </a:r>
          </a:p>
          <a:p>
            <a:pPr lvl="1" hangingPunct="0"/>
            <a:endParaRPr lang="en-CA" dirty="0" smtClean="0"/>
          </a:p>
          <a:p>
            <a:pPr lvl="2" hangingPunct="0"/>
            <a:endParaRPr lang="en-US" dirty="0"/>
          </a:p>
          <a:p>
            <a:pPr lvl="2" hangingPunct="0"/>
            <a:endParaRPr lang="en-US" sz="1800" dirty="0" smtClean="0"/>
          </a:p>
          <a:p>
            <a:pPr lvl="2" hangingPunct="0"/>
            <a:endParaRPr lang="en-US" sz="1800" dirty="0"/>
          </a:p>
        </p:txBody>
      </p:sp>
      <p:pic>
        <p:nvPicPr>
          <p:cNvPr id="6" name="Picture 5"/>
          <p:cNvPicPr/>
          <p:nvPr/>
        </p:nvPicPr>
        <p:blipFill rotWithShape="1">
          <a:blip r:embed="rId2"/>
          <a:srcRect r="81929"/>
          <a:stretch/>
        </p:blipFill>
        <p:spPr>
          <a:xfrm>
            <a:off x="1168667" y="1865244"/>
            <a:ext cx="1944183" cy="1296246"/>
          </a:xfrm>
          <a:prstGeom prst="rect">
            <a:avLst/>
          </a:prstGeom>
        </p:spPr>
      </p:pic>
      <p:sp>
        <p:nvSpPr>
          <p:cNvPr id="20" name="TextBox 19"/>
          <p:cNvSpPr txBox="1"/>
          <p:nvPr/>
        </p:nvSpPr>
        <p:spPr>
          <a:xfrm>
            <a:off x="6887183" y="5807413"/>
            <a:ext cx="914400" cy="914400"/>
          </a:xfrm>
          <a:prstGeom prst="rect">
            <a:avLst/>
          </a:prstGeom>
        </p:spPr>
        <p:txBody>
          <a:bodyPr vert="horz" wrap="none" lIns="0" tIns="0" rIns="0" bIns="0" rtlCol="0">
            <a:noAutofit/>
          </a:bodyPr>
          <a:lstStyle/>
          <a:p>
            <a:pPr algn="l">
              <a:buNone/>
            </a:pPr>
            <a:endParaRPr lang="en-US" sz="2000" dirty="0" smtClean="0"/>
          </a:p>
        </p:txBody>
      </p:sp>
      <p:pic>
        <p:nvPicPr>
          <p:cNvPr id="23" name="Picture 22" descr="A picture containing text, shoji, crossword puzzle&#10;&#10;Description automatically generated"/>
          <p:cNvPicPr/>
          <p:nvPr/>
        </p:nvPicPr>
        <p:blipFill>
          <a:blip r:embed="rId3">
            <a:extLst>
              <a:ext uri="{28A0092B-C50C-407E-A947-70E740481C1C}">
                <a14:useLocalDpi xmlns:a14="http://schemas.microsoft.com/office/drawing/2010/main" val="0"/>
              </a:ext>
            </a:extLst>
          </a:blip>
          <a:stretch>
            <a:fillRect/>
          </a:stretch>
        </p:blipFill>
        <p:spPr>
          <a:xfrm>
            <a:off x="4721347" y="2019345"/>
            <a:ext cx="1484900" cy="1152322"/>
          </a:xfrm>
          <a:prstGeom prst="rect">
            <a:avLst/>
          </a:prstGeom>
        </p:spPr>
      </p:pic>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smtClean="0">
                <a:solidFill>
                  <a:schemeClr val="accent1"/>
                </a:solidFill>
              </a:rPr>
              <a:t>Proposed method</a:t>
            </a:r>
            <a:endParaRPr lang="en-US" dirty="0">
              <a:solidFill>
                <a:schemeClr val="accent1"/>
              </a:solidFill>
            </a:endParaRPr>
          </a:p>
        </p:txBody>
      </p:sp>
      <p:sp>
        <p:nvSpPr>
          <p:cNvPr id="5" name="Content Placeholder 4"/>
          <p:cNvSpPr>
            <a:spLocks noGrp="1"/>
          </p:cNvSpPr>
          <p:nvPr>
            <p:ph idx="14"/>
          </p:nvPr>
        </p:nvSpPr>
        <p:spPr>
          <a:xfrm>
            <a:off x="417146" y="940430"/>
            <a:ext cx="10696331" cy="1092246"/>
          </a:xfrm>
        </p:spPr>
        <p:txBody>
          <a:bodyPr vert="horz" lIns="0" tIns="0" rIns="0" bIns="0" rtlCol="0" anchor="t">
            <a:noAutofit/>
          </a:bodyPr>
          <a:lstStyle/>
          <a:p>
            <a:pPr hangingPunct="0"/>
            <a:r>
              <a:rPr lang="en-US" sz="2000" dirty="0" smtClean="0"/>
              <a:t>CCCM using </a:t>
            </a:r>
            <a:r>
              <a:rPr lang="en-US" sz="2000" dirty="0"/>
              <a:t>multiple </a:t>
            </a:r>
            <a:r>
              <a:rPr lang="en-US" sz="2000" dirty="0" err="1"/>
              <a:t>downsampling</a:t>
            </a:r>
            <a:r>
              <a:rPr lang="en-US" sz="2000" dirty="0"/>
              <a:t> filters </a:t>
            </a:r>
            <a:r>
              <a:rPr lang="en-US" sz="2000" dirty="0" smtClean="0"/>
              <a:t>is proposed</a:t>
            </a:r>
          </a:p>
          <a:p>
            <a:pPr lvl="1" hangingPunct="0"/>
            <a:r>
              <a:rPr lang="en-US" dirty="0" smtClean="0"/>
              <a:t>Apply </a:t>
            </a:r>
            <a:r>
              <a:rPr lang="en-US" dirty="0"/>
              <a:t>multiple </a:t>
            </a:r>
            <a:r>
              <a:rPr lang="en-US" dirty="0" err="1"/>
              <a:t>downsampling</a:t>
            </a:r>
            <a:r>
              <a:rPr lang="en-US" dirty="0"/>
              <a:t> filters to a group of reconstructed </a:t>
            </a:r>
            <a:r>
              <a:rPr lang="en-US" dirty="0" err="1"/>
              <a:t>luma</a:t>
            </a:r>
            <a:r>
              <a:rPr lang="en-US" dirty="0"/>
              <a:t> samples in a CCCM</a:t>
            </a:r>
          </a:p>
          <a:p>
            <a:pPr lvl="1" hangingPunct="0"/>
            <a:r>
              <a:rPr lang="en-US" dirty="0" smtClean="0"/>
              <a:t>The </a:t>
            </a:r>
            <a:r>
              <a:rPr lang="en-US" dirty="0"/>
              <a:t>linear combination of these </a:t>
            </a:r>
            <a:r>
              <a:rPr lang="en-US" dirty="0" err="1"/>
              <a:t>downsampled</a:t>
            </a:r>
            <a:r>
              <a:rPr lang="en-US" dirty="0"/>
              <a:t> reconstructed samples is multiplied by derived filter coefficients to form the final </a:t>
            </a:r>
            <a:r>
              <a:rPr lang="en-US" dirty="0" err="1"/>
              <a:t>chroma</a:t>
            </a:r>
            <a:r>
              <a:rPr lang="en-US" dirty="0"/>
              <a:t> </a:t>
            </a:r>
            <a:r>
              <a:rPr lang="en-US" dirty="0" smtClean="0"/>
              <a:t>predictor</a:t>
            </a:r>
          </a:p>
          <a:p>
            <a:pPr lvl="1" hangingPunct="0"/>
            <a:endParaRPr lang="en-US" dirty="0"/>
          </a:p>
          <a:p>
            <a:pPr lvl="1" hangingPunct="0"/>
            <a:endParaRPr lang="en-US" dirty="0" smtClean="0"/>
          </a:p>
          <a:p>
            <a:pPr lvl="1" hangingPunct="0"/>
            <a:endParaRPr lang="en-US" dirty="0"/>
          </a:p>
          <a:p>
            <a:pPr lvl="1" hangingPunct="0"/>
            <a:endParaRPr lang="en-US" dirty="0"/>
          </a:p>
          <a:p>
            <a:pPr lvl="1" hangingPunct="0"/>
            <a:endParaRPr lang="en-US" sz="1200" dirty="0"/>
          </a:p>
          <a:p>
            <a:pPr hangingPunct="0"/>
            <a:r>
              <a:rPr lang="en-US" sz="2000" dirty="0"/>
              <a:t>The </a:t>
            </a:r>
            <a:r>
              <a:rPr lang="en-US" sz="2000" dirty="0" smtClean="0"/>
              <a:t>proposed cross-component </a:t>
            </a:r>
            <a:r>
              <a:rPr lang="en-US" sz="2000" dirty="0"/>
              <a:t>models shown below are tested </a:t>
            </a:r>
            <a:r>
              <a:rPr lang="en-US" sz="2000" dirty="0" smtClean="0"/>
              <a:t>as </a:t>
            </a:r>
            <a:r>
              <a:rPr lang="en-US" sz="2000" dirty="0"/>
              <a:t>additional CCCM modes</a:t>
            </a:r>
            <a:endParaRPr lang="en-US" sz="2000" dirty="0" smtClean="0"/>
          </a:p>
          <a:p>
            <a:pPr marL="192024" lvl="1" indent="0" hangingPunct="0">
              <a:buNone/>
            </a:pPr>
            <a:r>
              <a:rPr lang="en-US" dirty="0"/>
              <a:t>Model 1: </a:t>
            </a:r>
            <a:r>
              <a:rPr lang="en-US" dirty="0" err="1"/>
              <a:t>predChroma</a:t>
            </a:r>
            <a:r>
              <a:rPr lang="en-US" dirty="0"/>
              <a:t> = c0 * </a:t>
            </a:r>
            <a:r>
              <a:rPr lang="en-US" dirty="0">
                <a:solidFill>
                  <a:srgbClr val="FF0000"/>
                </a:solidFill>
              </a:rPr>
              <a:t>H</a:t>
            </a:r>
            <a:r>
              <a:rPr lang="en-US" dirty="0"/>
              <a:t>(C) + c1 *  </a:t>
            </a:r>
            <a:r>
              <a:rPr lang="en-US" dirty="0">
                <a:solidFill>
                  <a:schemeClr val="accent1"/>
                </a:solidFill>
              </a:rPr>
              <a:t>G1</a:t>
            </a:r>
            <a:r>
              <a:rPr lang="en-US" dirty="0"/>
              <a:t>(C) + c2 *  </a:t>
            </a:r>
            <a:r>
              <a:rPr lang="en-US" dirty="0">
                <a:solidFill>
                  <a:schemeClr val="accent1"/>
                </a:solidFill>
              </a:rPr>
              <a:t>G2</a:t>
            </a:r>
            <a:r>
              <a:rPr lang="en-US" dirty="0"/>
              <a:t>(C) + c3 *  </a:t>
            </a:r>
            <a:r>
              <a:rPr lang="en-US" dirty="0">
                <a:solidFill>
                  <a:schemeClr val="accent1"/>
                </a:solidFill>
              </a:rPr>
              <a:t>G3</a:t>
            </a:r>
            <a:r>
              <a:rPr lang="en-US" dirty="0"/>
              <a:t>(C) + c4 *  </a:t>
            </a:r>
            <a:r>
              <a:rPr lang="en-US" dirty="0">
                <a:solidFill>
                  <a:schemeClr val="accent1"/>
                </a:solidFill>
              </a:rPr>
              <a:t>G4</a:t>
            </a:r>
            <a:r>
              <a:rPr lang="en-US" dirty="0"/>
              <a:t>(C) + c5 *  P + c6 * </a:t>
            </a:r>
            <a:r>
              <a:rPr lang="en-US" dirty="0" smtClean="0"/>
              <a:t>B</a:t>
            </a:r>
          </a:p>
          <a:p>
            <a:pPr marL="192024" lvl="1" indent="0" hangingPunct="0">
              <a:buNone/>
            </a:pPr>
            <a:r>
              <a:rPr lang="en-US" dirty="0"/>
              <a:t>Model 2: </a:t>
            </a:r>
            <a:r>
              <a:rPr lang="en-US" dirty="0" err="1"/>
              <a:t>predChroma</a:t>
            </a:r>
            <a:r>
              <a:rPr lang="en-US" dirty="0"/>
              <a:t> = c0 * </a:t>
            </a:r>
            <a:r>
              <a:rPr lang="en-US" dirty="0">
                <a:solidFill>
                  <a:srgbClr val="FF0000"/>
                </a:solidFill>
              </a:rPr>
              <a:t>H</a:t>
            </a:r>
            <a:r>
              <a:rPr lang="en-US" dirty="0"/>
              <a:t>(C) + c1 *  </a:t>
            </a:r>
            <a:r>
              <a:rPr lang="en-US" dirty="0">
                <a:solidFill>
                  <a:srgbClr val="FF0000"/>
                </a:solidFill>
              </a:rPr>
              <a:t>H</a:t>
            </a:r>
            <a:r>
              <a:rPr lang="en-US" dirty="0"/>
              <a:t>(W) + c2 *  </a:t>
            </a:r>
            <a:r>
              <a:rPr lang="en-US" dirty="0">
                <a:solidFill>
                  <a:srgbClr val="FF0000"/>
                </a:solidFill>
              </a:rPr>
              <a:t>H</a:t>
            </a:r>
            <a:r>
              <a:rPr lang="en-US" dirty="0"/>
              <a:t>(E) + c3 *  </a:t>
            </a:r>
            <a:r>
              <a:rPr lang="en-US" dirty="0">
                <a:solidFill>
                  <a:schemeClr val="accent1"/>
                </a:solidFill>
              </a:rPr>
              <a:t>G1</a:t>
            </a:r>
            <a:r>
              <a:rPr lang="en-US" dirty="0"/>
              <a:t>(C) + c4 *  </a:t>
            </a:r>
            <a:r>
              <a:rPr lang="en-US" dirty="0">
                <a:solidFill>
                  <a:schemeClr val="accent1"/>
                </a:solidFill>
              </a:rPr>
              <a:t>G1</a:t>
            </a:r>
            <a:r>
              <a:rPr lang="en-US" dirty="0"/>
              <a:t>(W) + c5 *  </a:t>
            </a:r>
            <a:r>
              <a:rPr lang="en-US" dirty="0">
                <a:solidFill>
                  <a:schemeClr val="accent1"/>
                </a:solidFill>
              </a:rPr>
              <a:t>G1</a:t>
            </a:r>
            <a:r>
              <a:rPr lang="en-US" dirty="0"/>
              <a:t>(E) + c6 * B</a:t>
            </a:r>
          </a:p>
          <a:p>
            <a:pPr marL="192024" lvl="1" indent="0" hangingPunct="0">
              <a:buNone/>
            </a:pPr>
            <a:r>
              <a:rPr lang="en-US" dirty="0"/>
              <a:t>Model 3: </a:t>
            </a:r>
            <a:r>
              <a:rPr lang="en-US" dirty="0" err="1"/>
              <a:t>predChroma</a:t>
            </a:r>
            <a:r>
              <a:rPr lang="en-US" dirty="0"/>
              <a:t> = c0 * </a:t>
            </a:r>
            <a:r>
              <a:rPr lang="en-US" dirty="0">
                <a:solidFill>
                  <a:srgbClr val="FF0000"/>
                </a:solidFill>
              </a:rPr>
              <a:t>H</a:t>
            </a:r>
            <a:r>
              <a:rPr lang="en-US" dirty="0"/>
              <a:t>(C) + c1 *  </a:t>
            </a:r>
            <a:r>
              <a:rPr lang="en-US" dirty="0">
                <a:solidFill>
                  <a:srgbClr val="FF0000"/>
                </a:solidFill>
              </a:rPr>
              <a:t>H</a:t>
            </a:r>
            <a:r>
              <a:rPr lang="en-US" dirty="0"/>
              <a:t>(N) + c2 *  </a:t>
            </a:r>
            <a:r>
              <a:rPr lang="en-US" dirty="0">
                <a:solidFill>
                  <a:srgbClr val="FF0000"/>
                </a:solidFill>
              </a:rPr>
              <a:t>H</a:t>
            </a:r>
            <a:r>
              <a:rPr lang="en-US" dirty="0"/>
              <a:t>(S) + c3 *  </a:t>
            </a:r>
            <a:r>
              <a:rPr lang="en-US" dirty="0">
                <a:solidFill>
                  <a:schemeClr val="accent1"/>
                </a:solidFill>
              </a:rPr>
              <a:t>G2</a:t>
            </a:r>
            <a:r>
              <a:rPr lang="en-US" dirty="0"/>
              <a:t>(C) + c4 *  </a:t>
            </a:r>
            <a:r>
              <a:rPr lang="en-US" dirty="0">
                <a:solidFill>
                  <a:schemeClr val="accent1"/>
                </a:solidFill>
              </a:rPr>
              <a:t>G2</a:t>
            </a:r>
            <a:r>
              <a:rPr lang="en-US" dirty="0"/>
              <a:t>(N) + c5 *  </a:t>
            </a:r>
            <a:r>
              <a:rPr lang="en-US" dirty="0">
                <a:solidFill>
                  <a:schemeClr val="accent1"/>
                </a:solidFill>
              </a:rPr>
              <a:t>G2</a:t>
            </a:r>
            <a:r>
              <a:rPr lang="en-US" dirty="0"/>
              <a:t>(S) + c6 * B</a:t>
            </a:r>
          </a:p>
          <a:p>
            <a:pPr marL="192024" lvl="1" indent="0" hangingPunct="0">
              <a:buNone/>
            </a:pPr>
            <a:r>
              <a:rPr lang="en-US" dirty="0" smtClean="0"/>
              <a:t>Model </a:t>
            </a:r>
            <a:r>
              <a:rPr lang="en-US" dirty="0"/>
              <a:t>4: </a:t>
            </a:r>
            <a:r>
              <a:rPr lang="en-US" dirty="0" err="1"/>
              <a:t>predChroma</a:t>
            </a:r>
            <a:r>
              <a:rPr lang="en-US" dirty="0"/>
              <a:t> = c0 * </a:t>
            </a:r>
            <a:r>
              <a:rPr lang="en-US" dirty="0">
                <a:solidFill>
                  <a:srgbClr val="FF0000"/>
                </a:solidFill>
              </a:rPr>
              <a:t>H</a:t>
            </a:r>
            <a:r>
              <a:rPr lang="en-US" dirty="0"/>
              <a:t>(C) + c1 *  </a:t>
            </a:r>
            <a:r>
              <a:rPr lang="en-US" dirty="0">
                <a:solidFill>
                  <a:srgbClr val="FF0000"/>
                </a:solidFill>
              </a:rPr>
              <a:t>H</a:t>
            </a:r>
            <a:r>
              <a:rPr lang="en-US" dirty="0"/>
              <a:t>(NE) + c2 *  </a:t>
            </a:r>
            <a:r>
              <a:rPr lang="en-US" dirty="0">
                <a:solidFill>
                  <a:srgbClr val="FF0000"/>
                </a:solidFill>
              </a:rPr>
              <a:t>H</a:t>
            </a:r>
            <a:r>
              <a:rPr lang="en-US" dirty="0"/>
              <a:t>(SW) + c3 *  </a:t>
            </a:r>
            <a:r>
              <a:rPr lang="en-US" dirty="0">
                <a:solidFill>
                  <a:schemeClr val="accent1"/>
                </a:solidFill>
              </a:rPr>
              <a:t>G4</a:t>
            </a:r>
            <a:r>
              <a:rPr lang="en-US" dirty="0"/>
              <a:t>(C) + c4 *  </a:t>
            </a:r>
            <a:r>
              <a:rPr lang="en-US" dirty="0">
                <a:solidFill>
                  <a:schemeClr val="accent1"/>
                </a:solidFill>
              </a:rPr>
              <a:t>G4</a:t>
            </a:r>
            <a:r>
              <a:rPr lang="en-US" dirty="0"/>
              <a:t>(NE) + c5 *  </a:t>
            </a:r>
            <a:r>
              <a:rPr lang="en-US" dirty="0">
                <a:solidFill>
                  <a:schemeClr val="accent1"/>
                </a:solidFill>
              </a:rPr>
              <a:t>G4</a:t>
            </a:r>
            <a:r>
              <a:rPr lang="en-US" dirty="0"/>
              <a:t>(SW) + c6 * </a:t>
            </a:r>
            <a:r>
              <a:rPr lang="en-US" dirty="0" smtClean="0"/>
              <a:t>B</a:t>
            </a:r>
          </a:p>
          <a:p>
            <a:pPr lvl="1" hangingPunct="0"/>
            <a:r>
              <a:rPr lang="en-US" dirty="0"/>
              <a:t>H(·), G1(·), G2(·), G3(·), G4(·) are various </a:t>
            </a:r>
            <a:r>
              <a:rPr lang="en-US" dirty="0" err="1"/>
              <a:t>downsampling</a:t>
            </a:r>
            <a:r>
              <a:rPr lang="en-US" dirty="0"/>
              <a:t> filters</a:t>
            </a:r>
          </a:p>
          <a:p>
            <a:pPr lvl="1" hangingPunct="0"/>
            <a:r>
              <a:rPr lang="en-US" dirty="0"/>
              <a:t>C denotes the current </a:t>
            </a:r>
            <a:r>
              <a:rPr lang="en-US" dirty="0" err="1"/>
              <a:t>chroma</a:t>
            </a:r>
            <a:r>
              <a:rPr lang="en-US" dirty="0"/>
              <a:t> sample position, and N, S, W, E, NE, SW are the positions around </a:t>
            </a:r>
            <a:r>
              <a:rPr lang="en-US" dirty="0" smtClean="0"/>
              <a:t>C</a:t>
            </a:r>
          </a:p>
          <a:p>
            <a:pPr lvl="1" hangingPunct="0"/>
            <a:r>
              <a:rPr lang="en-US" dirty="0"/>
              <a:t>c0, c1, …, c6 are filter </a:t>
            </a:r>
            <a:r>
              <a:rPr lang="en-US" dirty="0" smtClean="0"/>
              <a:t>coefficients (derived by same </a:t>
            </a:r>
            <a:r>
              <a:rPr lang="en-US" dirty="0"/>
              <a:t>LDL </a:t>
            </a:r>
            <a:r>
              <a:rPr lang="en-US" dirty="0" smtClean="0"/>
              <a:t>decomposition)</a:t>
            </a:r>
          </a:p>
          <a:p>
            <a:pPr lvl="1" hangingPunct="0"/>
            <a:endParaRPr lang="en-US" sz="1800" dirty="0" smtClean="0"/>
          </a:p>
          <a:p>
            <a:pPr lvl="1" hangingPunct="0"/>
            <a:endParaRPr lang="en-US" sz="1800" dirty="0"/>
          </a:p>
          <a:p>
            <a:pPr lvl="1" hangingPunct="0"/>
            <a:endParaRPr lang="en-US" sz="1800" dirty="0" smtClean="0"/>
          </a:p>
          <a:p>
            <a:pPr lvl="1" hangingPunct="0"/>
            <a:endParaRPr lang="en-US" sz="1800" dirty="0"/>
          </a:p>
          <a:p>
            <a:pPr lvl="1" hangingPunct="0"/>
            <a:endParaRPr lang="en-US" sz="1800" dirty="0" smtClean="0"/>
          </a:p>
          <a:p>
            <a:pPr lvl="1" hangingPunct="0"/>
            <a:endParaRPr lang="en-US" sz="1800" dirty="0"/>
          </a:p>
          <a:p>
            <a:pPr lvl="3" hangingPunct="0"/>
            <a:endParaRPr lang="en-US" sz="1800" dirty="0" smtClean="0"/>
          </a:p>
        </p:txBody>
      </p:sp>
      <p:sp>
        <p:nvSpPr>
          <p:cNvPr id="20" name="TextBox 19"/>
          <p:cNvSpPr txBox="1"/>
          <p:nvPr/>
        </p:nvSpPr>
        <p:spPr>
          <a:xfrm>
            <a:off x="6887183" y="5807413"/>
            <a:ext cx="914400" cy="914400"/>
          </a:xfrm>
          <a:prstGeom prst="rect">
            <a:avLst/>
          </a:prstGeom>
        </p:spPr>
        <p:txBody>
          <a:bodyPr vert="horz" wrap="none" lIns="0" tIns="0" rIns="0" bIns="0" rtlCol="0">
            <a:noAutofit/>
          </a:bodyPr>
          <a:lstStyle/>
          <a:p>
            <a:pPr algn="l">
              <a:buNone/>
            </a:pPr>
            <a:endParaRPr lang="en-US" sz="2000" dirty="0" smtClean="0"/>
          </a:p>
        </p:txBody>
      </p:sp>
      <p:pic>
        <p:nvPicPr>
          <p:cNvPr id="7" name="Picture 6"/>
          <p:cNvPicPr/>
          <p:nvPr/>
        </p:nvPicPr>
        <p:blipFill>
          <a:blip r:embed="rId2"/>
          <a:stretch>
            <a:fillRect/>
          </a:stretch>
        </p:blipFill>
        <p:spPr>
          <a:xfrm>
            <a:off x="686481" y="2136526"/>
            <a:ext cx="6348631" cy="917957"/>
          </a:xfrm>
          <a:prstGeom prst="rect">
            <a:avLst/>
          </a:prstGeom>
        </p:spPr>
      </p:pic>
      <p:pic>
        <p:nvPicPr>
          <p:cNvPr id="8" name="Picture 7" descr="Table&#10;&#10;Description automatically generated">
            <a:extLst>
              <a:ext uri="{FF2B5EF4-FFF2-40B4-BE49-F238E27FC236}">
                <a16:creationId xmlns:a16="http://schemas.microsoft.com/office/drawing/2014/main" id="{09C9E331-2D03-5BBA-B5A9-1C2FC7AF5275}"/>
              </a:ext>
            </a:extLst>
          </p:cNvPr>
          <p:cNvPicPr/>
          <p:nvPr/>
        </p:nvPicPr>
        <p:blipFill>
          <a:blip r:embed="rId3"/>
          <a:stretch>
            <a:fillRect/>
          </a:stretch>
        </p:blipFill>
        <p:spPr>
          <a:xfrm>
            <a:off x="7801583" y="2136526"/>
            <a:ext cx="2103825" cy="1125658"/>
          </a:xfrm>
          <a:prstGeom prst="rect">
            <a:avLst/>
          </a:prstGeom>
        </p:spPr>
      </p:pic>
    </p:spTree>
    <p:extLst>
      <p:ext uri="{BB962C8B-B14F-4D97-AF65-F5344CB8AC3E}">
        <p14:creationId xmlns:p14="http://schemas.microsoft.com/office/powerpoint/2010/main" val="923776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65125"/>
            <a:ext cx="11187112" cy="439479"/>
          </a:xfrm>
        </p:spPr>
        <p:txBody>
          <a:bodyPr/>
          <a:lstStyle/>
          <a:p>
            <a:r>
              <a:rPr lang="en-US" dirty="0">
                <a:solidFill>
                  <a:schemeClr val="accent1"/>
                </a:solidFill>
              </a:rPr>
              <a:t>Test results</a:t>
            </a:r>
          </a:p>
        </p:txBody>
      </p:sp>
      <p:sp>
        <p:nvSpPr>
          <p:cNvPr id="2" name="Content Placeholder 1"/>
          <p:cNvSpPr>
            <a:spLocks noGrp="1"/>
          </p:cNvSpPr>
          <p:nvPr>
            <p:ph sz="quarter" idx="14"/>
          </p:nvPr>
        </p:nvSpPr>
        <p:spPr>
          <a:xfrm>
            <a:off x="495300" y="1719073"/>
            <a:ext cx="11187112" cy="663642"/>
          </a:xfrm>
        </p:spPr>
        <p:txBody>
          <a:bodyPr/>
          <a:lstStyle/>
          <a:p>
            <a:r>
              <a:rPr lang="en-US" dirty="0" smtClean="0"/>
              <a:t>Implemented on top of ECM-7.0</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77481806"/>
              </p:ext>
            </p:extLst>
          </p:nvPr>
        </p:nvGraphicFramePr>
        <p:xfrm>
          <a:off x="700280" y="2717778"/>
          <a:ext cx="4876734" cy="2034540"/>
        </p:xfrm>
        <a:graphic>
          <a:graphicData uri="http://schemas.openxmlformats.org/drawingml/2006/table">
            <a:tbl>
              <a:tblPr/>
              <a:tblGrid>
                <a:gridCol w="812789">
                  <a:extLst>
                    <a:ext uri="{9D8B030D-6E8A-4147-A177-3AD203B41FA5}">
                      <a16:colId xmlns:a16="http://schemas.microsoft.com/office/drawing/2014/main" val="1697206638"/>
                    </a:ext>
                  </a:extLst>
                </a:gridCol>
                <a:gridCol w="812789">
                  <a:extLst>
                    <a:ext uri="{9D8B030D-6E8A-4147-A177-3AD203B41FA5}">
                      <a16:colId xmlns:a16="http://schemas.microsoft.com/office/drawing/2014/main" val="309799065"/>
                    </a:ext>
                  </a:extLst>
                </a:gridCol>
                <a:gridCol w="812789">
                  <a:extLst>
                    <a:ext uri="{9D8B030D-6E8A-4147-A177-3AD203B41FA5}">
                      <a16:colId xmlns:a16="http://schemas.microsoft.com/office/drawing/2014/main" val="1363074593"/>
                    </a:ext>
                  </a:extLst>
                </a:gridCol>
                <a:gridCol w="812789">
                  <a:extLst>
                    <a:ext uri="{9D8B030D-6E8A-4147-A177-3AD203B41FA5}">
                      <a16:colId xmlns:a16="http://schemas.microsoft.com/office/drawing/2014/main" val="2672732996"/>
                    </a:ext>
                  </a:extLst>
                </a:gridCol>
                <a:gridCol w="812789">
                  <a:extLst>
                    <a:ext uri="{9D8B030D-6E8A-4147-A177-3AD203B41FA5}">
                      <a16:colId xmlns:a16="http://schemas.microsoft.com/office/drawing/2014/main" val="3136518046"/>
                    </a:ext>
                  </a:extLst>
                </a:gridCol>
                <a:gridCol w="812789">
                  <a:extLst>
                    <a:ext uri="{9D8B030D-6E8A-4147-A177-3AD203B41FA5}">
                      <a16:colId xmlns:a16="http://schemas.microsoft.com/office/drawing/2014/main" val="2076963062"/>
                    </a:ext>
                  </a:extLst>
                </a:gridCol>
              </a:tblGrid>
              <a:tr h="161925">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80426434"/>
                  </a:ext>
                </a:extLst>
              </a:tr>
              <a:tr h="161925">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93942027"/>
                  </a:ext>
                </a:extLst>
              </a:tr>
              <a:tr h="161925">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0908807"/>
                  </a:ext>
                </a:extLst>
              </a:tr>
              <a:tr h="161925">
                <a:tc>
                  <a:txBody>
                    <a:bodyPr/>
                    <a:lstStyle/>
                    <a:p>
                      <a:pPr algn="ctr" fontAlgn="ctr"/>
                      <a:r>
                        <a:rPr lang="en-US" sz="105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-1.12%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33658381"/>
                  </a:ext>
                </a:extLst>
              </a:tr>
              <a:tr h="161925">
                <a:tc>
                  <a:txBody>
                    <a:bodyPr/>
                    <a:lstStyle/>
                    <a:p>
                      <a:pPr algn="ctr" fontAlgn="ctr"/>
                      <a:r>
                        <a:rPr lang="en-US" sz="105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-1.09%</a:t>
                      </a:r>
                    </a:p>
                  </a:txBody>
                  <a:tcPr marL="9525" marR="9525" marT="9525"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43453116"/>
                  </a:ext>
                </a:extLst>
              </a:tr>
              <a:tr h="161925">
                <a:tc>
                  <a:txBody>
                    <a:bodyPr/>
                    <a:lstStyle/>
                    <a:p>
                      <a:pPr algn="ctr" fontAlgn="ctr"/>
                      <a:r>
                        <a:rPr lang="en-US" sz="105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-1.25%</a:t>
                      </a:r>
                    </a:p>
                  </a:txBody>
                  <a:tcPr marL="9525" marR="9525" marT="9525" marB="0" anchor="ctr">
                    <a:lnL>
                      <a:noFill/>
                    </a:lnL>
                    <a:lnR>
                      <a:noFill/>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-1.01%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94829084"/>
                  </a:ext>
                </a:extLst>
              </a:tr>
              <a:tr h="161925">
                <a:tc>
                  <a:txBody>
                    <a:bodyPr/>
                    <a:lstStyle/>
                    <a:p>
                      <a:pPr algn="ctr" fontAlgn="ctr"/>
                      <a:r>
                        <a:rPr lang="en-US" sz="105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-0.90%</a:t>
                      </a:r>
                    </a:p>
                  </a:txBody>
                  <a:tcPr marL="9525" marR="9525" marT="9525" marB="0" anchor="ctr">
                    <a:lnL>
                      <a:noFill/>
                    </a:lnL>
                    <a:lnR>
                      <a:noFill/>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-0.81%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75349325"/>
                  </a:ext>
                </a:extLst>
              </a:tr>
              <a:tr h="161925">
                <a:tc>
                  <a:txBody>
                    <a:bodyPr/>
                    <a:lstStyle/>
                    <a:p>
                      <a:pPr algn="ctr" fontAlgn="ctr"/>
                      <a:r>
                        <a:rPr lang="en-US" sz="105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-0.77%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-0.39%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553762"/>
                  </a:ext>
                </a:extLst>
              </a:tr>
              <a:tr h="161925">
                <a:tc>
                  <a:txBody>
                    <a:bodyPr/>
                    <a:lstStyle/>
                    <a:p>
                      <a:pPr algn="ctr" fontAlgn="ctr"/>
                      <a:r>
                        <a:rPr lang="en-US" sz="105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-0.89%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9962472"/>
                  </a:ext>
                </a:extLst>
              </a:tr>
              <a:tr h="161925">
                <a:tc>
                  <a:txBody>
                    <a:bodyPr/>
                    <a:lstStyle/>
                    <a:p>
                      <a:pPr algn="ctr" fontAlgn="ctr"/>
                      <a:r>
                        <a:rPr lang="en-US" sz="105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-0.97%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-0.63%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56912485"/>
                  </a:ext>
                </a:extLst>
              </a:tr>
              <a:tr h="161925">
                <a:tc>
                  <a:txBody>
                    <a:bodyPr/>
                    <a:lstStyle/>
                    <a:p>
                      <a:pPr algn="ctr" fontAlgn="ctr"/>
                      <a:r>
                        <a:rPr lang="en-US" sz="105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-0.19%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-1.07%</a:t>
                      </a:r>
                    </a:p>
                  </a:txBody>
                  <a:tcPr marL="9525" marR="9525" marT="9525"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-0.98%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87641762"/>
                  </a:ext>
                </a:extLst>
              </a:tr>
              <a:tr h="161925">
                <a:tc>
                  <a:txBody>
                    <a:bodyPr/>
                    <a:lstStyle/>
                    <a:p>
                      <a:pPr algn="ctr" fontAlgn="ctr"/>
                      <a:r>
                        <a:rPr lang="en-US" sz="105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-0.75%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-1.14%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-1.37%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9241166"/>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51740301"/>
              </p:ext>
            </p:extLst>
          </p:nvPr>
        </p:nvGraphicFramePr>
        <p:xfrm>
          <a:off x="6260821" y="2717778"/>
          <a:ext cx="4654314" cy="2034540"/>
        </p:xfrm>
        <a:graphic>
          <a:graphicData uri="http://schemas.openxmlformats.org/drawingml/2006/table">
            <a:tbl>
              <a:tblPr/>
              <a:tblGrid>
                <a:gridCol w="775719">
                  <a:extLst>
                    <a:ext uri="{9D8B030D-6E8A-4147-A177-3AD203B41FA5}">
                      <a16:colId xmlns:a16="http://schemas.microsoft.com/office/drawing/2014/main" val="1275772854"/>
                    </a:ext>
                  </a:extLst>
                </a:gridCol>
                <a:gridCol w="775719">
                  <a:extLst>
                    <a:ext uri="{9D8B030D-6E8A-4147-A177-3AD203B41FA5}">
                      <a16:colId xmlns:a16="http://schemas.microsoft.com/office/drawing/2014/main" val="3082676132"/>
                    </a:ext>
                  </a:extLst>
                </a:gridCol>
                <a:gridCol w="775719">
                  <a:extLst>
                    <a:ext uri="{9D8B030D-6E8A-4147-A177-3AD203B41FA5}">
                      <a16:colId xmlns:a16="http://schemas.microsoft.com/office/drawing/2014/main" val="677219269"/>
                    </a:ext>
                  </a:extLst>
                </a:gridCol>
                <a:gridCol w="775719">
                  <a:extLst>
                    <a:ext uri="{9D8B030D-6E8A-4147-A177-3AD203B41FA5}">
                      <a16:colId xmlns:a16="http://schemas.microsoft.com/office/drawing/2014/main" val="875228977"/>
                    </a:ext>
                  </a:extLst>
                </a:gridCol>
                <a:gridCol w="775719">
                  <a:extLst>
                    <a:ext uri="{9D8B030D-6E8A-4147-A177-3AD203B41FA5}">
                      <a16:colId xmlns:a16="http://schemas.microsoft.com/office/drawing/2014/main" val="2851384217"/>
                    </a:ext>
                  </a:extLst>
                </a:gridCol>
                <a:gridCol w="775719">
                  <a:extLst>
                    <a:ext uri="{9D8B030D-6E8A-4147-A177-3AD203B41FA5}">
                      <a16:colId xmlns:a16="http://schemas.microsoft.com/office/drawing/2014/main" val="3210494443"/>
                    </a:ext>
                  </a:extLst>
                </a:gridCol>
              </a:tblGrid>
              <a:tr h="0">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dirty="0">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80214739"/>
                  </a:ext>
                </a:extLst>
              </a:tr>
              <a:tr h="0">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050" b="1" i="0" u="none" strike="noStrike" dirty="0">
                          <a:solidFill>
                            <a:srgbClr val="000000"/>
                          </a:solidFill>
                          <a:effectLst/>
                          <a:latin typeface="Arial" panose="020B0604020202020204" pitchFamily="34" charset="0"/>
                        </a:rPr>
                        <a:t>Over ECM-7.0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8245038"/>
                  </a:ext>
                </a:extLst>
              </a:tr>
              <a:tr h="0">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6507714"/>
                  </a:ext>
                </a:extLst>
              </a:tr>
              <a:tr h="0">
                <a:tc>
                  <a:txBody>
                    <a:bodyPr/>
                    <a:lstStyle/>
                    <a:p>
                      <a:pPr algn="ctr" fontAlgn="ctr"/>
                      <a:r>
                        <a:rPr lang="en-US" sz="105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-0.59%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-0.40%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96893168"/>
                  </a:ext>
                </a:extLst>
              </a:tr>
              <a:tr h="0">
                <a:tc>
                  <a:txBody>
                    <a:bodyPr/>
                    <a:lstStyle/>
                    <a:p>
                      <a:pPr algn="ctr" fontAlgn="ctr"/>
                      <a:r>
                        <a:rPr lang="en-US" sz="105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-0.56%</a:t>
                      </a:r>
                    </a:p>
                  </a:txBody>
                  <a:tcPr marL="9525" marR="9525" marT="9525"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-0.50%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85928142"/>
                  </a:ext>
                </a:extLst>
              </a:tr>
              <a:tr h="0">
                <a:tc>
                  <a:txBody>
                    <a:bodyPr/>
                    <a:lstStyle/>
                    <a:p>
                      <a:pPr algn="ctr" fontAlgn="ctr"/>
                      <a:r>
                        <a:rPr lang="en-US" sz="105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-0.99%</a:t>
                      </a:r>
                    </a:p>
                  </a:txBody>
                  <a:tcPr marL="9525" marR="9525" marT="9525" marB="0" anchor="ctr">
                    <a:lnL>
                      <a:noFill/>
                    </a:lnL>
                    <a:lnR>
                      <a:noFill/>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-0.84%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61540977"/>
                  </a:ext>
                </a:extLst>
              </a:tr>
              <a:tr h="0">
                <a:tc>
                  <a:txBody>
                    <a:bodyPr/>
                    <a:lstStyle/>
                    <a:p>
                      <a:pPr algn="ctr" fontAlgn="ctr"/>
                      <a:r>
                        <a:rPr lang="en-US" sz="105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-0.50%</a:t>
                      </a:r>
                    </a:p>
                  </a:txBody>
                  <a:tcPr marL="9525" marR="9525" marT="9525" marB="0" anchor="ctr">
                    <a:lnL>
                      <a:noFill/>
                    </a:lnL>
                    <a:lnR>
                      <a:noFill/>
                    </a:lnR>
                    <a:lnT>
                      <a:noFill/>
                    </a:lnT>
                    <a:lnB>
                      <a:noFill/>
                    </a:lnB>
                  </a:tcPr>
                </a:tc>
                <a:tc>
                  <a:txBody>
                    <a:bodyPr/>
                    <a:lstStyle/>
                    <a:p>
                      <a:pPr algn="ctr" fontAlgn="ctr"/>
                      <a:r>
                        <a:rPr lang="en-US" sz="1050" b="0" i="0" u="none" strike="noStrike" dirty="0">
                          <a:solidFill>
                            <a:srgbClr val="000000"/>
                          </a:solidFill>
                          <a:effectLst/>
                          <a:latin typeface="Arial" panose="020B0604020202020204" pitchFamily="34" charset="0"/>
                        </a:rPr>
                        <a:t>-0.43%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36707916"/>
                  </a:ext>
                </a:extLst>
              </a:tr>
              <a:tr h="0">
                <a:tc>
                  <a:txBody>
                    <a:bodyPr/>
                    <a:lstStyle/>
                    <a:p>
                      <a:pPr algn="ctr" fontAlgn="ctr"/>
                      <a:r>
                        <a:rPr lang="en-US" sz="105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5964805"/>
                  </a:ext>
                </a:extLst>
              </a:tr>
              <a:tr h="0">
                <a:tc>
                  <a:txBody>
                    <a:bodyPr/>
                    <a:lstStyle/>
                    <a:p>
                      <a:pPr algn="ctr" fontAlgn="ctr"/>
                      <a:r>
                        <a:rPr lang="en-US" sz="105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-0.69%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-0.57%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9089193"/>
                  </a:ext>
                </a:extLst>
              </a:tr>
              <a:tr h="0">
                <a:tc>
                  <a:txBody>
                    <a:bodyPr/>
                    <a:lstStyle/>
                    <a:p>
                      <a:pPr algn="ctr" fontAlgn="ctr"/>
                      <a:r>
                        <a:rPr lang="en-US" sz="105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-0.32%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50" b="0" i="0" u="none" strike="noStrike">
                          <a:solidFill>
                            <a:srgbClr val="000000"/>
                          </a:solidFill>
                          <a:effectLst/>
                          <a:latin typeface="Arial" panose="020B0604020202020204" pitchFamily="34" charset="0"/>
                        </a:rPr>
                        <a:t>-0.59%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12846549"/>
                  </a:ext>
                </a:extLst>
              </a:tr>
              <a:tr h="0">
                <a:tc>
                  <a:txBody>
                    <a:bodyPr/>
                    <a:lstStyle/>
                    <a:p>
                      <a:pPr algn="ctr" fontAlgn="ctr"/>
                      <a:r>
                        <a:rPr lang="en-US" sz="105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-0.28%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-1.15%</a:t>
                      </a:r>
                    </a:p>
                  </a:txBody>
                  <a:tcPr marL="9525" marR="9525" marT="9525" marB="0" anchor="ctr">
                    <a:lnL>
                      <a:noFill/>
                    </a:lnL>
                    <a:lnR>
                      <a:noFill/>
                    </a:lnR>
                    <a:lnT>
                      <a:noFill/>
                    </a:lnT>
                    <a:lnB>
                      <a:noFill/>
                    </a:lnB>
                  </a:tcPr>
                </a:tc>
                <a:tc>
                  <a:txBody>
                    <a:bodyPr/>
                    <a:lstStyle/>
                    <a:p>
                      <a:pPr algn="ctr" fontAlgn="ctr"/>
                      <a:r>
                        <a:rPr lang="en-US" sz="1050" b="0" i="0" u="none" strike="noStrike">
                          <a:solidFill>
                            <a:srgbClr val="000000"/>
                          </a:solidFill>
                          <a:effectLst/>
                          <a:latin typeface="Arial" panose="020B0604020202020204" pitchFamily="34" charset="0"/>
                        </a:rPr>
                        <a:t>-0.95%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27777744"/>
                  </a:ext>
                </a:extLst>
              </a:tr>
              <a:tr h="0">
                <a:tc>
                  <a:txBody>
                    <a:bodyPr/>
                    <a:lstStyle/>
                    <a:p>
                      <a:pPr algn="ctr" fontAlgn="ctr"/>
                      <a:r>
                        <a:rPr lang="en-US" sz="105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-0.20%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-0.44%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50" b="0" i="0" u="none" strike="noStrike">
                          <a:solidFill>
                            <a:srgbClr val="000000"/>
                          </a:solidFill>
                          <a:effectLst/>
                          <a:latin typeface="Arial" panose="020B0604020202020204" pitchFamily="34" charset="0"/>
                        </a:rPr>
                        <a:t>-0.39%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5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0641212"/>
                  </a:ext>
                </a:extLst>
              </a:tr>
            </a:tbl>
          </a:graphicData>
        </a:graphic>
      </p:graphicFrame>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2.xml><?xml version="1.0" encoding="utf-8"?>
<ds:datastoreItem xmlns:ds="http://schemas.openxmlformats.org/officeDocument/2006/customXml" ds:itemID="{39CB3369-829B-4A78-B8A1-1016D068BF47}">
  <ds:schemaRefs>
    <ds:schemaRef ds:uri="http://schemas.openxmlformats.org/package/2006/metadata/core-properties"/>
    <ds:schemaRef ds:uri="http://schemas.microsoft.com/office/2006/documentManagement/types"/>
    <ds:schemaRef ds:uri="http://schemas.microsoft.com/office/2006/metadata/properties"/>
    <ds:schemaRef ds:uri="http://purl.org/dc/dcmitype/"/>
    <ds:schemaRef ds:uri="a4784b13-8bb2-4d79-9d47-3a3867450a90"/>
    <ds:schemaRef ds:uri="2d713343-d069-4d9c-a0e4-feacafe3e3fc"/>
    <ds:schemaRef ds:uri="http://schemas.microsoft.com/office/infopath/2007/PartnerControls"/>
    <ds:schemaRef ds:uri="http://www.w3.org/XML/1998/namespace"/>
    <ds:schemaRef ds:uri="http://purl.org/dc/terms/"/>
    <ds:schemaRef ds:uri="http://purl.org/dc/elements/1.1/"/>
  </ds:schemaRefs>
</ds:datastoreItem>
</file>

<file path=customXml/itemProps3.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blank</Template>
  <TotalTime>11336</TotalTime>
  <Words>617</Words>
  <Application>Microsoft Office PowerPoint</Application>
  <PresentationFormat>Widescreen</PresentationFormat>
  <Paragraphs>147</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 Executive External</vt:lpstr>
      <vt:lpstr>JVET-AC0148:  Non-EE2: CCCM using multiple downsampling filters</vt:lpstr>
      <vt:lpstr>Current ECM</vt:lpstr>
      <vt:lpstr>Proposed method</vt:lpstr>
      <vt:lpstr>Test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Yao-Jen Chang</cp:lastModifiedBy>
  <cp:revision>121</cp:revision>
  <dcterms:created xsi:type="dcterms:W3CDTF">2020-07-21T14:31:43Z</dcterms:created>
  <dcterms:modified xsi:type="dcterms:W3CDTF">2023-01-13T16:30:46Z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