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theme/theme4.xml" ContentType="application/vnd.openxmlformats-officedocument.theme+xml"/>
  <Override PartName="/ppt/slideLayouts/slideLayout11.xml" ContentType="application/vnd.openxmlformats-officedocument.presentationml.slideLayout+xml"/>
  <Override PartName="/ppt/theme/theme5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6"/>
    <p:sldMasterId id="2147483712" r:id="rId7"/>
    <p:sldMasterId id="2147483673" r:id="rId8"/>
    <p:sldMasterId id="2147483676" r:id="rId9"/>
    <p:sldMasterId id="2147483678" r:id="rId10"/>
    <p:sldMasterId id="2147483680" r:id="rId11"/>
  </p:sldMasterIdLst>
  <p:notesMasterIdLst>
    <p:notesMasterId r:id="rId20"/>
  </p:notesMasterIdLst>
  <p:sldIdLst>
    <p:sldId id="2134805295" r:id="rId12"/>
    <p:sldId id="2134805307" r:id="rId13"/>
    <p:sldId id="2134805308" r:id="rId14"/>
    <p:sldId id="2134805309" r:id="rId15"/>
    <p:sldId id="2134805310" r:id="rId16"/>
    <p:sldId id="2134805311" r:id="rId17"/>
    <p:sldId id="2134805312" r:id="rId18"/>
    <p:sldId id="265" r:id="rId19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2DA87AA-15A7-C770-D1FC-A9259696E0AD}" name="Done Bugdayci Sansli (Nokia)" initials="DBS(" userId="S::done.bugdayci_sansli@nokia.com::349d8ab5-c843-4e7d-8204-d39ec47c093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B00"/>
    <a:srgbClr val="FF3154"/>
    <a:srgbClr val="4BDD33"/>
    <a:srgbClr val="FF8B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232" autoAdjust="0"/>
    <p:restoredTop sz="96144" autoAdjust="0"/>
  </p:normalViewPr>
  <p:slideViewPr>
    <p:cSldViewPr snapToGrid="0">
      <p:cViewPr varScale="1">
        <p:scale>
          <a:sx n="195" d="100"/>
          <a:sy n="195" d="100"/>
        </p:scale>
        <p:origin x="328" y="16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Master" Target="slideMasters/slideMaster6.xml"/><Relationship Id="rId24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slide" Target="slides/slide4.xml"/><Relationship Id="rId23" Type="http://schemas.openxmlformats.org/officeDocument/2006/relationships/theme" Target="theme/theme1.xml"/><Relationship Id="rId10" Type="http://schemas.openxmlformats.org/officeDocument/2006/relationships/slideMaster" Target="slideMasters/slideMaster5.xml"/><Relationship Id="rId19" Type="http://schemas.openxmlformats.org/officeDocument/2006/relationships/slide" Target="slides/slide8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4.xml"/><Relationship Id="rId14" Type="http://schemas.openxmlformats.org/officeDocument/2006/relationships/slide" Target="slides/slide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1/13/23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1_Blue End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.1_White 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9354863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B111BD-0274-4B45-A94F-46DB7963AD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Confidential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FF5186-6F03-4D1A-BFE8-BB656F03098E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2021 Nokia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7D629F-D3F7-4D27-AED1-FF2BF68EA92C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A05B2DF-7C0E-4C26-8DA0-D8B536006B9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3427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Confidential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1B19DBE0-DA98-4370-BC75-4FF6AC9D78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A494EDCC-F720-4299-9E85-D3B402E614E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495758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1_Gray Text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2E6FA3-ED47-4E0C-B044-550E170D1A0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Confidential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DF5019E6-43D8-47A7-857D-CBBEC50194D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6037230C-3393-4624-AAC9-5A1E3FB39E0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23074ACA-19C4-4FAB-AA2B-29AAD04B90E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541496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3_Gray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03247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Confidential</a:t>
            </a:r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Confidential</a:t>
            </a:r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2842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Confidential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8159A76-98DF-40D7-AAA6-3C6EFC62A7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749A47C-F045-4720-B44F-ABE91F832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84798BF3-AC17-43DB-9543-A1154429A1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1" name="Text Placeholder 42">
            <a:extLst>
              <a:ext uri="{FF2B5EF4-FFF2-40B4-BE49-F238E27FC236}">
                <a16:creationId xmlns:a16="http://schemas.microsoft.com/office/drawing/2014/main" id="{A3E6F846-F43A-474F-AF8A-489219A597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38869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_Singl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 dirty="0"/>
              <a:t>Confidential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DE51B3D-110F-4884-81C0-0C6A2D17AF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A48031C6-8898-401E-BAC3-BF0FF9C780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26415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_Singl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dirty="0"/>
              <a:t>Confidential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9272C944-84CC-4AB8-82D5-9695E2FD53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050D1CE3-F30D-40A8-93F6-C618AFBE2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23460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_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060000"/>
            <a:ext cx="8291898" cy="15768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441332EC-6B80-4828-AE81-B63F414EEB6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Confidential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A079B4-2296-4AF6-9A4A-00A11E579D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  <p:sp>
        <p:nvSpPr>
          <p:cNvPr id="6" name="Title 4">
            <a:extLst>
              <a:ext uri="{FF2B5EF4-FFF2-40B4-BE49-F238E27FC236}">
                <a16:creationId xmlns:a16="http://schemas.microsoft.com/office/drawing/2014/main" id="{67C7B23A-628E-4222-8747-0355D7919A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899998"/>
            <a:ext cx="8308800" cy="1980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5400" kern="1200" baseline="0" dirty="0" smtClean="0">
                <a:solidFill>
                  <a:schemeClr val="tx1"/>
                </a:solidFill>
                <a:latin typeface="Nokia Pure Headline Ultra Light" panose="020B0204020202020204" pitchFamily="34" charset="0"/>
                <a:ea typeface="+mn-ea"/>
                <a:cs typeface="+mn-cs"/>
              </a:defRPr>
            </a:lvl1pPr>
          </a:lstStyle>
          <a:p>
            <a:r>
              <a:rPr lang="en-GB" dirty="0"/>
              <a:t>What is the key message, idea or takeaway</a:t>
            </a:r>
          </a:p>
        </p:txBody>
      </p:sp>
    </p:spTree>
    <p:extLst>
      <p:ext uri="{BB962C8B-B14F-4D97-AF65-F5344CB8AC3E}">
        <p14:creationId xmlns:p14="http://schemas.microsoft.com/office/powerpoint/2010/main" val="1486873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1_Blue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7354AD9-06FB-4C15-A48D-5001BBC6FF5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Confidential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1DDC49-8DAE-42EA-847C-6ED7E3A1DD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88" y="34045"/>
            <a:ext cx="1589956" cy="669288"/>
          </a:xfrm>
          <a:prstGeom prst="rect">
            <a:avLst/>
          </a:prstGeom>
        </p:spPr>
      </p:pic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AD74C045-B71C-49BC-BDF9-715E2529C9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060000"/>
            <a:ext cx="8291898" cy="15768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4">
            <a:extLst>
              <a:ext uri="{FF2B5EF4-FFF2-40B4-BE49-F238E27FC236}">
                <a16:creationId xmlns:a16="http://schemas.microsoft.com/office/drawing/2014/main" id="{81C46984-1EDE-42C1-9FE5-08AC8EEB09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899998"/>
            <a:ext cx="8308800" cy="1980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5400" kern="1200" baseline="0" dirty="0" smtClean="0">
                <a:solidFill>
                  <a:schemeClr val="bg1"/>
                </a:solidFill>
                <a:latin typeface="Nokia Pure Headline Ultra Light" panose="020B0204020202020204" pitchFamily="34" charset="0"/>
                <a:ea typeface="+mn-ea"/>
                <a:cs typeface="+mn-cs"/>
              </a:defRPr>
            </a:lvl1pPr>
          </a:lstStyle>
          <a:p>
            <a:r>
              <a:rPr lang="en-GB" dirty="0"/>
              <a:t>What is the key message, idea or takeaway</a:t>
            </a:r>
          </a:p>
        </p:txBody>
      </p:sp>
    </p:spTree>
    <p:extLst>
      <p:ext uri="{BB962C8B-B14F-4D97-AF65-F5344CB8AC3E}">
        <p14:creationId xmlns:p14="http://schemas.microsoft.com/office/powerpoint/2010/main" val="578186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2_Blue Text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A9673B1-D3FB-43B2-8D91-D053CDDCAFB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Confidential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29504A1-6308-446D-B073-C43CF250BB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B5FDF055-DE09-4366-9B6D-3BADB610264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31941B08-4F13-4C7C-BBBF-CA0DF950BF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8E83B7D-7658-4F7F-BC98-57355B45C4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77690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0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1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2022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Confidential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726" r:id="rId2"/>
    <p:sldLayoutId id="2147483730" r:id="rId3"/>
    <p:sldLayoutId id="2147483727" r:id="rId4"/>
    <p:sldLayoutId id="2147483664" r:id="rId5"/>
    <p:sldLayoutId id="2147483665" r:id="rId6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AC1947E-906A-46AD-9413-1921F00F19AB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2022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A0CA059-29E1-450A-A218-D27AB73F8070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0" name="Footer Placeholder 14">
            <a:extLst>
              <a:ext uri="{FF2B5EF4-FFF2-40B4-BE49-F238E27FC236}">
                <a16:creationId xmlns:a16="http://schemas.microsoft.com/office/drawing/2014/main" id="{80DAFA2C-A5B7-47BD-9867-3032BEE127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753873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2022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5" name="Footer Placeholder 14">
            <a:extLst>
              <a:ext uri="{FF2B5EF4-FFF2-40B4-BE49-F238E27FC236}">
                <a16:creationId xmlns:a16="http://schemas.microsoft.com/office/drawing/2014/main" id="{9EA08E70-E40A-4C76-ADD7-CA63C95746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 dirty="0"/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928352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76398D-C6B9-4EAD-A887-41ECEA7F301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516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C1C3A2-73EF-4E4E-97C2-1C446243E83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38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2022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E74C75-1C44-4A6F-9F21-72B5E3ACCB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 dirty="0"/>
              <a:t>Confidential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38F1B2-3B70-46D3-B6FC-0199A17FB72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286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731" r:id="rId2"/>
    <p:sldLayoutId id="2147483729" r:id="rId3"/>
    <p:sldLayoutId id="2147483682" r:id="rId4"/>
    <p:sldLayoutId id="2147483684" r:id="rId5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cene&#10;&#10;Description automatically generated">
            <a:extLst>
              <a:ext uri="{FF2B5EF4-FFF2-40B4-BE49-F238E27FC236}">
                <a16:creationId xmlns:a16="http://schemas.microsoft.com/office/drawing/2014/main" id="{44C93E89-6983-48C8-B8B2-DCD46A8474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626"/>
            <a:ext cx="9144000" cy="5133874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0464EC4-7EE0-4E76-A6F3-1D448AC5997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2023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C008DB-44F7-4932-B2B7-9C2C5BF93F9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4053840"/>
            <a:ext cx="8291898" cy="582960"/>
          </a:xfrm>
        </p:spPr>
        <p:txBody>
          <a:bodyPr/>
          <a:lstStyle/>
          <a:p>
            <a:r>
              <a:rPr lang="en-GB" sz="1600" dirty="0">
                <a:latin typeface="Nokia Pure Headline Light" panose="020B0304040602060303" pitchFamily="34" charset="0"/>
              </a:rPr>
              <a:t>Ramin G. Youvalari, </a:t>
            </a:r>
            <a:r>
              <a:rPr lang="fi-FI" sz="1600" dirty="0">
                <a:latin typeface="Nokia Pure Headline Light" panose="020B0304040602060303" pitchFamily="34" charset="0"/>
              </a:rPr>
              <a:t>Döne Bugdayci Sansli</a:t>
            </a:r>
            <a:r>
              <a:rPr lang="en-GB" sz="1600" dirty="0">
                <a:latin typeface="Nokia Pure Headline Light" panose="020B0304040602060303" pitchFamily="34" charset="0"/>
              </a:rPr>
              <a:t>, Pekka Astola, Jani Lainema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02C8BAD-5D3D-4204-AF2E-5B9F1803A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600" y="320878"/>
            <a:ext cx="8308800" cy="1037275"/>
          </a:xfrm>
        </p:spPr>
        <p:txBody>
          <a:bodyPr>
            <a:noAutofit/>
          </a:bodyPr>
          <a:lstStyle/>
          <a:p>
            <a:r>
              <a:rPr lang="en-CA" sz="4000" dirty="0">
                <a:latin typeface="Nokia Pure Headline" panose="020B0504040602060303" pitchFamily="34" charset="0"/>
              </a:rPr>
              <a:t>AHG12: Filtered Template Matching based Intra Prediction (FTMP)</a:t>
            </a:r>
            <a:r>
              <a:rPr lang="en-FI" sz="4000" dirty="0">
                <a:latin typeface="Nokia Pure Headline" panose="020B0504040602060303" pitchFamily="34" charset="0"/>
              </a:rPr>
              <a:t> </a:t>
            </a:r>
            <a:endParaRPr lang="en-US" sz="4000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858E10EE-5F91-47FE-AB8B-0FA60E9A3CD1}"/>
              </a:ext>
            </a:extLst>
          </p:cNvPr>
          <p:cNvSpPr txBox="1">
            <a:spLocks/>
          </p:cNvSpPr>
          <p:nvPr/>
        </p:nvSpPr>
        <p:spPr>
          <a:xfrm>
            <a:off x="434502" y="1983977"/>
            <a:ext cx="8291898" cy="58296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dirty="0">
                <a:latin typeface="Nokia Pure Headline" panose="020B0504040602060303" pitchFamily="34" charset="0"/>
              </a:rPr>
              <a:t>JVET-AC0146</a:t>
            </a:r>
            <a:endParaRPr lang="en-US" sz="3200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11F3B86-14D9-D9EF-12A0-C9744F46A75C}"/>
              </a:ext>
            </a:extLst>
          </p:cNvPr>
          <p:cNvSpPr txBox="1">
            <a:spLocks/>
          </p:cNvSpPr>
          <p:nvPr/>
        </p:nvSpPr>
        <p:spPr>
          <a:xfrm>
            <a:off x="417600" y="4435320"/>
            <a:ext cx="8291898" cy="58296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Nokia</a:t>
            </a:r>
          </a:p>
          <a:p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7926803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AC6472-6334-4DAD-8E9C-1C887A3DE6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Intra Template Matching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05C18E-4D84-4554-8DAA-B39115F88EC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In ECM7.0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 Placeholder 4">
                <a:extLst>
                  <a:ext uri="{FF2B5EF4-FFF2-40B4-BE49-F238E27FC236}">
                    <a16:creationId xmlns:a16="http://schemas.microsoft.com/office/drawing/2014/main" id="{E5C76961-84C1-4A24-9BC3-C7B9395D9340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/>
            <p:txBody>
              <a:bodyPr/>
              <a:lstStyle/>
              <a:p>
                <a:r>
                  <a:rPr lang="en-CA" sz="1400" dirty="0">
                    <a:latin typeface="+mn-lt"/>
                  </a:rPr>
                  <a:t>Intra template matching prediction (intraTMP) copies the best prediction block from the reconstructed part of the current frame</a:t>
                </a:r>
                <a:r>
                  <a:rPr lang="en-FI" sz="1400" dirty="0">
                    <a:latin typeface="+mn-lt"/>
                  </a:rPr>
                  <a:t> based on the L-shape template matching search.</a:t>
                </a:r>
              </a:p>
              <a:p>
                <a:endParaRPr lang="en-FI" sz="1400" dirty="0">
                  <a:latin typeface="+mn-lt"/>
                </a:endParaRPr>
              </a:p>
              <a:p>
                <a:r>
                  <a:rPr lang="en-FI" sz="1400" dirty="0">
                    <a:latin typeface="+mn-lt"/>
                  </a:rPr>
                  <a:t>Search range is defined as:</a:t>
                </a:r>
              </a:p>
              <a:p>
                <a:endParaRPr lang="en-FI" sz="1400" dirty="0">
                  <a:latin typeface="+mn-lt"/>
                </a:endParaRPr>
              </a:p>
              <a:p>
                <a:r>
                  <a:rPr lang="en-CA" sz="1400" dirty="0">
                    <a:latin typeface="+mn-lt"/>
                  </a:rPr>
                  <a:t>	SearchRange_w = a * BlkW</a:t>
                </a:r>
                <a:endParaRPr lang="en-FI" sz="1400" dirty="0">
                  <a:latin typeface="+mn-lt"/>
                </a:endParaRPr>
              </a:p>
              <a:p>
                <a:r>
                  <a:rPr lang="en-CA" sz="1400" dirty="0">
                    <a:latin typeface="+mn-lt"/>
                  </a:rPr>
                  <a:t>	SearchRange_h = a * BlkH</a:t>
                </a:r>
              </a:p>
              <a:p>
                <a:endParaRPr lang="en-CA" sz="1400" dirty="0">
                  <a:latin typeface="+mn-lt"/>
                </a:endParaRPr>
              </a:p>
              <a:p>
                <a:r>
                  <a:rPr lang="en-CA" sz="1400" dirty="0">
                    <a:latin typeface="+mn-lt"/>
                  </a:rPr>
                  <a:t>Where ‘</a:t>
                </a:r>
                <a14:m>
                  <m:oMath xmlns:m="http://schemas.openxmlformats.org/officeDocument/2006/math">
                    <m:r>
                      <a:rPr lang="en-CA" sz="1400"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CA" sz="1400" dirty="0">
                    <a:latin typeface="+mn-lt"/>
                  </a:rPr>
                  <a:t>’ is equal to 5</a:t>
                </a:r>
                <a:endParaRPr lang="en-US" sz="1400" dirty="0">
                  <a:latin typeface="+mn-lt"/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5" name="Text Placeholder 4">
                <a:extLst>
                  <a:ext uri="{FF2B5EF4-FFF2-40B4-BE49-F238E27FC236}">
                    <a16:creationId xmlns:a16="http://schemas.microsoft.com/office/drawing/2014/main" id="{E5C76961-84C1-4A24-9BC3-C7B9395D934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blipFill>
                <a:blip r:embed="rId2"/>
                <a:stretch>
                  <a:fillRect l="-1322" t="-182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>
            <a:extLst>
              <a:ext uri="{FF2B5EF4-FFF2-40B4-BE49-F238E27FC236}">
                <a16:creationId xmlns:a16="http://schemas.microsoft.com/office/drawing/2014/main" id="{08DAA5D3-F8A6-4370-9BE5-A4BC954BD1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807429"/>
            <a:ext cx="3511550" cy="26384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997258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AC6472-6334-4DAD-8E9C-1C887A3DE6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Filtered intraTMP - FTMP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05C18E-4D84-4554-8DAA-B39115F88EC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Proposed method in JVET-AC0146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5C76961-84C1-4A24-9BC3-C7B9395D934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A 6-tap filter is trained using the samples in the template area of the intraTMP mode:</a:t>
            </a:r>
          </a:p>
          <a:p>
            <a:br>
              <a:rPr lang="en-US" dirty="0">
                <a:latin typeface="+mn-lt"/>
              </a:rPr>
            </a:br>
            <a:r>
              <a:rPr lang="en-US" dirty="0">
                <a:latin typeface="+mn-lt"/>
              </a:rPr>
              <a:t>		</a:t>
            </a:r>
            <a:r>
              <a:rPr lang="en-CA" dirty="0">
                <a:latin typeface="+mn-lt"/>
              </a:rPr>
              <a:t>	</a:t>
            </a:r>
            <a:r>
              <a:rPr lang="en-CA" dirty="0">
                <a:effectLst/>
                <a:latin typeface="+mn-lt"/>
                <a:ea typeface="Times New Roman" panose="02020603050405020304" pitchFamily="18" charset="0"/>
              </a:rPr>
              <a:t>predVal = c</a:t>
            </a:r>
            <a:r>
              <a:rPr lang="en-CA" baseline="-25000" dirty="0">
                <a:effectLst/>
                <a:latin typeface="+mn-lt"/>
                <a:ea typeface="Times New Roman" panose="02020603050405020304" pitchFamily="18" charset="0"/>
              </a:rPr>
              <a:t>0</a:t>
            </a:r>
            <a:r>
              <a:rPr lang="en-CA" dirty="0">
                <a:effectLst/>
                <a:latin typeface="+mn-lt"/>
                <a:ea typeface="Times New Roman" panose="02020603050405020304" pitchFamily="18" charset="0"/>
              </a:rPr>
              <a:t>C + c</a:t>
            </a:r>
            <a:r>
              <a:rPr lang="en-CA" baseline="-25000" dirty="0">
                <a:effectLst/>
                <a:latin typeface="+mn-lt"/>
                <a:ea typeface="Times New Roman" panose="02020603050405020304" pitchFamily="18" charset="0"/>
              </a:rPr>
              <a:t>1</a:t>
            </a:r>
            <a:r>
              <a:rPr lang="en-CA" dirty="0">
                <a:effectLst/>
                <a:latin typeface="+mn-lt"/>
                <a:ea typeface="Times New Roman" panose="02020603050405020304" pitchFamily="18" charset="0"/>
              </a:rPr>
              <a:t>N + c</a:t>
            </a:r>
            <a:r>
              <a:rPr lang="en-CA" baseline="-25000" dirty="0">
                <a:effectLst/>
                <a:latin typeface="+mn-lt"/>
                <a:ea typeface="Times New Roman" panose="02020603050405020304" pitchFamily="18" charset="0"/>
              </a:rPr>
              <a:t>2</a:t>
            </a:r>
            <a:r>
              <a:rPr lang="en-CA" dirty="0">
                <a:effectLst/>
                <a:latin typeface="+mn-lt"/>
                <a:ea typeface="Times New Roman" panose="02020603050405020304" pitchFamily="18" charset="0"/>
              </a:rPr>
              <a:t>S + c</a:t>
            </a:r>
            <a:r>
              <a:rPr lang="en-CA" baseline="-25000" dirty="0">
                <a:effectLst/>
                <a:latin typeface="+mn-lt"/>
                <a:ea typeface="Times New Roman" panose="02020603050405020304" pitchFamily="18" charset="0"/>
              </a:rPr>
              <a:t>3</a:t>
            </a:r>
            <a:r>
              <a:rPr lang="en-CA" dirty="0">
                <a:effectLst/>
                <a:latin typeface="+mn-lt"/>
                <a:ea typeface="Times New Roman" panose="02020603050405020304" pitchFamily="18" charset="0"/>
              </a:rPr>
              <a:t>W + c</a:t>
            </a:r>
            <a:r>
              <a:rPr lang="en-CA" baseline="-25000" dirty="0">
                <a:effectLst/>
                <a:latin typeface="+mn-lt"/>
                <a:ea typeface="Times New Roman" panose="02020603050405020304" pitchFamily="18" charset="0"/>
              </a:rPr>
              <a:t>4</a:t>
            </a:r>
            <a:r>
              <a:rPr lang="en-CA" dirty="0">
                <a:effectLst/>
                <a:latin typeface="+mn-lt"/>
                <a:ea typeface="Times New Roman" panose="02020603050405020304" pitchFamily="18" charset="0"/>
              </a:rPr>
              <a:t>E + c</a:t>
            </a:r>
            <a:r>
              <a:rPr lang="en-CA" baseline="-25000" dirty="0">
                <a:effectLst/>
                <a:latin typeface="+mn-lt"/>
                <a:ea typeface="Times New Roman" panose="02020603050405020304" pitchFamily="18" charset="0"/>
              </a:rPr>
              <a:t>5</a:t>
            </a:r>
            <a:r>
              <a:rPr lang="en-CA" dirty="0">
                <a:effectLst/>
                <a:latin typeface="+mn-lt"/>
                <a:ea typeface="Times New Roman" panose="02020603050405020304" pitchFamily="18" charset="0"/>
              </a:rPr>
              <a:t>b</a:t>
            </a:r>
            <a:endParaRPr lang="en-US" b="1" dirty="0">
              <a:latin typeface="+mn-lt"/>
            </a:endParaRPr>
          </a:p>
          <a:p>
            <a:r>
              <a:rPr lang="en-US" b="1" dirty="0">
                <a:latin typeface="+mn-lt"/>
              </a:rPr>
              <a:t> Filter inputs: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>
                <a:latin typeface="+mn-lt"/>
              </a:rPr>
              <a:t>Center (C) sample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>
                <a:latin typeface="+mn-lt"/>
              </a:rPr>
              <a:t>North (N) sample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>
                <a:latin typeface="+mn-lt"/>
              </a:rPr>
              <a:t>South (S) sample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>
                <a:latin typeface="+mn-lt"/>
              </a:rPr>
              <a:t>West (W) sample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>
                <a:latin typeface="+mn-lt"/>
              </a:rPr>
              <a:t>East (E) sample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Bias term (b)</a:t>
            </a:r>
          </a:p>
          <a:p>
            <a:pPr marL="573300" lvl="1" indent="-34290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set to be middle value of the operating range, e.g., 512 for 10-bit content)</a:t>
            </a:r>
          </a:p>
          <a:p>
            <a:endParaRPr lang="en-US" sz="1800" dirty="0">
              <a:latin typeface="+mn-lt"/>
            </a:endParaRP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7E32A0F-C3DD-4135-A957-0232BB0A12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2593" y="2571750"/>
            <a:ext cx="1657350" cy="909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E1B992B-A66A-456F-A06A-03C63A1DB6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1664" y="2256472"/>
            <a:ext cx="2780030" cy="15398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797473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AC6472-6334-4DAD-8E9C-1C887A3DE6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Further Details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05C18E-4D84-4554-8DAA-B39115F88EC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JVET-AC0146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5C76961-84C1-4A24-9BC3-C7B9395D934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+mn-lt"/>
              </a:rPr>
              <a:t>LDL decomposition of ECM software is used for parameter calculation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The template area over which t</a:t>
            </a:r>
            <a:r>
              <a:rPr lang="en-US" sz="1400" dirty="0">
                <a:latin typeface="+mn-lt"/>
              </a:rPr>
              <a:t>he filter parameters are calculated, is the same area </a:t>
            </a:r>
            <a:r>
              <a:rPr lang="en-US" dirty="0">
                <a:latin typeface="+mn-lt"/>
              </a:rPr>
              <a:t>as in intraTMP</a:t>
            </a:r>
            <a:endParaRPr lang="en-US" sz="1400" dirty="0">
              <a:latin typeface="+mn-lt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+mn-lt"/>
              </a:rPr>
              <a:t>Several (N) best candidates found through the SAD-based search of intraTMP method is used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+mn-lt"/>
              </a:rPr>
              <a:t>Filter</a:t>
            </a:r>
            <a:r>
              <a:rPr lang="en-US" sz="1400" dirty="0">
                <a:effectLst/>
                <a:latin typeface="+mn-lt"/>
                <a:ea typeface="Times New Roman" panose="02020603050405020304" pitchFamily="18" charset="0"/>
              </a:rPr>
              <a:t> parameters are calculated for each of N best candidates and the best performing one in terms of template cost after filtering is selected as the final candidate</a:t>
            </a:r>
            <a:endParaRPr lang="en-US" sz="1400" dirty="0">
              <a:latin typeface="+mn-lt"/>
              <a:ea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+mn-lt"/>
              </a:rPr>
              <a:t>Signaled with a context coded flag as a sub-mode of intraTMP</a:t>
            </a:r>
          </a:p>
        </p:txBody>
      </p:sp>
    </p:spTree>
    <p:extLst>
      <p:ext uri="{BB962C8B-B14F-4D97-AF65-F5344CB8AC3E}">
        <p14:creationId xmlns:p14="http://schemas.microsoft.com/office/powerpoint/2010/main" val="2487144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AC6472-6334-4DAD-8E9C-1C887A3DE6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Experimental results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05C18E-4D84-4554-8DAA-B39115F88EC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For N=8 candidates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80F476-55F9-428C-A803-098624F866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0984" y="1271687"/>
            <a:ext cx="4114997" cy="162885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59B450F-1A30-4F85-9734-D1780A8B28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0984" y="3057386"/>
            <a:ext cx="4114998" cy="1628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2853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AC6472-6334-4DAD-8E9C-1C887A3DE6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Additional Experimental Results in AI Configuration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05C18E-4D84-4554-8DAA-B39115F88EC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For N=8, 4, 2 and 1 candidates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B5C25C2-0B02-C16F-16DB-8988C06002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6946" y="1423586"/>
            <a:ext cx="6061509" cy="2631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2959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AC6472-6334-4DAD-8E9C-1C887A3DE6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05C18E-4D84-4554-8DAA-B39115F88EC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JVET-AC0146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5C76961-84C1-4A24-9BC3-C7B9395D934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/>
              <a:t>Proposing a 6-tap filter for enhancing performance of intraTMP tool</a:t>
            </a:r>
          </a:p>
          <a:p>
            <a:pPr>
              <a:lnSpc>
                <a:spcPct val="150000"/>
              </a:lnSpc>
            </a:pPr>
            <a:r>
              <a:rPr lang="en-US" dirty="0"/>
              <a:t>Provides further coding efficiency improvements over ECM-7.0</a:t>
            </a:r>
          </a:p>
          <a:p>
            <a:pPr marL="5161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AI: -0.14%, -0.15%, -0.19% for Y, U, V</a:t>
            </a:r>
          </a:p>
          <a:p>
            <a:pPr marL="5161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RA: -0.04%, -0.04%, -0.11% for Y, U, V</a:t>
            </a:r>
          </a:p>
          <a:p>
            <a:endParaRPr lang="en-US" dirty="0"/>
          </a:p>
          <a:p>
            <a:r>
              <a:rPr lang="en-US" dirty="0"/>
              <a:t>It is suggested to include the technique in the next round of EEs.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64422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8999439"/>
      </p:ext>
    </p:extLst>
  </p:cSld>
  <p:clrMapOvr>
    <a:masterClrMapping/>
  </p:clrMapOvr>
</p:sld>
</file>

<file path=ppt/theme/theme1.xml><?xml version="1.0" encoding="utf-8"?>
<a:theme xmlns:a="http://schemas.openxmlformats.org/drawingml/2006/main" name="1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ResrcID21015_Nokia - Pure PowerPoint template 2021 v1.1" id="{31BC2609-92FB-41CC-85C2-67A665DC0FD3}" vid="{7092AD5A-4CE5-4773-BF93-6D6DB7408C19}"/>
    </a:ext>
  </a:extLst>
</a:theme>
</file>

<file path=ppt/theme/theme2.xml><?xml version="1.0" encoding="utf-8"?>
<a:theme xmlns:a="http://schemas.openxmlformats.org/drawingml/2006/main" name="1_c 2018 Nokia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ResrcID21015_Nokia - Pure PowerPoint template 2021 v1.1" id="{31BC2609-92FB-41CC-85C2-67A665DC0FD3}" vid="{698988B5-A313-4CCB-89DF-0DDD3D9198C3}"/>
    </a:ext>
  </a:extLst>
</a:theme>
</file>

<file path=ppt/theme/theme3.xml><?xml version="1.0" encoding="utf-8"?>
<a:theme xmlns:a="http://schemas.openxmlformats.org/drawingml/2006/main" name="3_Blu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srcID21015_Nokia - Pure PowerPoint template 2021 v1.1" id="{31BC2609-92FB-41CC-85C2-67A665DC0FD3}" vid="{28B96935-75A3-45C3-B952-270EAB031D70}"/>
    </a:ext>
  </a:extLst>
</a:theme>
</file>

<file path=ppt/theme/theme4.xml><?xml version="1.0" encoding="utf-8"?>
<a:theme xmlns:a="http://schemas.openxmlformats.org/drawingml/2006/main" name="4_Blu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srcID21015_Nokia - Pure PowerPoint template 2021 v1.1" id="{31BC2609-92FB-41CC-85C2-67A665DC0FD3}" vid="{DAF288A5-0DDE-473A-9EE7-EF501D2D4444}"/>
    </a:ext>
  </a:extLst>
</a:theme>
</file>

<file path=ppt/theme/theme5.xml><?xml version="1.0" encoding="utf-8"?>
<a:theme xmlns:a="http://schemas.openxmlformats.org/drawingml/2006/main" name="5_Whit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srcID21015_Nokia - Pure PowerPoint template 2021 v1.1" id="{31BC2609-92FB-41CC-85C2-67A665DC0FD3}" vid="{8CB0855B-22DF-415F-BBA5-182520E1EB51}"/>
    </a:ext>
  </a:extLst>
</a:theme>
</file>

<file path=ppt/theme/theme6.xml><?xml version="1.0" encoding="utf-8"?>
<a:theme xmlns:a="http://schemas.openxmlformats.org/drawingml/2006/main" name="6_Gray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srcID21015_Nokia - Pure PowerPoint template 2021 v1.1" id="{31BC2609-92FB-41CC-85C2-67A665DC0FD3}" vid="{CF203275-5EF3-4029-A1C6-B6279829500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9CC785F8F7E1D47AB226657B6D73C41" ma:contentTypeVersion="16" ma:contentTypeDescription="Create a new document." ma:contentTypeScope="" ma:versionID="cc78499cf2c5884eb9268c3ad0a0f6c2">
  <xsd:schema xmlns:xsd="http://www.w3.org/2001/XMLSchema" xmlns:xs="http://www.w3.org/2001/XMLSchema" xmlns:p="http://schemas.microsoft.com/office/2006/metadata/properties" xmlns:ns2="71c5aaf6-e6ce-465b-b873-5148d2a4c105" xmlns:ns3="fd8232fc-560c-4d1c-a116-02505f9f5a3f" xmlns:ns4="ec856b95-3449-4df4-84ab-7c9335d43daf" targetNamespace="http://schemas.microsoft.com/office/2006/metadata/properties" ma:root="true" ma:fieldsID="9e0f372f9e45603c0744a18e2f5d2005" ns2:_="" ns3:_="" ns4:_="">
    <xsd:import namespace="71c5aaf6-e6ce-465b-b873-5148d2a4c105"/>
    <xsd:import namespace="fd8232fc-560c-4d1c-a116-02505f9f5a3f"/>
    <xsd:import namespace="ec856b95-3449-4df4-84ab-7c9335d43daf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SharedWithUsers" minOccurs="0"/>
                <xsd:element ref="ns3:SharedWithDetails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MediaLengthInSeconds" minOccurs="0"/>
                <xsd:element ref="ns4:lcf76f155ced4ddcb4097134ff3c332f" minOccurs="0"/>
                <xsd:element ref="ns2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1" ma:internalName="HideFromDelve">
      <xsd:simpleType>
        <xsd:restriction base="dms:Boolean"/>
      </xsd:simpleType>
    </xsd:element>
    <xsd:element name="TaxCatchAll" ma:index="27" nillable="true" ma:displayName="Taxonomy Catch All Column" ma:hidden="true" ma:list="{959fb2cd-2012-47b3-96d2-190372fe2b19}" ma:internalName="TaxCatchAll" ma:showField="CatchAllData" ma:web="8a728f3f-4973-4645-b7d4-10fa587b02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8232fc-560c-4d1c-a116-02505f9f5a3f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c856b95-3449-4df4-84ab-7c9335d43da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4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5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7" nillable="true" ma:displayName="Tags" ma:internalName="MediaServiceAutoTags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ServiceAutoKeyPoints" ma:index="2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4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6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34c87397-5fc1-491e-85e7-d6110dbe9cbd" ContentTypeId="0x0101" PreviousValue="false"/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TPIUP4UINT44-414182663-112704</_dlc_DocId>
    <_dlc_DocIdUrl xmlns="71c5aaf6-e6ce-465b-b873-5148d2a4c105">
      <Url>https://nokia.sharepoint.com/sites/GDR/Content/_layouts/15/DocIdRedir.aspx?ID=TPIUP4UINT44-414182663-112704</Url>
      <Description>TPIUP4UINT44-414182663-112704</Description>
    </_dlc_DocIdUrl>
    <SharedWithUsers xmlns="fd8232fc-560c-4d1c-a116-02505f9f5a3f">
      <UserInfo>
        <DisplayName>Mion, Marcello (Nokia - IT/Vimercate)</DisplayName>
        <AccountId>30470</AccountId>
        <AccountType/>
      </UserInfo>
      <UserInfo>
        <DisplayName>Greijula, Sirkku (Nokia - FI/Tampere)</DisplayName>
        <AccountId>21237</AccountId>
        <AccountType/>
      </UserInfo>
      <UserInfo>
        <DisplayName>Gupta, Uvnik (Nokia - IN/Bangalore)</DisplayName>
        <AccountId>22035</AccountId>
        <AccountType/>
      </UserInfo>
      <UserInfo>
        <DisplayName>Che Haron, Firdaus (Nokia - MY/Kuala Lumpur)</DisplayName>
        <AccountId>12061</AccountId>
        <AccountType/>
      </UserInfo>
      <UserInfo>
        <DisplayName>Martins Joao Cruz, Catarina (Nokia - DE/Munich)</DisplayName>
        <AccountId>2894</AccountId>
        <AccountType/>
      </UserInfo>
      <UserInfo>
        <DisplayName>Gero</DisplayName>
        <AccountId>10416</AccountId>
        <AccountType/>
      </UserInfo>
    </SharedWithUsers>
    <TaxCatchAll xmlns="71c5aaf6-e6ce-465b-b873-5148d2a4c105" xsi:nil="true"/>
    <lcf76f155ced4ddcb4097134ff3c332f xmlns="ec856b95-3449-4df4-84ab-7c9335d43daf">
      <Terms xmlns="http://schemas.microsoft.com/office/infopath/2007/PartnerControls"/>
    </lcf76f155ced4ddcb4097134ff3c332f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9643636C-181C-44AE-BBF1-45AA92980C1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fd8232fc-560c-4d1c-a116-02505f9f5a3f"/>
    <ds:schemaRef ds:uri="ec856b95-3449-4df4-84ab-7c9335d43da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41BA650-A615-49E3-9AAB-377D55888963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F1A5087E-D875-4389-9B23-8434F51180AC}">
  <ds:schemaRefs>
    <ds:schemaRef ds:uri="71c5aaf6-e6ce-465b-b873-5148d2a4c105"/>
    <ds:schemaRef ds:uri="fd8232fc-560c-4d1c-a116-02505f9f5a3f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ec856b95-3449-4df4-84ab-7c9335d43daf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9DED2D23-3C7F-41E8-ACA8-DA4828291003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5BDB0496-1A1D-4B21-BC76-DDA1AAE9922B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Nokia - Pure PowerPoint template 2021 v1.1</Template>
  <TotalTime>8934</TotalTime>
  <Words>363</Words>
  <Application>Microsoft Macintosh PowerPoint</Application>
  <PresentationFormat>On-screen Show (16:9)</PresentationFormat>
  <Paragraphs>46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8</vt:i4>
      </vt:variant>
    </vt:vector>
  </HeadingPairs>
  <TitlesOfParts>
    <vt:vector size="22" baseType="lpstr">
      <vt:lpstr>Arial</vt:lpstr>
      <vt:lpstr>Calibri</vt:lpstr>
      <vt:lpstr>Cambria Math</vt:lpstr>
      <vt:lpstr>Nokia Pure Headline</vt:lpstr>
      <vt:lpstr>Nokia Pure Headline Light</vt:lpstr>
      <vt:lpstr>Nokia Pure Headline Ultra Light</vt:lpstr>
      <vt:lpstr>Nokia Pure Text</vt:lpstr>
      <vt:lpstr>Nokia Pure Text Light</vt:lpstr>
      <vt:lpstr>1 White Master</vt:lpstr>
      <vt:lpstr>1_c 2018 Nokia</vt:lpstr>
      <vt:lpstr>3_Blue</vt:lpstr>
      <vt:lpstr>4_Blue End Slide</vt:lpstr>
      <vt:lpstr>5_White End Slide</vt:lpstr>
      <vt:lpstr>6_Gray</vt:lpstr>
      <vt:lpstr>AHG12: Filtered Template Matching based Intra Prediction (FTMP)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the key  message or takeaway?</dc:title>
  <dc:creator>Anthony</dc:creator>
  <cp:lastModifiedBy>Ramin Ghaznavi-Youvalari (Nokia)</cp:lastModifiedBy>
  <cp:revision>103</cp:revision>
  <dcterms:created xsi:type="dcterms:W3CDTF">2021-01-15T16:16:05Z</dcterms:created>
  <dcterms:modified xsi:type="dcterms:W3CDTF">2023-01-13T21:13:23Z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0x01010059CC785F8F7E1D47AB226657B6D73C41</vt:lpwstr>
  </property>
  <property fmtid="{D5CDD505-2E9C-101B-9397-08002B2CF9AE}" pid="3" name="_dlc_DocIdItemGuid">
    <vt:lpwstr>43e6e36a-2772-43c1-bb2e-60e0797bd859</vt:lpwstr>
  </property>
  <property fmtid="{D5CDD505-2E9C-101B-9397-08002B2CF9AE}" pid="4" name="SharedWithUsers">
    <vt:lpwstr>30470;#Mion, Marcello (Nokia - IT/Vimercate);#21237;#Greijula, Sirkku (Nokia - FI/Tampere);#22035;#Gupta, Uvnik (Nokia - IN/Bangalore);#12061;#Che Haron, Firdaus (Nokia - MY/Kuala Lumpur);#2894;#Martins Joao Cruz, Catarina (Nokia - DE/Munich);#10416;#Gero</vt:lpwstr>
  </property>
  <property fmtid="{D5CDD505-2E9C-101B-9397-08002B2CF9AE}" pid="5" name="MSIP_Label_b1aa2129-79ec-42c0-bfac-e5b7a0374572_Enabled">
    <vt:lpwstr>true</vt:lpwstr>
  </property>
  <property fmtid="{D5CDD505-2E9C-101B-9397-08002B2CF9AE}" pid="6" name="MSIP_Label_b1aa2129-79ec-42c0-bfac-e5b7a0374572_SetDate">
    <vt:lpwstr>2022-12-25T13:07:16Z</vt:lpwstr>
  </property>
  <property fmtid="{D5CDD505-2E9C-101B-9397-08002B2CF9AE}" pid="7" name="MSIP_Label_b1aa2129-79ec-42c0-bfac-e5b7a0374572_Method">
    <vt:lpwstr>Privileged</vt:lpwstr>
  </property>
  <property fmtid="{D5CDD505-2E9C-101B-9397-08002B2CF9AE}" pid="8" name="MSIP_Label_b1aa2129-79ec-42c0-bfac-e5b7a0374572_Name">
    <vt:lpwstr>b1aa2129-79ec-42c0-bfac-e5b7a0374572</vt:lpwstr>
  </property>
  <property fmtid="{D5CDD505-2E9C-101B-9397-08002B2CF9AE}" pid="9" name="MSIP_Label_b1aa2129-79ec-42c0-bfac-e5b7a0374572_SiteId">
    <vt:lpwstr>5d471751-9675-428d-917b-70f44f9630b0</vt:lpwstr>
  </property>
  <property fmtid="{D5CDD505-2E9C-101B-9397-08002B2CF9AE}" pid="10" name="MSIP_Label_b1aa2129-79ec-42c0-bfac-e5b7a0374572_ActionId">
    <vt:lpwstr>66f736fa-0932-405a-9d31-91df2773aa10</vt:lpwstr>
  </property>
  <property fmtid="{D5CDD505-2E9C-101B-9397-08002B2CF9AE}" pid="11" name="MSIP_Label_b1aa2129-79ec-42c0-bfac-e5b7a0374572_ContentBits">
    <vt:lpwstr>0</vt:lpwstr>
  </property>
</Properties>
</file>