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8"/>
  </p:sldMasterIdLst>
  <p:notesMasterIdLst>
    <p:notesMasterId r:id="rId25"/>
  </p:notesMasterIdLst>
  <p:handoutMasterIdLst>
    <p:handoutMasterId r:id="rId26"/>
  </p:handoutMasterIdLst>
  <p:sldIdLst>
    <p:sldId id="259" r:id="rId19"/>
    <p:sldId id="728" r:id="rId20"/>
    <p:sldId id="729" r:id="rId21"/>
    <p:sldId id="730" r:id="rId22"/>
    <p:sldId id="731" r:id="rId23"/>
    <p:sldId id="727" r:id="rId24"/>
  </p:sldIdLst>
  <p:sldSz cx="12192000" cy="6858000"/>
  <p:notesSz cx="6858000" cy="9144000"/>
  <p:embeddedFontLst>
    <p:embeddedFont>
      <p:font typeface="Cambria Math" panose="02040503050406030204" pitchFamily="18" charset="0"/>
      <p:regular r:id="rId27"/>
    </p:embeddedFont>
    <p:embeddedFont>
      <p:font typeface="Ericsson Hilda" pitchFamily="2" charset="0"/>
      <p:regular r:id="rId28"/>
      <p:bold r:id="rId29"/>
      <p:italic r:id="rId30"/>
      <p:boldItalic r:id="rId31"/>
    </p:embeddedFont>
    <p:embeddedFont>
      <p:font typeface="Ericsson Hilda Light" pitchFamily="2" charset="0"/>
      <p:regular r:id="rId32"/>
      <p:bold r:id="rId33"/>
      <p:italic r:id="rId34"/>
      <p:boldItalic r:id="rId35"/>
    </p:embeddedFont>
    <p:embeddedFont>
      <p:font typeface="Ericsson Technical Icons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ob Ström" initials="JS" lastIdx="1" clrIdx="0">
    <p:extLst>
      <p:ext uri="{19B8F6BF-5375-455C-9EA6-DF929625EA0E}">
        <p15:presenceInfo xmlns:p15="http://schemas.microsoft.com/office/powerpoint/2012/main" userId="S::jacob.strom@ericsson.com::94a859b3-bd05-472a-a1d4-1b71f56776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39326"/>
    <a:srgbClr val="00C2C3"/>
    <a:srgbClr val="808080"/>
    <a:srgbClr val="BA60FF"/>
    <a:srgbClr val="7F00FF"/>
    <a:srgbClr val="36FF3B"/>
    <a:srgbClr val="FF00FF"/>
    <a:srgbClr val="5F47FF"/>
    <a:srgbClr val="018300"/>
    <a:srgbClr val="19B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37"/>
  </p:normalViewPr>
  <p:slideViewPr>
    <p:cSldViewPr snapToGrid="0">
      <p:cViewPr varScale="1">
        <p:scale>
          <a:sx n="99" d="100"/>
          <a:sy n="99" d="100"/>
        </p:scale>
        <p:origin x="9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handoutMaster" Target="handoutMasters/handoutMaster1.xml"/><Relationship Id="rId39" Type="http://schemas.openxmlformats.org/officeDocument/2006/relationships/font" Target="fonts/font13.fntdata"/><Relationship Id="rId21" Type="http://schemas.openxmlformats.org/officeDocument/2006/relationships/slide" Target="slides/slide3.xml"/><Relationship Id="rId34" Type="http://schemas.openxmlformats.org/officeDocument/2006/relationships/font" Target="fonts/font8.fntdata"/><Relationship Id="rId42" Type="http://schemas.openxmlformats.org/officeDocument/2006/relationships/viewProps" Target="viewProp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slide" Target="slides/slide2.xml"/><Relationship Id="rId29" Type="http://schemas.openxmlformats.org/officeDocument/2006/relationships/font" Target="fonts/font3.fntdata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font" Target="fonts/font5.fntdata"/><Relationship Id="rId4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theme" Target="theme/theme1.xml"/><Relationship Id="rId8" Type="http://schemas.openxmlformats.org/officeDocument/2006/relationships/customXml" Target="../customXml/item8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029E01B2-45FA-F84F-A090-D9900A1E1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41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6D287-7107-41C8-A81E-1B3D8B7CE4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4E60E-E2D8-477E-8A36-2B32D24D13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74B43B-2B73-4DD4-B01B-3E340B2BFD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1D6EB4-133D-4926-8695-3B8A087844C2}" type="datetimeFigureOut">
              <a:rPr lang="sv-SE" smtClean="0"/>
              <a:t>2023-01-12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D7AD7F-436C-4544-B5AC-9FCEA461F7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D96291-F6A5-4706-BA5C-F6F907C369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AF66DE-E29B-4D74-BD20-C9D85ACE979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659453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2520771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err="1"/>
              <a:t>Ericsson.com</a:t>
            </a:r>
            <a:r>
              <a:rPr lang="en-US"/>
              <a:t>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93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37E934-0591-7A4F-B841-88CB207411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61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1452B6-D3D2-7846-8A5E-130E88C89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6" r:id="rId46"/>
    <p:sldLayoutId id="2147483708" r:id="rId47"/>
    <p:sldLayoutId id="2147483709" r:id="rId48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JVET-AC0143</a:t>
            </a:r>
            <a:br>
              <a:rPr lang="en-US" sz="4800" dirty="0"/>
            </a:br>
            <a:r>
              <a:rPr lang="en-US" sz="4800" dirty="0"/>
              <a:t>EE1-1.6: NN chroma model without partitioning input </a:t>
            </a:r>
            <a:br>
              <a:rPr lang="en-US" dirty="0"/>
            </a:br>
            <a:br>
              <a:rPr lang="en-US" dirty="0"/>
            </a:b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Authors:</a:t>
            </a:r>
          </a:p>
          <a:p>
            <a:r>
              <a:rPr lang="en-US" dirty="0"/>
              <a:t>Jacob </a:t>
            </a:r>
            <a:r>
              <a:rPr lang="en-US" dirty="0" err="1"/>
              <a:t>Ström</a:t>
            </a:r>
            <a:r>
              <a:rPr lang="en-US" dirty="0"/>
              <a:t>, Du Liu, Kenneth Andersson, Per </a:t>
            </a:r>
            <a:r>
              <a:rPr lang="en-US" dirty="0" err="1"/>
              <a:t>Wennersten</a:t>
            </a:r>
            <a:r>
              <a:rPr lang="en-US" dirty="0"/>
              <a:t>, Mitra Damghanian, and Ruoyang Yu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CA6A88-0E62-474B-9620-24084304436B}"/>
              </a:ext>
            </a:extLst>
          </p:cNvPr>
          <p:cNvSpPr txBox="1"/>
          <p:nvPr/>
        </p:nvSpPr>
        <p:spPr bwMode="auto">
          <a:xfrm>
            <a:off x="1888177" y="4417621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SE" sz="2000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BB22A-99CE-7DA8-9052-ABEFB56EB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57411E-7816-C3AB-06B1-FC52768C9EA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SE" dirty="0"/>
              <a:t>In Mainz, </a:t>
            </a:r>
            <a:r>
              <a:rPr lang="en-US" dirty="0"/>
              <a:t>JVET-AB0053 was adopted. It removed the partitioning input from the intra luma neural network in filter set 1. It also removed the attention branch.</a:t>
            </a:r>
          </a:p>
          <a:p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721A5C-7A95-AF35-64B3-F3B093B66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</a:t>
            </a:fld>
            <a:endParaRPr lang="sv-SE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944935-FEC6-E879-79B4-99052F28244D}"/>
              </a:ext>
            </a:extLst>
          </p:cNvPr>
          <p:cNvSpPr/>
          <p:nvPr/>
        </p:nvSpPr>
        <p:spPr bwMode="auto">
          <a:xfrm>
            <a:off x="949502" y="3139226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E7400A-8E4A-DB75-5451-38270E69836A}"/>
              </a:ext>
            </a:extLst>
          </p:cNvPr>
          <p:cNvSpPr txBox="1"/>
          <p:nvPr/>
        </p:nvSpPr>
        <p:spPr bwMode="auto">
          <a:xfrm>
            <a:off x="22225" y="29718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23DC6A-317E-F9E0-3F6A-2DC956DCAF56}"/>
              </a:ext>
            </a:extLst>
          </p:cNvPr>
          <p:cNvSpPr txBox="1"/>
          <p:nvPr/>
        </p:nvSpPr>
        <p:spPr bwMode="auto">
          <a:xfrm>
            <a:off x="1108342" y="31521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05488D-B962-8623-6CFF-D5D25DC25FB0}"/>
              </a:ext>
            </a:extLst>
          </p:cNvPr>
          <p:cNvSpPr/>
          <p:nvPr/>
        </p:nvSpPr>
        <p:spPr bwMode="auto">
          <a:xfrm>
            <a:off x="949502" y="4813826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04AD28-3B52-BF6E-8AF4-269423058700}"/>
              </a:ext>
            </a:extLst>
          </p:cNvPr>
          <p:cNvSpPr txBox="1"/>
          <p:nvPr/>
        </p:nvSpPr>
        <p:spPr bwMode="auto">
          <a:xfrm>
            <a:off x="22225" y="468860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EA4FFB-DD22-2E60-9E7A-E95330E9D3BC}"/>
              </a:ext>
            </a:extLst>
          </p:cNvPr>
          <p:cNvSpPr txBox="1"/>
          <p:nvPr/>
        </p:nvSpPr>
        <p:spPr bwMode="auto">
          <a:xfrm>
            <a:off x="1108342" y="48267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6CFA96-6083-6F95-C5A0-547FE35C934D}"/>
              </a:ext>
            </a:extLst>
          </p:cNvPr>
          <p:cNvSpPr txBox="1"/>
          <p:nvPr/>
        </p:nvSpPr>
        <p:spPr bwMode="auto">
          <a:xfrm>
            <a:off x="860111" y="38862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(with attention)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7EDC66-96DD-52A5-2F18-C80BBA171820}"/>
              </a:ext>
            </a:extLst>
          </p:cNvPr>
          <p:cNvSpPr txBox="1"/>
          <p:nvPr/>
        </p:nvSpPr>
        <p:spPr bwMode="auto">
          <a:xfrm>
            <a:off x="849378" y="55736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(with attention)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A1D7A3-C944-4D4C-B9B3-EE0957E54CC2}"/>
              </a:ext>
            </a:extLst>
          </p:cNvPr>
          <p:cNvSpPr/>
          <p:nvPr/>
        </p:nvSpPr>
        <p:spPr bwMode="auto">
          <a:xfrm>
            <a:off x="3259875" y="3139226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78BC00-5D9B-F5CA-736F-ABDA91086E7F}"/>
              </a:ext>
            </a:extLst>
          </p:cNvPr>
          <p:cNvSpPr txBox="1"/>
          <p:nvPr/>
        </p:nvSpPr>
        <p:spPr bwMode="auto">
          <a:xfrm>
            <a:off x="2332598" y="29718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D5A8F9-8106-9AEA-BF41-1D6CAA565F2A}"/>
              </a:ext>
            </a:extLst>
          </p:cNvPr>
          <p:cNvSpPr txBox="1"/>
          <p:nvPr/>
        </p:nvSpPr>
        <p:spPr bwMode="auto">
          <a:xfrm>
            <a:off x="3418715" y="31521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D47E17E-4232-4D06-B619-487832F801C9}"/>
              </a:ext>
            </a:extLst>
          </p:cNvPr>
          <p:cNvSpPr/>
          <p:nvPr/>
        </p:nvSpPr>
        <p:spPr bwMode="auto">
          <a:xfrm>
            <a:off x="3259875" y="4813826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395EBE-C226-EE65-83B2-BD601B6A39C4}"/>
              </a:ext>
            </a:extLst>
          </p:cNvPr>
          <p:cNvSpPr txBox="1"/>
          <p:nvPr/>
        </p:nvSpPr>
        <p:spPr bwMode="auto">
          <a:xfrm>
            <a:off x="2332598" y="468860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FA6D17-BB20-64AF-94C9-2966872913F7}"/>
              </a:ext>
            </a:extLst>
          </p:cNvPr>
          <p:cNvSpPr txBox="1"/>
          <p:nvPr/>
        </p:nvSpPr>
        <p:spPr bwMode="auto">
          <a:xfrm>
            <a:off x="3418715" y="48267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3B58D4-980F-77A3-E06C-A91D70283A8A}"/>
              </a:ext>
            </a:extLst>
          </p:cNvPr>
          <p:cNvSpPr/>
          <p:nvPr/>
        </p:nvSpPr>
        <p:spPr bwMode="auto">
          <a:xfrm>
            <a:off x="7665702" y="3139226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8E669B-1BB8-DA99-661E-A07EB953470A}"/>
              </a:ext>
            </a:extLst>
          </p:cNvPr>
          <p:cNvSpPr txBox="1"/>
          <p:nvPr/>
        </p:nvSpPr>
        <p:spPr bwMode="auto">
          <a:xfrm>
            <a:off x="6738425" y="29718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75B396-B970-2AAE-0808-30D79B775C28}"/>
              </a:ext>
            </a:extLst>
          </p:cNvPr>
          <p:cNvSpPr txBox="1"/>
          <p:nvPr/>
        </p:nvSpPr>
        <p:spPr bwMode="auto">
          <a:xfrm>
            <a:off x="7824542" y="31521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215BED1-9C5A-7875-51B8-4657BDCD8AD7}"/>
              </a:ext>
            </a:extLst>
          </p:cNvPr>
          <p:cNvSpPr/>
          <p:nvPr/>
        </p:nvSpPr>
        <p:spPr bwMode="auto">
          <a:xfrm>
            <a:off x="7665702" y="4813826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46D0EF2-F14A-6EE3-26D5-6A656D8DC49E}"/>
              </a:ext>
            </a:extLst>
          </p:cNvPr>
          <p:cNvSpPr txBox="1"/>
          <p:nvPr/>
        </p:nvSpPr>
        <p:spPr bwMode="auto">
          <a:xfrm>
            <a:off x="6738425" y="468860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D2EACA-C731-171F-E128-0D5B5783248A}"/>
              </a:ext>
            </a:extLst>
          </p:cNvPr>
          <p:cNvSpPr txBox="1"/>
          <p:nvPr/>
        </p:nvSpPr>
        <p:spPr bwMode="auto">
          <a:xfrm>
            <a:off x="7824542" y="48267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FB552CF-883D-DB6E-AF69-DA8A9040E5BA}"/>
              </a:ext>
            </a:extLst>
          </p:cNvPr>
          <p:cNvSpPr txBox="1"/>
          <p:nvPr/>
        </p:nvSpPr>
        <p:spPr bwMode="auto">
          <a:xfrm>
            <a:off x="7576311" y="38862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(with attention)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8C1274-3D5E-48E7-DF20-226ED9D2A1FA}"/>
              </a:ext>
            </a:extLst>
          </p:cNvPr>
          <p:cNvSpPr txBox="1"/>
          <p:nvPr/>
        </p:nvSpPr>
        <p:spPr bwMode="auto">
          <a:xfrm>
            <a:off x="7565578" y="55736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(with attention)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4C49886-EDAB-94BC-D2F1-82F10B354264}"/>
              </a:ext>
            </a:extLst>
          </p:cNvPr>
          <p:cNvSpPr/>
          <p:nvPr/>
        </p:nvSpPr>
        <p:spPr bwMode="auto">
          <a:xfrm>
            <a:off x="9976075" y="3139226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1EC5D8E-B2C5-B90F-BA03-84E0C8BEA7A2}"/>
              </a:ext>
            </a:extLst>
          </p:cNvPr>
          <p:cNvSpPr txBox="1"/>
          <p:nvPr/>
        </p:nvSpPr>
        <p:spPr bwMode="auto">
          <a:xfrm>
            <a:off x="9048798" y="29718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1916958-ED72-52DA-765D-A2DBECE23307}"/>
              </a:ext>
            </a:extLst>
          </p:cNvPr>
          <p:cNvSpPr txBox="1"/>
          <p:nvPr/>
        </p:nvSpPr>
        <p:spPr bwMode="auto">
          <a:xfrm>
            <a:off x="10134915" y="31521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86DD2E-FA6C-3C6E-86DA-E98C23803C84}"/>
              </a:ext>
            </a:extLst>
          </p:cNvPr>
          <p:cNvSpPr/>
          <p:nvPr/>
        </p:nvSpPr>
        <p:spPr bwMode="auto">
          <a:xfrm>
            <a:off x="9976075" y="4813826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2AA737C-923B-3C59-4C7D-52DBD04DA294}"/>
              </a:ext>
            </a:extLst>
          </p:cNvPr>
          <p:cNvSpPr txBox="1"/>
          <p:nvPr/>
        </p:nvSpPr>
        <p:spPr bwMode="auto">
          <a:xfrm>
            <a:off x="9048798" y="468860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DEA5A2-A9ED-1A89-8718-0C98EE0B8C9C}"/>
              </a:ext>
            </a:extLst>
          </p:cNvPr>
          <p:cNvSpPr txBox="1"/>
          <p:nvPr/>
        </p:nvSpPr>
        <p:spPr bwMode="auto">
          <a:xfrm>
            <a:off x="10134915" y="48267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35" name="Right Arrow 34">
            <a:extLst>
              <a:ext uri="{FF2B5EF4-FFF2-40B4-BE49-F238E27FC236}">
                <a16:creationId xmlns:a16="http://schemas.microsoft.com/office/drawing/2014/main" id="{56F6A780-3BD6-D15A-DB45-0ED530B98CD7}"/>
              </a:ext>
            </a:extLst>
          </p:cNvPr>
          <p:cNvSpPr/>
          <p:nvPr/>
        </p:nvSpPr>
        <p:spPr bwMode="auto">
          <a:xfrm>
            <a:off x="5384376" y="3963300"/>
            <a:ext cx="995966" cy="760200"/>
          </a:xfrm>
          <a:prstGeom prst="rightArrow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B0AFFE9-9120-FAFA-8F74-312AB8E9DC68}"/>
              </a:ext>
            </a:extLst>
          </p:cNvPr>
          <p:cNvSpPr/>
          <p:nvPr/>
        </p:nvSpPr>
        <p:spPr bwMode="auto">
          <a:xfrm>
            <a:off x="7168101" y="3544911"/>
            <a:ext cx="418942" cy="45719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078D990-AD79-A460-1CA5-871766CC48F1}"/>
              </a:ext>
            </a:extLst>
          </p:cNvPr>
          <p:cNvSpPr/>
          <p:nvPr/>
        </p:nvSpPr>
        <p:spPr bwMode="auto">
          <a:xfrm>
            <a:off x="7719745" y="3993527"/>
            <a:ext cx="1053539" cy="114972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0654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BB22A-99CE-7DA8-9052-ABEFB56EB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57411E-7816-C3AB-06B1-FC52768C9EA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 err="1"/>
              <a:t>This</a:t>
            </a:r>
            <a:r>
              <a:rPr lang="sv-SE" dirty="0"/>
              <a:t> </a:t>
            </a:r>
            <a:r>
              <a:rPr lang="sv-SE" dirty="0" err="1"/>
              <a:t>lowered</a:t>
            </a:r>
            <a:r>
              <a:rPr lang="sv-SE" dirty="0"/>
              <a:t> the </a:t>
            </a:r>
            <a:r>
              <a:rPr lang="sv-SE" dirty="0" err="1"/>
              <a:t>kMACs</a:t>
            </a:r>
            <a:r>
              <a:rPr lang="sv-SE" dirty="0"/>
              <a:t>/pixel for the intra to the same </a:t>
            </a:r>
            <a:r>
              <a:rPr lang="sv-SE" dirty="0" err="1"/>
              <a:t>level</a:t>
            </a:r>
            <a:r>
              <a:rPr lang="sv-SE" dirty="0"/>
              <a:t> as inter</a:t>
            </a:r>
            <a:endParaRPr lang="en-US" dirty="0"/>
          </a:p>
          <a:p>
            <a:pPr marL="0" indent="0">
              <a:buNone/>
            </a:pP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r>
              <a:rPr lang="sv-SE" dirty="0" err="1"/>
              <a:t>Worst</a:t>
            </a:r>
            <a:r>
              <a:rPr lang="sv-SE" dirty="0"/>
              <a:t> </a:t>
            </a:r>
            <a:r>
              <a:rPr lang="sv-SE" dirty="0" err="1"/>
              <a:t>case</a:t>
            </a:r>
            <a:r>
              <a:rPr lang="sv-SE" dirty="0"/>
              <a:t> </a:t>
            </a:r>
            <a:r>
              <a:rPr lang="sv-SE" dirty="0" err="1"/>
              <a:t>complexity</a:t>
            </a:r>
            <a:r>
              <a:rPr lang="sv-SE" dirty="0"/>
              <a:t> </a:t>
            </a:r>
            <a:r>
              <a:rPr lang="sv-SE" dirty="0" err="1"/>
              <a:t>went</a:t>
            </a:r>
            <a:r>
              <a:rPr lang="sv-SE" dirty="0"/>
              <a:t> form 682 (intra) to 664 (inter and inter </a:t>
            </a:r>
            <a:r>
              <a:rPr lang="sv-SE" dirty="0" err="1"/>
              <a:t>both</a:t>
            </a:r>
            <a:r>
              <a:rPr lang="sv-SE" dirty="0"/>
              <a:t> hit </a:t>
            </a:r>
            <a:r>
              <a:rPr lang="sv-SE" dirty="0" err="1"/>
              <a:t>worst</a:t>
            </a:r>
            <a:r>
              <a:rPr lang="sv-SE" dirty="0"/>
              <a:t> </a:t>
            </a:r>
            <a:r>
              <a:rPr lang="sv-SE" dirty="0" err="1"/>
              <a:t>case</a:t>
            </a:r>
            <a:r>
              <a:rPr lang="sv-SE" dirty="0"/>
              <a:t>).</a:t>
            </a:r>
            <a:endParaRPr lang="en-US" dirty="0"/>
          </a:p>
          <a:p>
            <a:pPr marL="0" indent="0">
              <a:buNone/>
            </a:pP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721A5C-7A95-AF35-64B3-F3B093B66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</a:t>
            </a:fld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944935-FEC6-E879-79B4-99052F28244D}"/>
              </a:ext>
            </a:extLst>
          </p:cNvPr>
          <p:cNvSpPr/>
          <p:nvPr/>
        </p:nvSpPr>
        <p:spPr bwMode="auto">
          <a:xfrm>
            <a:off x="949502" y="3139226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E7400A-8E4A-DB75-5451-38270E69836A}"/>
              </a:ext>
            </a:extLst>
          </p:cNvPr>
          <p:cNvSpPr txBox="1"/>
          <p:nvPr/>
        </p:nvSpPr>
        <p:spPr bwMode="auto">
          <a:xfrm>
            <a:off x="22225" y="29718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F23DC6A-317E-F9E0-3F6A-2DC956DCAF56}"/>
              </a:ext>
            </a:extLst>
          </p:cNvPr>
          <p:cNvSpPr txBox="1"/>
          <p:nvPr/>
        </p:nvSpPr>
        <p:spPr bwMode="auto">
          <a:xfrm>
            <a:off x="1108342" y="31521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805488D-B962-8623-6CFF-D5D25DC25FB0}"/>
              </a:ext>
            </a:extLst>
          </p:cNvPr>
          <p:cNvSpPr/>
          <p:nvPr/>
        </p:nvSpPr>
        <p:spPr bwMode="auto">
          <a:xfrm>
            <a:off x="949502" y="4813826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04AD28-3B52-BF6E-8AF4-269423058700}"/>
              </a:ext>
            </a:extLst>
          </p:cNvPr>
          <p:cNvSpPr txBox="1"/>
          <p:nvPr/>
        </p:nvSpPr>
        <p:spPr bwMode="auto">
          <a:xfrm>
            <a:off x="22225" y="468860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EA4FFB-DD22-2E60-9E7A-E95330E9D3BC}"/>
              </a:ext>
            </a:extLst>
          </p:cNvPr>
          <p:cNvSpPr txBox="1"/>
          <p:nvPr/>
        </p:nvSpPr>
        <p:spPr bwMode="auto">
          <a:xfrm>
            <a:off x="1108342" y="48267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6CFA96-6083-6F95-C5A0-547FE35C934D}"/>
              </a:ext>
            </a:extLst>
          </p:cNvPr>
          <p:cNvSpPr txBox="1"/>
          <p:nvPr/>
        </p:nvSpPr>
        <p:spPr bwMode="auto">
          <a:xfrm>
            <a:off x="860111" y="38862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(with attention)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7EDC66-96DD-52A5-2F18-C80BBA171820}"/>
              </a:ext>
            </a:extLst>
          </p:cNvPr>
          <p:cNvSpPr txBox="1"/>
          <p:nvPr/>
        </p:nvSpPr>
        <p:spPr bwMode="auto">
          <a:xfrm>
            <a:off x="849378" y="55736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(with attention)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4A1D7A3-C944-4D4C-B9B3-EE0957E54CC2}"/>
              </a:ext>
            </a:extLst>
          </p:cNvPr>
          <p:cNvSpPr/>
          <p:nvPr/>
        </p:nvSpPr>
        <p:spPr bwMode="auto">
          <a:xfrm>
            <a:off x="3259875" y="3139226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78BC00-5D9B-F5CA-736F-ABDA91086E7F}"/>
              </a:ext>
            </a:extLst>
          </p:cNvPr>
          <p:cNvSpPr txBox="1"/>
          <p:nvPr/>
        </p:nvSpPr>
        <p:spPr bwMode="auto">
          <a:xfrm>
            <a:off x="2332598" y="29718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3D5A8F9-8106-9AEA-BF41-1D6CAA565F2A}"/>
              </a:ext>
            </a:extLst>
          </p:cNvPr>
          <p:cNvSpPr txBox="1"/>
          <p:nvPr/>
        </p:nvSpPr>
        <p:spPr bwMode="auto">
          <a:xfrm>
            <a:off x="3418715" y="31521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D47E17E-4232-4D06-B619-487832F801C9}"/>
              </a:ext>
            </a:extLst>
          </p:cNvPr>
          <p:cNvSpPr/>
          <p:nvPr/>
        </p:nvSpPr>
        <p:spPr bwMode="auto">
          <a:xfrm>
            <a:off x="3259875" y="4813826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395EBE-C226-EE65-83B2-BD601B6A39C4}"/>
              </a:ext>
            </a:extLst>
          </p:cNvPr>
          <p:cNvSpPr txBox="1"/>
          <p:nvPr/>
        </p:nvSpPr>
        <p:spPr bwMode="auto">
          <a:xfrm>
            <a:off x="2332598" y="468860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FFA6D17-BB20-64AF-94C9-2966872913F7}"/>
              </a:ext>
            </a:extLst>
          </p:cNvPr>
          <p:cNvSpPr txBox="1"/>
          <p:nvPr/>
        </p:nvSpPr>
        <p:spPr bwMode="auto">
          <a:xfrm>
            <a:off x="3418715" y="48267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3B58D4-980F-77A3-E06C-A91D70283A8A}"/>
              </a:ext>
            </a:extLst>
          </p:cNvPr>
          <p:cNvSpPr/>
          <p:nvPr/>
        </p:nvSpPr>
        <p:spPr bwMode="auto">
          <a:xfrm>
            <a:off x="7665702" y="3139226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8E669B-1BB8-DA99-661E-A07EB953470A}"/>
              </a:ext>
            </a:extLst>
          </p:cNvPr>
          <p:cNvSpPr txBox="1"/>
          <p:nvPr/>
        </p:nvSpPr>
        <p:spPr bwMode="auto">
          <a:xfrm>
            <a:off x="6738425" y="29718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75B396-B970-2AAE-0808-30D79B775C28}"/>
              </a:ext>
            </a:extLst>
          </p:cNvPr>
          <p:cNvSpPr txBox="1"/>
          <p:nvPr/>
        </p:nvSpPr>
        <p:spPr bwMode="auto">
          <a:xfrm>
            <a:off x="7824542" y="31521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215BED1-9C5A-7875-51B8-4657BDCD8AD7}"/>
              </a:ext>
            </a:extLst>
          </p:cNvPr>
          <p:cNvSpPr/>
          <p:nvPr/>
        </p:nvSpPr>
        <p:spPr bwMode="auto">
          <a:xfrm>
            <a:off x="7665702" y="4813826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46D0EF2-F14A-6EE3-26D5-6A656D8DC49E}"/>
              </a:ext>
            </a:extLst>
          </p:cNvPr>
          <p:cNvSpPr txBox="1"/>
          <p:nvPr/>
        </p:nvSpPr>
        <p:spPr bwMode="auto">
          <a:xfrm>
            <a:off x="6738425" y="468860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D2EACA-C731-171F-E128-0D5B5783248A}"/>
              </a:ext>
            </a:extLst>
          </p:cNvPr>
          <p:cNvSpPr txBox="1"/>
          <p:nvPr/>
        </p:nvSpPr>
        <p:spPr bwMode="auto">
          <a:xfrm>
            <a:off x="7824542" y="48267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FB552CF-883D-DB6E-AF69-DA8A9040E5BA}"/>
              </a:ext>
            </a:extLst>
          </p:cNvPr>
          <p:cNvSpPr txBox="1"/>
          <p:nvPr/>
        </p:nvSpPr>
        <p:spPr bwMode="auto">
          <a:xfrm>
            <a:off x="7576311" y="38862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(with attention)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8C1274-3D5E-48E7-DF20-226ED9D2A1FA}"/>
              </a:ext>
            </a:extLst>
          </p:cNvPr>
          <p:cNvSpPr txBox="1"/>
          <p:nvPr/>
        </p:nvSpPr>
        <p:spPr bwMode="auto">
          <a:xfrm>
            <a:off x="7565578" y="55736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(with attention)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4C49886-EDAB-94BC-D2F1-82F10B354264}"/>
              </a:ext>
            </a:extLst>
          </p:cNvPr>
          <p:cNvSpPr/>
          <p:nvPr/>
        </p:nvSpPr>
        <p:spPr bwMode="auto">
          <a:xfrm>
            <a:off x="9976075" y="3139226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1EC5D8E-B2C5-B90F-BA03-84E0C8BEA7A2}"/>
              </a:ext>
            </a:extLst>
          </p:cNvPr>
          <p:cNvSpPr txBox="1"/>
          <p:nvPr/>
        </p:nvSpPr>
        <p:spPr bwMode="auto">
          <a:xfrm>
            <a:off x="9048798" y="29718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1916958-ED72-52DA-765D-A2DBECE23307}"/>
              </a:ext>
            </a:extLst>
          </p:cNvPr>
          <p:cNvSpPr txBox="1"/>
          <p:nvPr/>
        </p:nvSpPr>
        <p:spPr bwMode="auto">
          <a:xfrm>
            <a:off x="10134915" y="31521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86DD2E-FA6C-3C6E-86DA-E98C23803C84}"/>
              </a:ext>
            </a:extLst>
          </p:cNvPr>
          <p:cNvSpPr/>
          <p:nvPr/>
        </p:nvSpPr>
        <p:spPr bwMode="auto">
          <a:xfrm>
            <a:off x="9976075" y="4813826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2AA737C-923B-3C59-4C7D-52DBD04DA294}"/>
              </a:ext>
            </a:extLst>
          </p:cNvPr>
          <p:cNvSpPr txBox="1"/>
          <p:nvPr/>
        </p:nvSpPr>
        <p:spPr bwMode="auto">
          <a:xfrm>
            <a:off x="9048798" y="468860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DEA5A2-A9ED-1A89-8718-0C98EE0B8C9C}"/>
              </a:ext>
            </a:extLst>
          </p:cNvPr>
          <p:cNvSpPr txBox="1"/>
          <p:nvPr/>
        </p:nvSpPr>
        <p:spPr bwMode="auto">
          <a:xfrm>
            <a:off x="10134915" y="48267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35" name="Right Arrow 34">
            <a:extLst>
              <a:ext uri="{FF2B5EF4-FFF2-40B4-BE49-F238E27FC236}">
                <a16:creationId xmlns:a16="http://schemas.microsoft.com/office/drawing/2014/main" id="{56F6A780-3BD6-D15A-DB45-0ED530B98CD7}"/>
              </a:ext>
            </a:extLst>
          </p:cNvPr>
          <p:cNvSpPr/>
          <p:nvPr/>
        </p:nvSpPr>
        <p:spPr bwMode="auto">
          <a:xfrm>
            <a:off x="5384376" y="3963300"/>
            <a:ext cx="995966" cy="760200"/>
          </a:xfrm>
          <a:prstGeom prst="rightArrow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B0AFFE9-9120-FAFA-8F74-312AB8E9DC68}"/>
              </a:ext>
            </a:extLst>
          </p:cNvPr>
          <p:cNvSpPr/>
          <p:nvPr/>
        </p:nvSpPr>
        <p:spPr bwMode="auto">
          <a:xfrm>
            <a:off x="7168101" y="3544911"/>
            <a:ext cx="418942" cy="45719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078D990-AD79-A460-1CA5-871766CC48F1}"/>
              </a:ext>
            </a:extLst>
          </p:cNvPr>
          <p:cNvSpPr/>
          <p:nvPr/>
        </p:nvSpPr>
        <p:spPr bwMode="auto">
          <a:xfrm>
            <a:off x="7719745" y="3993527"/>
            <a:ext cx="1053539" cy="114972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42E6F1-C986-6963-BE2D-6C935ADDD279}"/>
              </a:ext>
            </a:extLst>
          </p:cNvPr>
          <p:cNvSpPr txBox="1"/>
          <p:nvPr/>
        </p:nvSpPr>
        <p:spPr bwMode="auto">
          <a:xfrm>
            <a:off x="8316084" y="273689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525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9C8FFC-2CD1-F9CB-DCCD-8809981AB081}"/>
              </a:ext>
            </a:extLst>
          </p:cNvPr>
          <p:cNvSpPr txBox="1"/>
          <p:nvPr/>
        </p:nvSpPr>
        <p:spPr bwMode="auto">
          <a:xfrm>
            <a:off x="10567494" y="275926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+139 = 664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CCB1886-F09D-01DE-EC89-D38CE7EEE0D5}"/>
              </a:ext>
            </a:extLst>
          </p:cNvPr>
          <p:cNvSpPr txBox="1"/>
          <p:nvPr/>
        </p:nvSpPr>
        <p:spPr bwMode="auto">
          <a:xfrm>
            <a:off x="1627167" y="439442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529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DC212D2-6359-01DF-5D4F-E6E816F18002}"/>
              </a:ext>
            </a:extLst>
          </p:cNvPr>
          <p:cNvSpPr txBox="1"/>
          <p:nvPr/>
        </p:nvSpPr>
        <p:spPr bwMode="auto">
          <a:xfrm>
            <a:off x="3878577" y="441679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+135 = 664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F57DFB5-0927-D18A-D576-DA0BA0857EAE}"/>
              </a:ext>
            </a:extLst>
          </p:cNvPr>
          <p:cNvSpPr txBox="1"/>
          <p:nvPr/>
        </p:nvSpPr>
        <p:spPr bwMode="auto">
          <a:xfrm>
            <a:off x="1613389" y="271982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543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AA80C30-DC0C-D59B-AC8D-79E3CD1FD5C2}"/>
              </a:ext>
            </a:extLst>
          </p:cNvPr>
          <p:cNvSpPr txBox="1"/>
          <p:nvPr/>
        </p:nvSpPr>
        <p:spPr bwMode="auto">
          <a:xfrm>
            <a:off x="3864799" y="274219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+139 = 682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211355A-B934-A2CF-A8D9-FBC72BFEEB4F}"/>
              </a:ext>
            </a:extLst>
          </p:cNvPr>
          <p:cNvSpPr txBox="1"/>
          <p:nvPr/>
        </p:nvSpPr>
        <p:spPr bwMode="auto">
          <a:xfrm>
            <a:off x="8327201" y="44196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529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66442E-3110-4862-2AA7-6542E7F2B8F5}"/>
              </a:ext>
            </a:extLst>
          </p:cNvPr>
          <p:cNvSpPr txBox="1"/>
          <p:nvPr/>
        </p:nvSpPr>
        <p:spPr bwMode="auto">
          <a:xfrm>
            <a:off x="10578611" y="44420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+135 = 664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B74350DC-B4C6-F4BC-3B7A-D0536636E68C}"/>
              </a:ext>
            </a:extLst>
          </p:cNvPr>
          <p:cNvSpPr/>
          <p:nvPr/>
        </p:nvSpPr>
        <p:spPr bwMode="auto">
          <a:xfrm>
            <a:off x="11393633" y="2727069"/>
            <a:ext cx="597737" cy="489397"/>
          </a:xfrm>
          <a:prstGeom prst="ellipse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A8801D7-3E3E-F304-C1E2-D25004B7B086}"/>
              </a:ext>
            </a:extLst>
          </p:cNvPr>
          <p:cNvSpPr txBox="1"/>
          <p:nvPr/>
        </p:nvSpPr>
        <p:spPr bwMode="auto">
          <a:xfrm>
            <a:off x="8047778" y="45245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= worst case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D6ADEC3-D820-96F9-F771-3BD10FD8C1B8}"/>
              </a:ext>
            </a:extLst>
          </p:cNvPr>
          <p:cNvSpPr/>
          <p:nvPr/>
        </p:nvSpPr>
        <p:spPr bwMode="auto">
          <a:xfrm>
            <a:off x="4671114" y="2685213"/>
            <a:ext cx="597737" cy="489397"/>
          </a:xfrm>
          <a:prstGeom prst="ellipse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A9F19BE-70FC-3DC6-7B3F-0FC6F200163F}"/>
              </a:ext>
            </a:extLst>
          </p:cNvPr>
          <p:cNvSpPr/>
          <p:nvPr/>
        </p:nvSpPr>
        <p:spPr bwMode="auto">
          <a:xfrm>
            <a:off x="11400695" y="4385910"/>
            <a:ext cx="597737" cy="489397"/>
          </a:xfrm>
          <a:prstGeom prst="ellipse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EBFF160-B731-F36E-D39D-40DC08E675D7}"/>
              </a:ext>
            </a:extLst>
          </p:cNvPr>
          <p:cNvSpPr/>
          <p:nvPr/>
        </p:nvSpPr>
        <p:spPr bwMode="auto">
          <a:xfrm>
            <a:off x="7435774" y="420259"/>
            <a:ext cx="597737" cy="489397"/>
          </a:xfrm>
          <a:prstGeom prst="ellipse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80958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ABB22A-99CE-7DA8-9052-ABEFB56EB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This 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57411E-7816-C3AB-06B1-FC52768C9EA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sv-SE" dirty="0"/>
              <a:t>At the last meeting, it </a:t>
            </a:r>
            <a:r>
              <a:rPr lang="sv-SE" dirty="0" err="1"/>
              <a:t>was</a:t>
            </a:r>
            <a:r>
              <a:rPr lang="sv-SE" dirty="0"/>
              <a:t> </a:t>
            </a:r>
            <a:r>
              <a:rPr lang="sv-SE" dirty="0" err="1"/>
              <a:t>asked</a:t>
            </a:r>
            <a:r>
              <a:rPr lang="sv-SE" dirty="0"/>
              <a:t> </a:t>
            </a:r>
            <a:r>
              <a:rPr lang="sv-SE" dirty="0" err="1"/>
              <a:t>why</a:t>
            </a:r>
            <a:r>
              <a:rPr lang="sv-SE" dirty="0"/>
              <a:t> </a:t>
            </a:r>
            <a:r>
              <a:rPr lang="sv-SE" dirty="0" err="1"/>
              <a:t>we</a:t>
            </a:r>
            <a:r>
              <a:rPr lang="sv-SE" dirty="0"/>
              <a:t> </a:t>
            </a:r>
            <a:r>
              <a:rPr lang="sv-SE" dirty="0" err="1"/>
              <a:t>kept</a:t>
            </a:r>
            <a:r>
              <a:rPr lang="sv-SE" dirty="0"/>
              <a:t> </a:t>
            </a:r>
            <a:r>
              <a:rPr lang="sv-SE" dirty="0" err="1"/>
              <a:t>partitioning</a:t>
            </a:r>
            <a:r>
              <a:rPr lang="sv-SE" dirty="0"/>
              <a:t> for intra </a:t>
            </a:r>
            <a:r>
              <a:rPr lang="sv-SE" dirty="0" err="1"/>
              <a:t>chroma</a:t>
            </a:r>
            <a:r>
              <a:rPr lang="sv-SE" dirty="0"/>
              <a:t>.</a:t>
            </a:r>
            <a:endParaRPr lang="en-US" dirty="0"/>
          </a:p>
          <a:p>
            <a:pPr marL="0" indent="0">
              <a:buNone/>
            </a:pP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r>
              <a:rPr lang="sv-SE" dirty="0" err="1"/>
              <a:t>Worst</a:t>
            </a:r>
            <a:r>
              <a:rPr lang="sv-SE" dirty="0"/>
              <a:t> </a:t>
            </a:r>
            <a:r>
              <a:rPr lang="sv-SE" dirty="0" err="1"/>
              <a:t>case</a:t>
            </a:r>
            <a:r>
              <a:rPr lang="sv-SE" dirty="0"/>
              <a:t> </a:t>
            </a:r>
            <a:r>
              <a:rPr lang="sv-SE" dirty="0" err="1"/>
              <a:t>complexity</a:t>
            </a:r>
            <a:r>
              <a:rPr lang="sv-SE" dirty="0"/>
              <a:t> </a:t>
            </a:r>
            <a:r>
              <a:rPr lang="sv-SE" dirty="0" err="1"/>
              <a:t>went</a:t>
            </a:r>
            <a:r>
              <a:rPr lang="sv-SE" dirty="0"/>
              <a:t> still 664 (inter) </a:t>
            </a:r>
            <a:r>
              <a:rPr lang="sv-SE" dirty="0" err="1"/>
              <a:t>but</a:t>
            </a:r>
            <a:r>
              <a:rPr lang="sv-SE" dirty="0"/>
              <a:t> intra </a:t>
            </a:r>
            <a:r>
              <a:rPr lang="sv-SE" dirty="0" err="1"/>
              <a:t>complexity</a:t>
            </a:r>
            <a:r>
              <a:rPr lang="sv-SE" dirty="0"/>
              <a:t> goes down.</a:t>
            </a:r>
            <a:endParaRPr lang="en-US" dirty="0"/>
          </a:p>
          <a:p>
            <a:pPr marL="0" indent="0">
              <a:buNone/>
            </a:pPr>
            <a:br>
              <a:rPr lang="en-SE" dirty="0"/>
            </a:br>
            <a:br>
              <a:rPr lang="en-SE" dirty="0"/>
            </a:br>
            <a:br>
              <a:rPr lang="en-SE" dirty="0"/>
            </a:br>
            <a:br>
              <a:rPr lang="en-SE" dirty="0"/>
            </a:br>
            <a:endParaRPr lang="en-SE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721A5C-7A95-AF35-64B3-F3B093B668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</a:t>
            </a:fld>
            <a:endParaRPr lang="sv-SE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3B58D4-980F-77A3-E06C-A91D70283A8A}"/>
              </a:ext>
            </a:extLst>
          </p:cNvPr>
          <p:cNvSpPr/>
          <p:nvPr/>
        </p:nvSpPr>
        <p:spPr bwMode="auto">
          <a:xfrm>
            <a:off x="927277" y="3139226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8E669B-1BB8-DA99-661E-A07EB953470A}"/>
              </a:ext>
            </a:extLst>
          </p:cNvPr>
          <p:cNvSpPr txBox="1"/>
          <p:nvPr/>
        </p:nvSpPr>
        <p:spPr bwMode="auto">
          <a:xfrm>
            <a:off x="0" y="29718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A75B396-B970-2AAE-0808-30D79B775C28}"/>
              </a:ext>
            </a:extLst>
          </p:cNvPr>
          <p:cNvSpPr txBox="1"/>
          <p:nvPr/>
        </p:nvSpPr>
        <p:spPr bwMode="auto">
          <a:xfrm>
            <a:off x="1086117" y="31521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215BED1-9C5A-7875-51B8-4657BDCD8AD7}"/>
              </a:ext>
            </a:extLst>
          </p:cNvPr>
          <p:cNvSpPr/>
          <p:nvPr/>
        </p:nvSpPr>
        <p:spPr bwMode="auto">
          <a:xfrm>
            <a:off x="927277" y="4813826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46D0EF2-F14A-6EE3-26D5-6A656D8DC49E}"/>
              </a:ext>
            </a:extLst>
          </p:cNvPr>
          <p:cNvSpPr txBox="1"/>
          <p:nvPr/>
        </p:nvSpPr>
        <p:spPr bwMode="auto">
          <a:xfrm>
            <a:off x="0" y="468860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D2EACA-C731-171F-E128-0D5B5783248A}"/>
              </a:ext>
            </a:extLst>
          </p:cNvPr>
          <p:cNvSpPr txBox="1"/>
          <p:nvPr/>
        </p:nvSpPr>
        <p:spPr bwMode="auto">
          <a:xfrm>
            <a:off x="1086117" y="48267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0FB552CF-883D-DB6E-AF69-DA8A9040E5BA}"/>
              </a:ext>
            </a:extLst>
          </p:cNvPr>
          <p:cNvSpPr txBox="1"/>
          <p:nvPr/>
        </p:nvSpPr>
        <p:spPr bwMode="auto">
          <a:xfrm>
            <a:off x="837886" y="38862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(with attention)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18C1274-3D5E-48E7-DF20-226ED9D2A1FA}"/>
              </a:ext>
            </a:extLst>
          </p:cNvPr>
          <p:cNvSpPr txBox="1"/>
          <p:nvPr/>
        </p:nvSpPr>
        <p:spPr bwMode="auto">
          <a:xfrm>
            <a:off x="801017" y="557367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(with attention)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44C49886-EDAB-94BC-D2F1-82F10B354264}"/>
              </a:ext>
            </a:extLst>
          </p:cNvPr>
          <p:cNvSpPr/>
          <p:nvPr/>
        </p:nvSpPr>
        <p:spPr bwMode="auto">
          <a:xfrm>
            <a:off x="3237650" y="3139226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1EC5D8E-B2C5-B90F-BA03-84E0C8BEA7A2}"/>
              </a:ext>
            </a:extLst>
          </p:cNvPr>
          <p:cNvSpPr txBox="1"/>
          <p:nvPr/>
        </p:nvSpPr>
        <p:spPr bwMode="auto">
          <a:xfrm>
            <a:off x="2310373" y="297180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1916958-ED72-52DA-765D-A2DBECE23307}"/>
              </a:ext>
            </a:extLst>
          </p:cNvPr>
          <p:cNvSpPr txBox="1"/>
          <p:nvPr/>
        </p:nvSpPr>
        <p:spPr bwMode="auto">
          <a:xfrm>
            <a:off x="3396490" y="31521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586DD2E-FA6C-3C6E-86DA-E98C23803C84}"/>
              </a:ext>
            </a:extLst>
          </p:cNvPr>
          <p:cNvSpPr/>
          <p:nvPr/>
        </p:nvSpPr>
        <p:spPr bwMode="auto">
          <a:xfrm>
            <a:off x="3237650" y="4813826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2AA737C-923B-3C59-4C7D-52DBD04DA294}"/>
              </a:ext>
            </a:extLst>
          </p:cNvPr>
          <p:cNvSpPr txBox="1"/>
          <p:nvPr/>
        </p:nvSpPr>
        <p:spPr bwMode="auto">
          <a:xfrm>
            <a:off x="2310373" y="468860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64DEA5A2-A9ED-1A89-8718-0C98EE0B8C9C}"/>
              </a:ext>
            </a:extLst>
          </p:cNvPr>
          <p:cNvSpPr txBox="1"/>
          <p:nvPr/>
        </p:nvSpPr>
        <p:spPr bwMode="auto">
          <a:xfrm>
            <a:off x="3396490" y="482670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35" name="Right Arrow 34">
            <a:extLst>
              <a:ext uri="{FF2B5EF4-FFF2-40B4-BE49-F238E27FC236}">
                <a16:creationId xmlns:a16="http://schemas.microsoft.com/office/drawing/2014/main" id="{56F6A780-3BD6-D15A-DB45-0ED530B98CD7}"/>
              </a:ext>
            </a:extLst>
          </p:cNvPr>
          <p:cNvSpPr/>
          <p:nvPr/>
        </p:nvSpPr>
        <p:spPr bwMode="auto">
          <a:xfrm>
            <a:off x="5593613" y="3728399"/>
            <a:ext cx="995966" cy="760200"/>
          </a:xfrm>
          <a:prstGeom prst="rightArrow">
            <a:avLst/>
          </a:prstGeom>
          <a:solidFill>
            <a:srgbClr val="C0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B0AFFE9-9120-FAFA-8F74-312AB8E9DC68}"/>
              </a:ext>
            </a:extLst>
          </p:cNvPr>
          <p:cNvSpPr/>
          <p:nvPr/>
        </p:nvSpPr>
        <p:spPr bwMode="auto">
          <a:xfrm>
            <a:off x="429676" y="3544911"/>
            <a:ext cx="418942" cy="45719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078D990-AD79-A460-1CA5-871766CC48F1}"/>
              </a:ext>
            </a:extLst>
          </p:cNvPr>
          <p:cNvSpPr/>
          <p:nvPr/>
        </p:nvSpPr>
        <p:spPr bwMode="auto">
          <a:xfrm>
            <a:off x="981320" y="3993527"/>
            <a:ext cx="1053539" cy="114972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B42E6F1-C986-6963-BE2D-6C935ADDD279}"/>
              </a:ext>
            </a:extLst>
          </p:cNvPr>
          <p:cNvSpPr txBox="1"/>
          <p:nvPr/>
        </p:nvSpPr>
        <p:spPr bwMode="auto">
          <a:xfrm>
            <a:off x="1577659" y="273689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525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9C8FFC-2CD1-F9CB-DCCD-8809981AB081}"/>
              </a:ext>
            </a:extLst>
          </p:cNvPr>
          <p:cNvSpPr txBox="1"/>
          <p:nvPr/>
        </p:nvSpPr>
        <p:spPr bwMode="auto">
          <a:xfrm>
            <a:off x="3829069" y="275926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+139 = 664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211355A-B934-A2CF-A8D9-FBC72BFEEB4F}"/>
              </a:ext>
            </a:extLst>
          </p:cNvPr>
          <p:cNvSpPr txBox="1"/>
          <p:nvPr/>
        </p:nvSpPr>
        <p:spPr bwMode="auto">
          <a:xfrm>
            <a:off x="1588776" y="4419636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529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F66442E-3110-4862-2AA7-6542E7F2B8F5}"/>
              </a:ext>
            </a:extLst>
          </p:cNvPr>
          <p:cNvSpPr txBox="1"/>
          <p:nvPr/>
        </p:nvSpPr>
        <p:spPr bwMode="auto">
          <a:xfrm>
            <a:off x="3840186" y="4442003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+135 = 664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ED8B03B-B9A7-3FB9-B3A1-B6B27459F18B}"/>
              </a:ext>
            </a:extLst>
          </p:cNvPr>
          <p:cNvSpPr/>
          <p:nvPr/>
        </p:nvSpPr>
        <p:spPr bwMode="auto">
          <a:xfrm>
            <a:off x="7687928" y="3120551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7A0D6FA-BA37-0AF4-1FF4-7A139C5C87E0}"/>
              </a:ext>
            </a:extLst>
          </p:cNvPr>
          <p:cNvSpPr txBox="1"/>
          <p:nvPr/>
        </p:nvSpPr>
        <p:spPr bwMode="auto">
          <a:xfrm>
            <a:off x="6760651" y="295312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12E4531D-2F6A-12B2-4819-A47CCC86E531}"/>
              </a:ext>
            </a:extLst>
          </p:cNvPr>
          <p:cNvSpPr txBox="1"/>
          <p:nvPr/>
        </p:nvSpPr>
        <p:spPr bwMode="auto">
          <a:xfrm>
            <a:off x="7846768" y="313343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ACE6F895-23AE-F327-816B-7337A9A171A3}"/>
              </a:ext>
            </a:extLst>
          </p:cNvPr>
          <p:cNvSpPr/>
          <p:nvPr/>
        </p:nvSpPr>
        <p:spPr bwMode="auto">
          <a:xfrm>
            <a:off x="7687928" y="4795151"/>
            <a:ext cx="1107583" cy="746974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2AFDB6B-EA60-B35A-6246-F41BCA055DF6}"/>
              </a:ext>
            </a:extLst>
          </p:cNvPr>
          <p:cNvSpPr txBox="1"/>
          <p:nvPr/>
        </p:nvSpPr>
        <p:spPr bwMode="auto">
          <a:xfrm>
            <a:off x="6760651" y="466992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7016028-4045-4BBA-F0FF-6A1FB194D0AC}"/>
              </a:ext>
            </a:extLst>
          </p:cNvPr>
          <p:cNvSpPr txBox="1"/>
          <p:nvPr/>
        </p:nvSpPr>
        <p:spPr bwMode="auto">
          <a:xfrm>
            <a:off x="7846768" y="480803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luma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39067EA-06CA-14D4-078A-530DF30BB564}"/>
              </a:ext>
            </a:extLst>
          </p:cNvPr>
          <p:cNvSpPr txBox="1"/>
          <p:nvPr/>
        </p:nvSpPr>
        <p:spPr bwMode="auto">
          <a:xfrm>
            <a:off x="7598537" y="386752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/>
              <a:t>(with attention)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E01F51F-E592-B873-D111-9B28BE42C174}"/>
              </a:ext>
            </a:extLst>
          </p:cNvPr>
          <p:cNvSpPr/>
          <p:nvPr/>
        </p:nvSpPr>
        <p:spPr bwMode="auto">
          <a:xfrm>
            <a:off x="9998301" y="3120551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0C7D5F4-1360-A00A-DB73-EB733931F394}"/>
              </a:ext>
            </a:extLst>
          </p:cNvPr>
          <p:cNvSpPr txBox="1"/>
          <p:nvPr/>
        </p:nvSpPr>
        <p:spPr bwMode="auto">
          <a:xfrm>
            <a:off x="9071024" y="295312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part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EA2B697-5B4E-0784-6E04-10744FF12414}"/>
              </a:ext>
            </a:extLst>
          </p:cNvPr>
          <p:cNvSpPr txBox="1"/>
          <p:nvPr/>
        </p:nvSpPr>
        <p:spPr bwMode="auto">
          <a:xfrm>
            <a:off x="10157141" y="313343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</a:t>
            </a:r>
            <a:r>
              <a:rPr lang="en-SE" sz="2000" dirty="0"/>
              <a:t>ntra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2EABB12-DE12-86C0-0C6C-1AB9BAE7706B}"/>
              </a:ext>
            </a:extLst>
          </p:cNvPr>
          <p:cNvSpPr/>
          <p:nvPr/>
        </p:nvSpPr>
        <p:spPr bwMode="auto">
          <a:xfrm>
            <a:off x="9998301" y="4795151"/>
            <a:ext cx="1107583" cy="7469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92CEB09-E7B6-6D2F-C5EB-5EFC3A38CA6C}"/>
              </a:ext>
            </a:extLst>
          </p:cNvPr>
          <p:cNvSpPr txBox="1"/>
          <p:nvPr/>
        </p:nvSpPr>
        <p:spPr bwMode="auto">
          <a:xfrm>
            <a:off x="9071024" y="4669927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r">
              <a:buClr>
                <a:schemeClr val="tx1"/>
              </a:buClr>
            </a:pPr>
            <a:r>
              <a:rPr lang="en-US" sz="1400" dirty="0"/>
              <a:t>r</a:t>
            </a:r>
            <a:r>
              <a:rPr lang="en-SE" sz="1400" dirty="0"/>
              <a:t>ec</a:t>
            </a:r>
            <a:br>
              <a:rPr lang="en-SE" sz="1400" dirty="0"/>
            </a:br>
            <a:r>
              <a:rPr lang="en-SE" sz="1400" dirty="0"/>
              <a:t>pred</a:t>
            </a:r>
            <a:br>
              <a:rPr lang="en-SE" sz="1400" dirty="0"/>
            </a:br>
            <a:r>
              <a:rPr lang="en-SE" sz="1400" dirty="0"/>
              <a:t>BS</a:t>
            </a:r>
          </a:p>
          <a:p>
            <a:pPr algn="r">
              <a:buClr>
                <a:schemeClr val="tx1"/>
              </a:buClr>
            </a:pPr>
            <a:r>
              <a:rPr lang="en-SE" sz="1400" dirty="0"/>
              <a:t>QP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F361609-BD91-D0DF-A160-A60D0D4480F3}"/>
              </a:ext>
            </a:extLst>
          </p:cNvPr>
          <p:cNvSpPr txBox="1"/>
          <p:nvPr/>
        </p:nvSpPr>
        <p:spPr bwMode="auto">
          <a:xfrm>
            <a:off x="10157141" y="4808030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inter</a:t>
            </a:r>
            <a:br>
              <a:rPr lang="en-SE" sz="2000" dirty="0"/>
            </a:br>
            <a:r>
              <a:rPr lang="en-SE" sz="2000" dirty="0"/>
              <a:t>chroma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CC41DA81-1FC5-9441-D890-13CAA246BAB7}"/>
              </a:ext>
            </a:extLst>
          </p:cNvPr>
          <p:cNvSpPr/>
          <p:nvPr/>
        </p:nvSpPr>
        <p:spPr bwMode="auto">
          <a:xfrm>
            <a:off x="7190327" y="3526236"/>
            <a:ext cx="418942" cy="45719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6526E6C-8E9D-4332-C3EF-DCF9C3A6E3A3}"/>
              </a:ext>
            </a:extLst>
          </p:cNvPr>
          <p:cNvSpPr/>
          <p:nvPr/>
        </p:nvSpPr>
        <p:spPr bwMode="auto">
          <a:xfrm>
            <a:off x="7741971" y="3974852"/>
            <a:ext cx="1053539" cy="114972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C974150-3305-ED49-4BDE-D3CF26B5F269}"/>
              </a:ext>
            </a:extLst>
          </p:cNvPr>
          <p:cNvSpPr txBox="1"/>
          <p:nvPr/>
        </p:nvSpPr>
        <p:spPr bwMode="auto">
          <a:xfrm>
            <a:off x="8338310" y="2718224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525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D76D642-F159-7622-BBE9-66FBEA1C101D}"/>
              </a:ext>
            </a:extLst>
          </p:cNvPr>
          <p:cNvSpPr txBox="1"/>
          <p:nvPr/>
        </p:nvSpPr>
        <p:spPr bwMode="auto">
          <a:xfrm>
            <a:off x="10589720" y="274059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+135 = 661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0CE4CB5-1704-01EC-505F-A717EAFB4462}"/>
              </a:ext>
            </a:extLst>
          </p:cNvPr>
          <p:cNvSpPr txBox="1"/>
          <p:nvPr/>
        </p:nvSpPr>
        <p:spPr bwMode="auto">
          <a:xfrm>
            <a:off x="8349427" y="440096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529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E96B051-8B25-8922-073C-F67AA7865764}"/>
              </a:ext>
            </a:extLst>
          </p:cNvPr>
          <p:cNvSpPr txBox="1"/>
          <p:nvPr/>
        </p:nvSpPr>
        <p:spPr bwMode="auto">
          <a:xfrm>
            <a:off x="10600837" y="442332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2000" dirty="0"/>
              <a:t>+135 = 664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343DB23-EACE-E244-9172-1807120C6357}"/>
              </a:ext>
            </a:extLst>
          </p:cNvPr>
          <p:cNvSpPr/>
          <p:nvPr/>
        </p:nvSpPr>
        <p:spPr bwMode="auto">
          <a:xfrm>
            <a:off x="9519256" y="3498331"/>
            <a:ext cx="418942" cy="45719"/>
          </a:xfrm>
          <a:prstGeom prst="rect">
            <a:avLst/>
          </a:prstGeom>
          <a:solidFill>
            <a:srgbClr val="FF0000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EFBC1D5A-2D5F-6159-0C1A-DEA3D2830EAD}"/>
              </a:ext>
            </a:extLst>
          </p:cNvPr>
          <p:cNvSpPr/>
          <p:nvPr/>
        </p:nvSpPr>
        <p:spPr bwMode="auto">
          <a:xfrm>
            <a:off x="4653383" y="2704702"/>
            <a:ext cx="597737" cy="489397"/>
          </a:xfrm>
          <a:prstGeom prst="ellipse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8F92D5C0-9DB8-8F9B-6DAB-01242B96CAA4}"/>
              </a:ext>
            </a:extLst>
          </p:cNvPr>
          <p:cNvSpPr/>
          <p:nvPr/>
        </p:nvSpPr>
        <p:spPr bwMode="auto">
          <a:xfrm>
            <a:off x="4675167" y="4387439"/>
            <a:ext cx="597737" cy="489397"/>
          </a:xfrm>
          <a:prstGeom prst="ellipse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917757D5-A60F-A8B3-62D7-07B0E83F8214}"/>
              </a:ext>
            </a:extLst>
          </p:cNvPr>
          <p:cNvSpPr/>
          <p:nvPr/>
        </p:nvSpPr>
        <p:spPr bwMode="auto">
          <a:xfrm>
            <a:off x="11420145" y="4368764"/>
            <a:ext cx="597737" cy="489397"/>
          </a:xfrm>
          <a:prstGeom prst="ellipse">
            <a:avLst/>
          </a:prstGeom>
          <a:noFill/>
          <a:ln w="3810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SE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74413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Table&#10;&#10;Description automatically generated">
            <a:extLst>
              <a:ext uri="{FF2B5EF4-FFF2-40B4-BE49-F238E27FC236}">
                <a16:creationId xmlns:a16="http://schemas.microsoft.com/office/drawing/2014/main" id="{5BFF92D1-950F-D08A-D2EA-19762EC51C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5" b="2483"/>
          <a:stretch/>
        </p:blipFill>
        <p:spPr>
          <a:xfrm>
            <a:off x="6543283" y="4476163"/>
            <a:ext cx="5592687" cy="24097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82D0B4-8628-2BD9-E5AD-F72A32E727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E" dirty="0"/>
              <a:t>Results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85716E9-A55A-D1FE-529A-676D4015E73A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9425" y="1844675"/>
                <a:ext cx="5741071" cy="4392612"/>
              </a:xfrm>
            </p:spPr>
            <p:txBody>
              <a:bodyPr/>
              <a:lstStyle/>
              <a:p>
                <a:r>
                  <a:rPr lang="en-SE"/>
                  <a:t>Removing </a:t>
                </a:r>
                <a:r>
                  <a:rPr lang="en-SE" dirty="0"/>
                  <a:t>the partitioning input for chroma does not impair BD-rate.</a:t>
                </a:r>
              </a:p>
              <a:p>
                <a:r>
                  <a:rPr lang="en-SE" dirty="0"/>
                  <a:t>It lowers the kMACs/pix for the intra case but does not lower the wost case kMACs/pix</a:t>
                </a:r>
              </a:p>
              <a:p>
                <a:r>
                  <a:rPr lang="en-SE" dirty="0"/>
                  <a:t>I lowers the number of parameters slightly from </a:t>
                </a:r>
                <a14:m>
                  <m:oMath xmlns:m="http://schemas.openxmlformats.org/officeDocument/2006/math">
                    <m:r>
                      <a:rPr lang="en-SE" i="1" dirty="0" smtClean="0">
                        <a:latin typeface="Cambria Math" panose="02040503050406030204" pitchFamily="18" charset="0"/>
                      </a:rPr>
                      <m:t>6.2</m:t>
                    </m:r>
                    <m:r>
                      <a:rPr lang="en-SE" i="1" dirty="0">
                        <a:latin typeface="Cambria Math" panose="02040503050406030204" pitchFamily="18" charset="0"/>
                      </a:rPr>
                      <m:t>1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en-SE" dirty="0"/>
                  <a:t> to </a:t>
                </a:r>
                <a14:m>
                  <m:oMath xmlns:m="http://schemas.openxmlformats.org/officeDocument/2006/math">
                    <m:r>
                      <a:rPr lang="en-SE" i="1" dirty="0">
                        <a:latin typeface="Cambria Math" panose="02040503050406030204" pitchFamily="18" charset="0"/>
                      </a:rPr>
                      <m:t>6.2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6</m:t>
                        </m:r>
                      </m:sup>
                    </m:sSup>
                  </m:oMath>
                </a14:m>
                <a:endParaRPr lang="en-SE" dirty="0"/>
              </a:p>
              <a:p>
                <a:r>
                  <a:rPr lang="en-SE" dirty="0"/>
                  <a:t>It harmonizes the chroma intra model with the chroma inter model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85716E9-A55A-D1FE-529A-676D4015E73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9425" y="1844675"/>
                <a:ext cx="5741071" cy="4392612"/>
              </a:xfrm>
              <a:blipFill>
                <a:blip r:embed="rId3"/>
                <a:stretch>
                  <a:fillRect l="-1325" t="-865"/>
                </a:stretch>
              </a:blipFill>
            </p:spPr>
            <p:txBody>
              <a:bodyPr/>
              <a:lstStyle/>
              <a:p>
                <a:r>
                  <a:rPr lang="en-S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4E3549-9FB3-C4C1-CE82-E3D1C0ED7E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</a:t>
            </a:fld>
            <a:endParaRPr lang="sv-S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572E07B-A93D-F89E-ACE2-8E7E089F04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6767" y="75306"/>
            <a:ext cx="5444302" cy="21368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1788EB6-8DE6-3B7F-C1F4-8E34858444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8185" y="2360579"/>
            <a:ext cx="5462884" cy="211826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D6EA7E-2456-1119-A2FA-E1DD40B987E8}"/>
              </a:ext>
            </a:extLst>
          </p:cNvPr>
          <p:cNvSpPr txBox="1"/>
          <p:nvPr/>
        </p:nvSpPr>
        <p:spPr bwMode="auto">
          <a:xfrm>
            <a:off x="9994760" y="5672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(SADL, int16)</a:t>
            </a:r>
            <a:endParaRPr lang="en-SE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E4D01A-F80E-22FB-650F-D07F3FC0877D}"/>
              </a:ext>
            </a:extLst>
          </p:cNvPr>
          <p:cNvSpPr txBox="1"/>
          <p:nvPr/>
        </p:nvSpPr>
        <p:spPr bwMode="auto">
          <a:xfrm>
            <a:off x="9893121" y="234109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(SADL, int16)</a:t>
            </a:r>
            <a:endParaRPr lang="en-SE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A1C1D25-A475-694A-89D9-8C69B0310C71}"/>
              </a:ext>
            </a:extLst>
          </p:cNvPr>
          <p:cNvSpPr txBox="1"/>
          <p:nvPr/>
        </p:nvSpPr>
        <p:spPr bwMode="auto">
          <a:xfrm>
            <a:off x="9887435" y="4501921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SE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(SADL, int16)</a:t>
            </a:r>
            <a:endParaRPr lang="en-SE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265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D3D4CCC-423A-4965-8A43-3B61D50049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989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FormConfiguration><![CDATA[{"formFields":[],"formDataEntries":[]}]]></TemplafySlideFormConfiguration>
</file>

<file path=customXml/item11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2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3.xml><?xml version="1.0" encoding="utf-8"?>
<TemplafySlideFormConfiguration><![CDATA[{"formFields":[],"formDataEntries":[]}]]></TemplafySlideFormConfiguration>
</file>

<file path=customXml/item14.xml><?xml version="1.0" encoding="utf-8"?>
<TemplafySlideFormConfiguration><![CDATA[{"formFields":[],"formDataEntries":[]}]]></TemplafySlideFormConfiguration>
</file>

<file path=customXml/item15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6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17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2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15" ma:contentTypeDescription="Create a new document." ma:contentTypeScope="" ma:versionID="7e2ad9d30a6aa118d5e18c3d71bc09fa">
  <xsd:schema xmlns:xsd="http://www.w3.org/2001/XMLSchema" xmlns:xs="http://www.w3.org/2001/XMLSchema" xmlns:p="http://schemas.microsoft.com/office/2006/metadata/properties" xmlns:ns2="9a92e56b-3e23-4a59-8847-2fe7905ae976" xmlns:ns3="7880890e-bdfe-44d3-bb23-b32cfefcf3d2" xmlns:ns4="d8762117-8292-4133-b1c7-eab5c6487cfd" targetNamespace="http://schemas.microsoft.com/office/2006/metadata/properties" ma:root="true" ma:fieldsID="cc941988d1f41c14b59cac8b34371b18" ns2:_="" ns3:_="" ns4:_="">
    <xsd:import namespace="9a92e56b-3e23-4a59-8847-2fe7905ae976"/>
    <xsd:import namespace="7880890e-bdfe-44d3-bb23-b32cfefcf3d2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0eba954-bd5e-4cce-af82-192ee0b6f6e8}" ma:internalName="TaxCatchAll" ma:showField="CatchAllData" ma:web="7880890e-bdfe-44d3-bb23-b32cfefcf3d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TemplafySlideFormConfiguration><![CDATA[{"formFields":[],"formDataEntries":[]}]]></TemplafySlideFormConfiguration>
</file>

<file path=customXml/item5.xml><?xml version="1.0" encoding="utf-8"?>
<TemplafySlideFormConfiguration><![CDATA[{"formFields":[],"formDataEntries":[]}]]></TemplafySlideFormConfiguration>
</file>

<file path=customXml/item6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9a92e56b-3e23-4a59-8847-2fe7905ae976">
      <Terms xmlns="http://schemas.microsoft.com/office/infopath/2007/PartnerControls"/>
    </lcf76f155ced4ddcb4097134ff3c332f>
  </documentManagement>
</p:properties>
</file>

<file path=customXml/item7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Props1.xml><?xml version="1.0" encoding="utf-8"?>
<ds:datastoreItem xmlns:ds="http://schemas.openxmlformats.org/officeDocument/2006/customXml" ds:itemID="{E19ABE3C-F981-4E12-9DFA-D4A1FA183F4F}">
  <ds:schemaRefs/>
</ds:datastoreItem>
</file>

<file path=customXml/itemProps10.xml><?xml version="1.0" encoding="utf-8"?>
<ds:datastoreItem xmlns:ds="http://schemas.openxmlformats.org/officeDocument/2006/customXml" ds:itemID="{B8080765-0972-4831-AD8E-2B22D19840EE}">
  <ds:schemaRefs/>
</ds:datastoreItem>
</file>

<file path=customXml/itemProps11.xml><?xml version="1.0" encoding="utf-8"?>
<ds:datastoreItem xmlns:ds="http://schemas.openxmlformats.org/officeDocument/2006/customXml" ds:itemID="{38E1074E-5485-4228-9473-5D0D4D30579A}">
  <ds:schemaRefs/>
</ds:datastoreItem>
</file>

<file path=customXml/itemProps12.xml><?xml version="1.0" encoding="utf-8"?>
<ds:datastoreItem xmlns:ds="http://schemas.openxmlformats.org/officeDocument/2006/customXml" ds:itemID="{1D0030DF-A20F-46E4-9000-DA7013A8443E}">
  <ds:schemaRefs/>
</ds:datastoreItem>
</file>

<file path=customXml/itemProps13.xml><?xml version="1.0" encoding="utf-8"?>
<ds:datastoreItem xmlns:ds="http://schemas.openxmlformats.org/officeDocument/2006/customXml" ds:itemID="{70778FEF-06FC-4DB1-BFFB-D073D54F81CB}">
  <ds:schemaRefs/>
</ds:datastoreItem>
</file>

<file path=customXml/itemProps14.xml><?xml version="1.0" encoding="utf-8"?>
<ds:datastoreItem xmlns:ds="http://schemas.openxmlformats.org/officeDocument/2006/customXml" ds:itemID="{847502A6-7CBE-43AF-BDF6-4D4423521D8C}">
  <ds:schemaRefs/>
</ds:datastoreItem>
</file>

<file path=customXml/itemProps15.xml><?xml version="1.0" encoding="utf-8"?>
<ds:datastoreItem xmlns:ds="http://schemas.openxmlformats.org/officeDocument/2006/customXml" ds:itemID="{A1FF4561-B667-44CF-9A2C-F8A1B6FF5C47}">
  <ds:schemaRefs/>
</ds:datastoreItem>
</file>

<file path=customXml/itemProps16.xml><?xml version="1.0" encoding="utf-8"?>
<ds:datastoreItem xmlns:ds="http://schemas.openxmlformats.org/officeDocument/2006/customXml" ds:itemID="{A5C6CD6B-29D1-46E7-A1A1-0D1A47448D8E}">
  <ds:schemaRefs>
    <ds:schemaRef ds:uri="http://schemas.microsoft.com/sharepoint/v3/contenttype/forms"/>
  </ds:schemaRefs>
</ds:datastoreItem>
</file>

<file path=customXml/itemProps17.xml><?xml version="1.0" encoding="utf-8"?>
<ds:datastoreItem xmlns:ds="http://schemas.openxmlformats.org/officeDocument/2006/customXml" ds:itemID="{03AF3FDC-ACD1-46F3-A43E-782322DF9816}">
  <ds:schemaRefs/>
</ds:datastoreItem>
</file>

<file path=customXml/itemProps2.xml><?xml version="1.0" encoding="utf-8"?>
<ds:datastoreItem xmlns:ds="http://schemas.openxmlformats.org/officeDocument/2006/customXml" ds:itemID="{7E6C7596-ABB9-4C75-92F5-E12E7F20E3FD}">
  <ds:schemaRefs/>
</ds:datastoreItem>
</file>

<file path=customXml/itemProps3.xml><?xml version="1.0" encoding="utf-8"?>
<ds:datastoreItem xmlns:ds="http://schemas.openxmlformats.org/officeDocument/2006/customXml" ds:itemID="{BCB4E96F-A6DD-4080-A3D2-A6E5BA13DF21}">
  <ds:schemaRefs>
    <ds:schemaRef ds:uri="7880890e-bdfe-44d3-bb23-b32cfefcf3d2"/>
    <ds:schemaRef ds:uri="9a92e56b-3e23-4a59-8847-2fe7905ae976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CD0CAF26-BEC4-4571-8021-112977853125}">
  <ds:schemaRefs/>
</ds:datastoreItem>
</file>

<file path=customXml/itemProps5.xml><?xml version="1.0" encoding="utf-8"?>
<ds:datastoreItem xmlns:ds="http://schemas.openxmlformats.org/officeDocument/2006/customXml" ds:itemID="{678D6601-9FC3-4288-8EBA-E3BE48ABD03C}">
  <ds:schemaRefs/>
</ds:datastoreItem>
</file>

<file path=customXml/itemProps6.xml><?xml version="1.0" encoding="utf-8"?>
<ds:datastoreItem xmlns:ds="http://schemas.openxmlformats.org/officeDocument/2006/customXml" ds:itemID="{148489CD-643B-4F30-B4BB-A68CE2E07571}">
  <ds:schemaRefs>
    <ds:schemaRef ds:uri="http://schemas.microsoft.com/office/2006/documentManagement/types"/>
    <ds:schemaRef ds:uri="9a92e56b-3e23-4a59-8847-2fe7905ae976"/>
    <ds:schemaRef ds:uri="http://purl.org/dc/terms/"/>
    <ds:schemaRef ds:uri="http://schemas.microsoft.com/office/2006/metadata/properties"/>
    <ds:schemaRef ds:uri="http://www.w3.org/XML/1998/namespace"/>
    <ds:schemaRef ds:uri="d8762117-8292-4133-b1c7-eab5c6487cfd"/>
    <ds:schemaRef ds:uri="http://purl.org/dc/elements/1.1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7880890e-bdfe-44d3-bb23-b32cfefcf3d2"/>
  </ds:schemaRefs>
</ds:datastoreItem>
</file>

<file path=customXml/itemProps7.xml><?xml version="1.0" encoding="utf-8"?>
<ds:datastoreItem xmlns:ds="http://schemas.openxmlformats.org/officeDocument/2006/customXml" ds:itemID="{7FD85D02-2108-4532-82D7-2E64CA628BC3}">
  <ds:schemaRefs/>
</ds:datastoreItem>
</file>

<file path=customXml/itemProps8.xml><?xml version="1.0" encoding="utf-8"?>
<ds:datastoreItem xmlns:ds="http://schemas.openxmlformats.org/officeDocument/2006/customXml" ds:itemID="{822D38AD-8010-4CD3-BD6B-117CB8DF70A4}">
  <ds:schemaRefs/>
</ds:datastoreItem>
</file>

<file path=customXml/itemProps9.xml><?xml version="1.0" encoding="utf-8"?>
<ds:datastoreItem xmlns:ds="http://schemas.openxmlformats.org/officeDocument/2006/customXml" ds:itemID="{683FEB75-8CFA-449C-A6B1-B1E4A86A58A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7297</TotalTime>
  <Words>611</Words>
  <Application>Microsoft Macintosh PowerPoint</Application>
  <PresentationFormat>Widescreen</PresentationFormat>
  <Paragraphs>129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Times New Roman</vt:lpstr>
      <vt:lpstr>Ericsson Hilda</vt:lpstr>
      <vt:lpstr>Cambria Math</vt:lpstr>
      <vt:lpstr>Ericsson Hilda Light</vt:lpstr>
      <vt:lpstr>Ericsson Technical Icons</vt:lpstr>
      <vt:lpstr>PresentationTemplate2017</vt:lpstr>
      <vt:lpstr>JVET-AC0143 EE1-1.6: NN chroma model without partitioning input   </vt:lpstr>
      <vt:lpstr>Background</vt:lpstr>
      <vt:lpstr>Background</vt:lpstr>
      <vt:lpstr>This proposal</vt:lpstr>
      <vt:lpstr>Results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Rickard Sjöberg</dc:creator>
  <cp:keywords/>
  <dc:description/>
  <cp:lastModifiedBy>Jacob Ström</cp:lastModifiedBy>
  <cp:revision>5</cp:revision>
  <dcterms:created xsi:type="dcterms:W3CDTF">2019-11-04T13:17:40Z</dcterms:created>
  <dcterms:modified xsi:type="dcterms:W3CDTF">2023-01-17T20:59:20Z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  <property fmtid="{D5CDD505-2E9C-101B-9397-08002B2CF9AE}" pid="53" name="MediaServiceImageTags">
    <vt:lpwstr/>
  </property>
</Properties>
</file>