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6"/>
  </p:sldMasterIdLst>
  <p:notesMasterIdLst>
    <p:notesMasterId r:id="rId28"/>
  </p:notesMasterIdLst>
  <p:handoutMasterIdLst>
    <p:handoutMasterId r:id="rId29"/>
  </p:handoutMasterIdLst>
  <p:sldIdLst>
    <p:sldId id="271" r:id="rId17"/>
    <p:sldId id="270" r:id="rId18"/>
    <p:sldId id="272" r:id="rId19"/>
    <p:sldId id="274" r:id="rId20"/>
    <p:sldId id="275" r:id="rId21"/>
    <p:sldId id="279" r:id="rId22"/>
    <p:sldId id="280" r:id="rId23"/>
    <p:sldId id="276" r:id="rId24"/>
    <p:sldId id="277" r:id="rId25"/>
    <p:sldId id="278" r:id="rId26"/>
    <p:sldId id="261" r:id="rId27"/>
  </p:sldIdLst>
  <p:sldSz cx="12192000" cy="6858000"/>
  <p:notesSz cx="6858000" cy="9144000"/>
  <p:embeddedFontLst>
    <p:embeddedFont>
      <p:font typeface="Ericsson Hilda" panose="00000500000000000000" pitchFamily="2" charset="0"/>
      <p:regular r:id="rId30"/>
      <p:bold r:id="rId31"/>
      <p:italic r:id="rId32"/>
      <p:boldItalic r:id="rId33"/>
    </p:embeddedFont>
    <p:embeddedFont>
      <p:font typeface="Ericsson Hilda ExtraBold" panose="00000900000000000000" pitchFamily="2" charset="0"/>
      <p:bold r:id="rId34"/>
    </p:embeddedFont>
    <p:embeddedFont>
      <p:font typeface="Ericsson Hilda ExtraLight" panose="00000300000000000000" pitchFamily="2" charset="0"/>
      <p:regular r:id="rId35"/>
    </p:embeddedFont>
    <p:embeddedFont>
      <p:font typeface="Ericsson Hilda Light" panose="00000400000000000000" pitchFamily="2" charset="0"/>
      <p:regular r:id="rId36"/>
      <p:italic r:id="rId37"/>
    </p:embeddedFont>
    <p:embeddedFont>
      <p:font typeface="Ericsson Technical Icons" panose="00000500000000000000" pitchFamily="2" charset="0"/>
      <p:regular r:id="rId38"/>
      <p:bold r:id="rId39"/>
      <p:italic r:id="rId40"/>
      <p:boldItalic r:id="rId41"/>
    </p:embeddedFont>
    <p:embeddedFont>
      <p:font typeface="SimSun" panose="02010600030101010101" pitchFamily="2" charset="-122"/>
      <p:regular r:id="rId42"/>
    </p:embeddedFont>
  </p:embeddedFontLst>
  <p:defaultTextStyle>
    <a:defPPr>
      <a:defRPr lang="en-US"/>
    </a:def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E7ACADA-2EBD-578A-1456-2B3CFF6E79AA}" name="Du Liu" initials="DL" userId="S::du.liu@ericsson.com::f6bbb955-1166-4a0c-a0ca-de04d0e558b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1E0BC5-DFC5-4549-9619-B45E02F31AE5}" v="1" dt="2023-01-13T13:07:08.379"/>
    <p1510:client id="{9530B1F3-7AF9-4E67-ACCE-EA44ADFE5FBC}" v="20" dt="2023-01-13T13:52:04.836"/>
    <p1510:client id="{B794FC98-FCF0-4B56-B179-12EC9CCBBBFE}" v="2" dt="2023-01-13T22:55:24.801"/>
    <p1510:client id="{DD3BE73A-5752-48BD-BA5D-0119C83ECD1C}" v="1" dt="2023-01-13T22:51:01.27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93" autoAdjust="0"/>
    <p:restoredTop sz="94124" autoAdjust="0"/>
  </p:normalViewPr>
  <p:slideViewPr>
    <p:cSldViewPr snapToGrid="0" snapToObjects="1" showGuides="1">
      <p:cViewPr varScale="1">
        <p:scale>
          <a:sx n="88" d="100"/>
          <a:sy n="88" d="100"/>
        </p:scale>
        <p:origin x="82" y="1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font" Target="fonts/font10.fntdata"/><Relationship Id="rId21" Type="http://schemas.openxmlformats.org/officeDocument/2006/relationships/slide" Target="slides/slide5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9" Type="http://schemas.openxmlformats.org/officeDocument/2006/relationships/handoutMaster" Target="handoutMasters/handoutMaster1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49" Type="http://schemas.microsoft.com/office/2018/10/relationships/authors" Target="authors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font" Target="fonts/font2.fntdata"/><Relationship Id="rId4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presProps" Target="presProps.xml"/><Relationship Id="rId48" Type="http://schemas.microsoft.com/office/2015/10/relationships/revisionInfo" Target="revisionInfo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ableStyles" Target="tableStyles.xml"/><Relationship Id="rId20" Type="http://schemas.openxmlformats.org/officeDocument/2006/relationships/slide" Target="slides/slide4.xml"/><Relationship Id="rId41" Type="http://schemas.openxmlformats.org/officeDocument/2006/relationships/font" Target="fonts/font12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 Liu" userId="f6bbb955-1166-4a0c-a0ca-de04d0e558b9" providerId="ADAL" clId="{DD3BE73A-5752-48BD-BA5D-0119C83ECD1C}"/>
    <pc:docChg chg="custSel modMainMaster">
      <pc:chgData name="Du Liu" userId="f6bbb955-1166-4a0c-a0ca-de04d0e558b9" providerId="ADAL" clId="{DD3BE73A-5752-48BD-BA5D-0119C83ECD1C}" dt="2023-01-13T22:51:01.272" v="3" actId="20577"/>
      <pc:docMkLst>
        <pc:docMk/>
      </pc:docMkLst>
      <pc:sldMasterChg chg="modSp mod">
        <pc:chgData name="Du Liu" userId="f6bbb955-1166-4a0c-a0ca-de04d0e558b9" providerId="ADAL" clId="{DD3BE73A-5752-48BD-BA5D-0119C83ECD1C}" dt="2023-01-13T22:51:01.272" v="3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DD3BE73A-5752-48BD-BA5D-0119C83ECD1C}" dt="2023-01-13T22:51:01.272" v="3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  <pc:docChgLst>
    <pc:chgData name="Du Liu" userId="f6bbb955-1166-4a0c-a0ca-de04d0e558b9" providerId="ADAL" clId="{B794FC98-FCF0-4B56-B179-12EC9CCBBBFE}"/>
    <pc:docChg chg="custSel modMainMaster">
      <pc:chgData name="Du Liu" userId="f6bbb955-1166-4a0c-a0ca-de04d0e558b9" providerId="ADAL" clId="{B794FC98-FCF0-4B56-B179-12EC9CCBBBFE}" dt="2023-01-13T22:55:24.803" v="9" actId="20577"/>
      <pc:docMkLst>
        <pc:docMk/>
      </pc:docMkLst>
      <pc:sldChg chg="delCm">
        <pc:chgData name="Du Liu" userId="f6bbb955-1166-4a0c-a0ca-de04d0e558b9" providerId="ADAL" clId="{B794FC98-FCF0-4B56-B179-12EC9CCBBBFE}" dt="2023-01-13T22:54:43.215" v="5"/>
        <pc:sldMkLst>
          <pc:docMk/>
          <pc:sldMk cId="3709959988" sldId="270"/>
        </pc:sldMkLst>
      </pc:sldChg>
      <pc:sldMasterChg chg="modSp mod">
        <pc:chgData name="Du Liu" userId="f6bbb955-1166-4a0c-a0ca-de04d0e558b9" providerId="ADAL" clId="{B794FC98-FCF0-4B56-B179-12EC9CCBBBFE}" dt="2023-01-13T22:55:24.803" v="9" actId="20577"/>
        <pc:sldMasterMkLst>
          <pc:docMk/>
          <pc:sldMasterMk cId="2523064765" sldId="2147483660"/>
        </pc:sldMasterMkLst>
        <pc:spChg chg="mod">
          <ac:chgData name="Du Liu" userId="f6bbb955-1166-4a0c-a0ca-de04d0e558b9" providerId="ADAL" clId="{B794FC98-FCF0-4B56-B179-12EC9CCBBBFE}" dt="2023-01-13T22:55:24.803" v="9" actId="20577"/>
          <ac:spMkLst>
            <pc:docMk/>
            <pc:sldMasterMk cId="2523064765" sldId="2147483660"/>
            <ac:spMk id="5" creationId="{4D34DC33-B6A1-43EF-9A99-F7C83545B926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49BC75-2359-4F98-918A-7033C92AD48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623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GB"/>
              <a:t> 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A9966BF-A434-4BC2-9969-A0AE8B068B9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2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Title/cover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Description/subtitle/speaker…</a:t>
            </a:r>
            <a:br>
              <a:rPr lang="en-GB" dirty="0"/>
            </a:br>
            <a:r>
              <a:rPr lang="en-US" dirty="0"/>
              <a:t>Ericsson Hilda Black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561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  <a:latin typeface="+mn-lt"/>
              </a:rPr>
              <a:t>This Master Slide is to ensure that all our characters are embedded with the presentation. Should not be used in a presentation.</a:t>
            </a:r>
            <a:endParaRPr lang="en-US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(</a:t>
            </a:r>
            <a:r>
              <a:rPr lang="en-US" sz="1200" u="sng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ExtraLight</a:t>
            </a:r>
            <a:r>
              <a:rPr lang="en-US" sz="1200" u="sng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):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Ericsson Hilda ExtraLight" panose="00000300000000000000" pitchFamily="2" charset="0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Ericsson Hilda ExtraLight" panose="00000300000000000000" pitchFamily="2" charset="0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Ericsson Hilda ExtraLight" panose="000003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u="sng" dirty="0" err="1">
                <a:solidFill>
                  <a:schemeClr val="tx1"/>
                </a:solidFill>
                <a:latin typeface="+mj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j-lt"/>
              </a:rPr>
              <a:t>(Light):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200" u="sng" dirty="0" err="1">
                <a:solidFill>
                  <a:schemeClr val="tx1"/>
                </a:solidFill>
                <a:latin typeface="+mn-lt"/>
              </a:rPr>
              <a:t>EricssonHilda</a:t>
            </a:r>
            <a:r>
              <a:rPr lang="en-US" sz="1200" u="sng" dirty="0">
                <a:solidFill>
                  <a:schemeClr val="tx1"/>
                </a:solidFill>
                <a:latin typeface="+mn-lt"/>
              </a:rPr>
              <a:t>(Regular):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j-lt"/>
              </a:rPr>
              <a:t>EricssonHildaLight+Bold</a:t>
            </a:r>
            <a:r>
              <a:rPr lang="en-US" sz="1200" b="1" u="sng" dirty="0">
                <a:solidFill>
                  <a:schemeClr val="tx1"/>
                </a:solidFill>
                <a:latin typeface="+mj-lt"/>
              </a:rPr>
              <a:t>(Medium):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2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u="sng" dirty="0" err="1">
                <a:solidFill>
                  <a:schemeClr val="tx1"/>
                </a:solidFill>
                <a:latin typeface="+mn-lt"/>
              </a:rPr>
              <a:t>EricssonHilda+Bold</a:t>
            </a:r>
            <a:r>
              <a:rPr lang="en-US" sz="1200" b="1" u="sng" dirty="0">
                <a:solidFill>
                  <a:schemeClr val="tx1"/>
                </a:solidFill>
                <a:latin typeface="+mn-lt"/>
              </a:rPr>
              <a:t>(Bold):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!"#$%&amp;'()*+,./0123456789:;&lt;=&gt;?@ABCDEFGHIJKLMNOPQRSTUVWXYZ[\]^_`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abcdefghijklmnopqrstuvwxyz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ẀẁẃẄẅỲỳ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1" dirty="0" err="1">
                <a:solidFill>
                  <a:schemeClr val="tx1"/>
                </a:solidFill>
                <a:latin typeface="+mn-lt"/>
              </a:rPr>
              <a:t>ﬁﬂΆΈΉΊΌΎΏΐΑΒΓΕΖΗΘΙΚΛΜΝΞΟΠΡΣΤΥΦΧΨΪΫΆΈΉΊΰ</a:t>
            </a:r>
            <a:r>
              <a:rPr lang="en-US" sz="1200" b="1" dirty="0">
                <a:solidFill>
                  <a:schemeClr val="tx1"/>
                </a:solidFill>
                <a:latin typeface="+mn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 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EricssonHilda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(</a:t>
            </a:r>
            <a:r>
              <a:rPr lang="en-US" sz="1200" b="0" u="sng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ExtraBold</a:t>
            </a:r>
            <a:r>
              <a:rPr lang="en-US" sz="1200" b="0" u="sng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):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!"#$%&amp;'()*+,./0123456789:;&lt;=&gt;?@ABCDEFGHIJKLMNOPQRSTUVWXYZ[\]^_`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abcdefghijklmnopqrstuvwxyz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200" b="0" kern="1200" dirty="0">
                <a:solidFill>
                  <a:schemeClr val="tx1"/>
                </a:solidFill>
                <a:latin typeface="Ericsson Hilda ExtraBold" panose="00000900000000000000" pitchFamily="2" charset="0"/>
                <a:ea typeface="+mn-ea"/>
                <a:cs typeface="+mn-cs"/>
              </a:rPr>
              <a:t>Čč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ẀẁẃẄẅỲỳ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200" b="0" dirty="0" err="1">
                <a:solidFill>
                  <a:schemeClr val="tx1"/>
                </a:solidFill>
                <a:latin typeface="Ericsson Hilda ExtraBold" panose="00000900000000000000" pitchFamily="2" charset="0"/>
              </a:rPr>
              <a:t>ﬁﬂΆΈΉΊΌΎΏΐΑΒΓΕΖΗΘΙΚΛΜΝΞΟΠΡΣΤΥΦΧΨΪΫΆΈΉΊΰ</a:t>
            </a:r>
            <a:r>
              <a:rPr lang="en-US" sz="1200" b="0" dirty="0">
                <a:solidFill>
                  <a:schemeClr val="tx1"/>
                </a:solidFill>
                <a:latin typeface="Ericsson Hilda ExtraBold" panose="00000900000000000000" pitchFamily="2" charset="0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●</a:t>
            </a: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2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2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2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41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US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74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81052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332814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184575" y="1846580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ECFCA6C0-C300-46F3-8D05-D936BF801E7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D34DC33-B6A1-43EF-9A99-F7C83545B926}"/>
              </a:ext>
            </a:extLst>
          </p:cNvPr>
          <p:cNvSpPr txBox="1"/>
          <p:nvPr userDrawn="1"/>
        </p:nvSpPr>
        <p:spPr>
          <a:xfrm>
            <a:off x="421638" y="6524625"/>
            <a:ext cx="311623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tx1"/>
                </a:solidFill>
                <a:latin typeface="+mn-lt"/>
              </a:rPr>
              <a:t>  |  EPERWEN Per Wennersten  |  2023-01-12  |  Open  |  Page </a:t>
            </a:r>
            <a:fld id="{9C0F1C94-AA8F-4846-9D36-4B3F6DA7EEAD}" type="slidenum">
              <a:rPr lang="en-US" sz="800" b="0" i="0" u="none" smtClean="0">
                <a:solidFill>
                  <a:schemeClr val="tx1"/>
                </a:solidFill>
                <a:latin typeface="+mn-lt"/>
              </a:rPr>
              <a:t>‹#›</a:t>
            </a:fld>
            <a:r>
              <a:rPr lang="en-US" sz="800" b="0" i="0" u="none">
                <a:solidFill>
                  <a:schemeClr val="tx1"/>
                </a:solidFill>
                <a:latin typeface="+mn-lt"/>
              </a:rPr>
              <a:t> of 11</a:t>
            </a: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707" r:id="rId2"/>
    <p:sldLayoutId id="2147483709" r:id="rId3"/>
    <p:sldLayoutId id="2147483673" r:id="rId4"/>
    <p:sldLayoutId id="2147483706" r:id="rId5"/>
    <p:sldLayoutId id="2147483694" r:id="rId6"/>
    <p:sldLayoutId id="2147483675" r:id="rId7"/>
    <p:sldLayoutId id="2147483696" r:id="rId8"/>
    <p:sldLayoutId id="2147483678" r:id="rId9"/>
    <p:sldLayoutId id="2147483690" r:id="rId10"/>
    <p:sldLayoutId id="2147483681" r:id="rId11"/>
    <p:sldLayoutId id="2147483692" r:id="rId12"/>
    <p:sldLayoutId id="2147483705" r:id="rId13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265113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2pPr>
      <a:lvl3pPr marL="803275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1076325" indent="-27305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–"/>
        <a:defRPr sz="2000" kern="1000" spc="-30">
          <a:solidFill>
            <a:schemeClr val="tx1"/>
          </a:solidFill>
          <a:latin typeface="+mn-lt"/>
        </a:defRPr>
      </a:lvl4pPr>
      <a:lvl5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1341438" indent="-265113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customXml" Target="../../customXml/item15.xml"/><Relationship Id="rId1" Type="http://schemas.openxmlformats.org/officeDocument/2006/relationships/customXml" Target="../../customXml/item14.xml"/><Relationship Id="rId4" Type="http://schemas.openxmlformats.org/officeDocument/2006/relationships/notesSlide" Target="../notesSlides/notes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3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D5CE7D-CCF0-44B0-843A-8D46859C44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9424" y="476250"/>
            <a:ext cx="10145033" cy="3457576"/>
          </a:xfrm>
          <a:ln>
            <a:noFill/>
          </a:ln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JVET-AC0126</a:t>
            </a:r>
            <a:b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</a:br>
            <a:r>
              <a:rPr lang="en-US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EE1-related: Reduced complexity through channel redistribution in NN head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A927E07-3624-45B8-934B-C229726CA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Per Wennersten, Jacob Ström, Du Liu</a:t>
            </a:r>
          </a:p>
          <a:p>
            <a:r>
              <a:rPr lang="en-US" dirty="0"/>
              <a:t>Ericsson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D8DE8B4-7BAB-4C18-A0E5-01D3A11D374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7EB691-17C6-4220-AA5E-2F3518AF8CC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29600" y="6264000"/>
            <a:ext cx="2515041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BF70DC3-66C9-451C-917E-BA44956D1D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0811951" y="6264000"/>
            <a:ext cx="897503" cy="262800"/>
          </a:xfrm>
          <a:ln>
            <a:noFill/>
          </a:ln>
        </p:spPr>
        <p:txBody>
          <a:bodyPr/>
          <a:lstStyle/>
          <a:p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230748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3970A0-A3C6-4230-8DC5-10ECA1AE0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60245B-3A22-4BE4-98DB-F77B0FAC7FC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79424" y="1844675"/>
            <a:ext cx="10371455" cy="4392612"/>
          </a:xfrm>
        </p:spPr>
        <p:txBody>
          <a:bodyPr/>
          <a:lstStyle/>
          <a:p>
            <a:r>
              <a:rPr lang="en-US" sz="1800" dirty="0">
                <a:effectLst/>
                <a:ea typeface="Times New Roman" panose="02020603050405020304" pitchFamily="18" charset="0"/>
              </a:rPr>
              <a:t>Modify the number of channels to reduce the complexity of the luma model.</a:t>
            </a:r>
          </a:p>
          <a:p>
            <a:pPr marL="0" indent="0">
              <a:buNone/>
            </a:pPr>
            <a:endParaRPr lang="en-US" sz="1800" dirty="0">
              <a:effectLst/>
              <a:ea typeface="Times New Roman" panose="02020603050405020304" pitchFamily="18" charset="0"/>
            </a:endParaRPr>
          </a:p>
          <a:p>
            <a:r>
              <a:rPr lang="en-US" sz="1800" dirty="0">
                <a:effectLst/>
                <a:ea typeface="Times New Roman" panose="02020603050405020304" pitchFamily="18" charset="0"/>
              </a:rPr>
              <a:t>By lowering the worst-case complexity to 91%, it is possible to maintain the performance -9.60% in RA as compared to JVET-AB-EE1-1.5.3. </a:t>
            </a:r>
          </a:p>
          <a:p>
            <a:endParaRPr lang="en-US" sz="1800" dirty="0">
              <a:ea typeface="Times New Roman" panose="02020603050405020304" pitchFamily="18" charset="0"/>
            </a:endParaRPr>
          </a:p>
          <a:p>
            <a:r>
              <a:rPr lang="en-US" sz="1800" dirty="0">
                <a:effectLst/>
                <a:ea typeface="Times New Roman" panose="02020603050405020304" pitchFamily="18" charset="0"/>
              </a:rPr>
              <a:t>Training time reduced 12%</a:t>
            </a:r>
          </a:p>
          <a:p>
            <a:endParaRPr lang="en-US" sz="1800" dirty="0">
              <a:effectLst/>
              <a:ea typeface="Times New Roman" panose="02020603050405020304" pitchFamily="18" charset="0"/>
            </a:endParaRPr>
          </a:p>
          <a:p>
            <a:r>
              <a:rPr lang="en-US" sz="1800" dirty="0">
                <a:ea typeface="Times New Roman" panose="02020603050405020304" pitchFamily="18" charset="0"/>
              </a:rPr>
              <a:t>P</a:t>
            </a:r>
            <a:r>
              <a:rPr lang="en-US" sz="1800" dirty="0">
                <a:effectLst/>
                <a:ea typeface="Times New Roman" panose="02020603050405020304" pitchFamily="18" charset="0"/>
              </a:rPr>
              <a:t>ropose to include the test in the next EE.</a:t>
            </a:r>
          </a:p>
          <a:p>
            <a:endParaRPr lang="en-US" sz="1800" dirty="0"/>
          </a:p>
          <a:p>
            <a:r>
              <a:rPr lang="en-US" sz="1800" dirty="0"/>
              <a:t>Thanks to </a:t>
            </a:r>
            <a:r>
              <a:rPr lang="en-US" sz="1800" dirty="0" err="1"/>
              <a:t>InterDigital</a:t>
            </a:r>
            <a:r>
              <a:rPr lang="en-US" sz="1800" dirty="0"/>
              <a:t> for cross-checking.</a:t>
            </a:r>
            <a:endParaRPr lang="en-SE" sz="1800" dirty="0"/>
          </a:p>
        </p:txBody>
      </p:sp>
    </p:spTree>
    <p:extLst>
      <p:ext uri="{BB962C8B-B14F-4D97-AF65-F5344CB8AC3E}">
        <p14:creationId xmlns:p14="http://schemas.microsoft.com/office/powerpoint/2010/main" val="3901621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6FF69E04-8523-4965-90ED-73D4F9BAE2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383928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D530E3B7-5A67-48F4-82BF-028823962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2E8E8F9E-D1C4-4C6A-B250-14307A8860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625019"/>
            <a:ext cx="11233150" cy="4612268"/>
          </a:xfrm>
        </p:spPr>
        <p:txBody>
          <a:bodyPr/>
          <a:lstStyle/>
          <a:p>
            <a:r>
              <a:rPr lang="en-US" dirty="0"/>
              <a:t>Changed number of channels in NN head</a:t>
            </a:r>
          </a:p>
          <a:p>
            <a:endParaRPr lang="en-US" dirty="0"/>
          </a:p>
          <a:p>
            <a:r>
              <a:rPr lang="en-US" dirty="0"/>
              <a:t>Implemented on top of JVET-AC0089 (JVET-AB-EE1-1.5.3)</a:t>
            </a:r>
          </a:p>
          <a:p>
            <a:endParaRPr lang="en-US" dirty="0"/>
          </a:p>
          <a:p>
            <a:r>
              <a:rPr lang="en-US" dirty="0"/>
              <a:t>Compared to EE1-1.5.3:</a:t>
            </a:r>
          </a:p>
          <a:p>
            <a:pPr lvl="1"/>
            <a:r>
              <a:rPr lang="en-US" dirty="0"/>
              <a:t>reduced </a:t>
            </a:r>
            <a:r>
              <a:rPr lang="en-US" dirty="0" err="1"/>
              <a:t>kMacs</a:t>
            </a:r>
            <a:r>
              <a:rPr lang="en-US" dirty="0"/>
              <a:t> by 9% to 615 </a:t>
            </a:r>
            <a:r>
              <a:rPr lang="en-US" dirty="0" err="1"/>
              <a:t>kMAC</a:t>
            </a:r>
            <a:r>
              <a:rPr lang="en-US" dirty="0"/>
              <a:t>/pix</a:t>
            </a:r>
          </a:p>
          <a:p>
            <a:pPr lvl="1"/>
            <a:r>
              <a:rPr lang="en-US" dirty="0"/>
              <a:t>luma BD-rate: 0.01% RA, 0.08% AI, 0.12% LDB</a:t>
            </a:r>
          </a:p>
          <a:p>
            <a:pPr lvl="1"/>
            <a:endParaRPr lang="en-US" dirty="0"/>
          </a:p>
          <a:p>
            <a:r>
              <a:rPr lang="en-US" dirty="0"/>
              <a:t>Compared to Filter set #1:</a:t>
            </a:r>
          </a:p>
          <a:p>
            <a:pPr lvl="1"/>
            <a:r>
              <a:rPr lang="en-US" dirty="0"/>
              <a:t>reduced </a:t>
            </a:r>
            <a:r>
              <a:rPr lang="en-US" dirty="0" err="1"/>
              <a:t>kMacs</a:t>
            </a:r>
            <a:r>
              <a:rPr lang="en-US" dirty="0"/>
              <a:t> by 7%</a:t>
            </a:r>
          </a:p>
          <a:p>
            <a:pPr lvl="1"/>
            <a:r>
              <a:rPr lang="en-US" dirty="0"/>
              <a:t>luma BD-rate: -0.13% RA, 0.23% AI, 0.37% LDB</a:t>
            </a:r>
          </a:p>
          <a:p>
            <a:pPr marL="0" indent="0">
              <a:buNone/>
            </a:pPr>
            <a:endParaRPr lang="en-US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709959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6D82EC-811D-454E-9DFF-2EEC63AD50B4}"/>
              </a:ext>
            </a:extLst>
          </p:cNvPr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CFE1E9-2446-4327-A152-D121E1DA7E8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Implemented on top of JVET-AC0089 (JVET-AB-EE1-1.5.3)</a:t>
            </a:r>
          </a:p>
          <a:p>
            <a:endParaRPr lang="en-US" dirty="0"/>
          </a:p>
          <a:p>
            <a:r>
              <a:rPr lang="en-US" dirty="0"/>
              <a:t>JVET-AC0089: 96 channels per input out of</a:t>
            </a:r>
            <a:br>
              <a:rPr lang="en-US" dirty="0"/>
            </a:br>
            <a:r>
              <a:rPr lang="en-US" dirty="0"/>
              <a:t>first layer</a:t>
            </a:r>
          </a:p>
          <a:p>
            <a:endParaRPr lang="en-US" dirty="0"/>
          </a:p>
          <a:p>
            <a:r>
              <a:rPr lang="en-US" dirty="0"/>
              <a:t>96 channels between fuse and transition</a:t>
            </a:r>
          </a:p>
          <a:p>
            <a:endParaRPr lang="en-US" dirty="0"/>
          </a:p>
          <a:p>
            <a:r>
              <a:rPr lang="en-US" dirty="0"/>
              <a:t>96 channels in NN body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DE8BC4-0685-4915-9249-F44A4BAA14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01" y="2756765"/>
            <a:ext cx="5831595" cy="3528272"/>
          </a:xfrm>
          <a:prstGeom prst="rect">
            <a:avLst/>
          </a:prstGeom>
          <a:noFill/>
        </p:spPr>
      </p:pic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60420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99847-9BD7-452E-97ED-1FE21CB15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Layout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8D00D-A634-41E4-AF66-309493C5F60E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First layer outputs different per input</a:t>
            </a:r>
          </a:p>
          <a:p>
            <a:pPr lvl="1"/>
            <a:r>
              <a:rPr lang="en-US" dirty="0"/>
              <a:t>192 channels rec</a:t>
            </a:r>
          </a:p>
          <a:p>
            <a:pPr lvl="1"/>
            <a:r>
              <a:rPr lang="en-US" dirty="0"/>
              <a:t>24 channels pred</a:t>
            </a:r>
          </a:p>
          <a:p>
            <a:pPr lvl="1"/>
            <a:r>
              <a:rPr lang="en-US" dirty="0"/>
              <a:t>12 channels bs/</a:t>
            </a:r>
            <a:r>
              <a:rPr lang="en-US" dirty="0" err="1"/>
              <a:t>qp</a:t>
            </a:r>
            <a:r>
              <a:rPr lang="en-US" dirty="0"/>
              <a:t>/IPB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48 channels between fuse and transition</a:t>
            </a:r>
          </a:p>
          <a:p>
            <a:endParaRPr lang="en-US" dirty="0"/>
          </a:p>
          <a:p>
            <a:r>
              <a:rPr lang="en-US" dirty="0"/>
              <a:t>96 channels in NN body</a:t>
            </a:r>
          </a:p>
          <a:p>
            <a:endParaRPr lang="en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0F352B-BB5C-4581-81EB-1D9E32E98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401" y="2756765"/>
            <a:ext cx="5831595" cy="35282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7826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F5A6B88A-6E48-2B5F-7331-3157BFF37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10521950" cy="1081088"/>
          </a:xfrm>
        </p:spPr>
        <p:txBody>
          <a:bodyPr/>
          <a:lstStyle/>
          <a:p>
            <a:r>
              <a:rPr lang="en-US" dirty="0"/>
              <a:t>Complexity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7C7531B-3309-473B-81DB-9036619B0FC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58181962"/>
              </p:ext>
            </p:extLst>
          </p:nvPr>
        </p:nvGraphicFramePr>
        <p:xfrm>
          <a:off x="365761" y="2124892"/>
          <a:ext cx="11346819" cy="34727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3944">
                  <a:extLst>
                    <a:ext uri="{9D8B030D-6E8A-4147-A177-3AD203B41FA5}">
                      <a16:colId xmlns:a16="http://schemas.microsoft.com/office/drawing/2014/main" val="440540050"/>
                    </a:ext>
                  </a:extLst>
                </a:gridCol>
                <a:gridCol w="732097">
                  <a:extLst>
                    <a:ext uri="{9D8B030D-6E8A-4147-A177-3AD203B41FA5}">
                      <a16:colId xmlns:a16="http://schemas.microsoft.com/office/drawing/2014/main" val="3909661859"/>
                    </a:ext>
                  </a:extLst>
                </a:gridCol>
                <a:gridCol w="911603">
                  <a:extLst>
                    <a:ext uri="{9D8B030D-6E8A-4147-A177-3AD203B41FA5}">
                      <a16:colId xmlns:a16="http://schemas.microsoft.com/office/drawing/2014/main" val="3305613319"/>
                    </a:ext>
                  </a:extLst>
                </a:gridCol>
                <a:gridCol w="1406793">
                  <a:extLst>
                    <a:ext uri="{9D8B030D-6E8A-4147-A177-3AD203B41FA5}">
                      <a16:colId xmlns:a16="http://schemas.microsoft.com/office/drawing/2014/main" val="3818272341"/>
                    </a:ext>
                  </a:extLst>
                </a:gridCol>
                <a:gridCol w="1406793">
                  <a:extLst>
                    <a:ext uri="{9D8B030D-6E8A-4147-A177-3AD203B41FA5}">
                      <a16:colId xmlns:a16="http://schemas.microsoft.com/office/drawing/2014/main" val="460033220"/>
                    </a:ext>
                  </a:extLst>
                </a:gridCol>
                <a:gridCol w="1338704">
                  <a:extLst>
                    <a:ext uri="{9D8B030D-6E8A-4147-A177-3AD203B41FA5}">
                      <a16:colId xmlns:a16="http://schemas.microsoft.com/office/drawing/2014/main" val="2825980168"/>
                    </a:ext>
                  </a:extLst>
                </a:gridCol>
                <a:gridCol w="1602806">
                  <a:extLst>
                    <a:ext uri="{9D8B030D-6E8A-4147-A177-3AD203B41FA5}">
                      <a16:colId xmlns:a16="http://schemas.microsoft.com/office/drawing/2014/main" val="4047339370"/>
                    </a:ext>
                  </a:extLst>
                </a:gridCol>
                <a:gridCol w="1008577">
                  <a:extLst>
                    <a:ext uri="{9D8B030D-6E8A-4147-A177-3AD203B41FA5}">
                      <a16:colId xmlns:a16="http://schemas.microsoft.com/office/drawing/2014/main" val="1383734001"/>
                    </a:ext>
                  </a:extLst>
                </a:gridCol>
                <a:gridCol w="1625502">
                  <a:extLst>
                    <a:ext uri="{9D8B030D-6E8A-4147-A177-3AD203B41FA5}">
                      <a16:colId xmlns:a16="http://schemas.microsoft.com/office/drawing/2014/main" val="1480245068"/>
                    </a:ext>
                  </a:extLst>
                </a:gridCol>
              </a:tblGrid>
              <a:tr h="70869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Test/Luma model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Nbr. of models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kMAC/pix (Y)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kMAC/pix (YUV) worst case (frame-basis)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indent="-13970"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40360" algn="l"/>
                        </a:tabLst>
                      </a:pPr>
                      <a:r>
                        <a:rPr lang="en-US" sz="1400">
                          <a:effectLst/>
                        </a:rPr>
                        <a:t>kMAC/pix (YUV) worst case (block-basis)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Num. of param. in total (10</a:t>
                      </a:r>
                      <a:r>
                        <a:rPr lang="en-US" sz="1400" baseline="30000">
                          <a:effectLst/>
                        </a:rPr>
                        <a:t>6</a:t>
                      </a:r>
                      <a:r>
                        <a:rPr lang="en-US" sz="1400">
                          <a:effectLst/>
                        </a:rPr>
                        <a:t>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Total mem. in 16bit integer (10</a:t>
                      </a:r>
                      <a:r>
                        <a:rPr lang="sv" sz="1400" baseline="30000">
                          <a:effectLst/>
                        </a:rPr>
                        <a:t>6</a:t>
                      </a:r>
                      <a:r>
                        <a:rPr lang="sv" sz="1400">
                          <a:effectLst/>
                        </a:rPr>
                        <a:t> bytes)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RA BDR-Y/U/V (vs. NNVC-3.0)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>
                          <a:effectLst/>
                        </a:rPr>
                        <a:t>RA BDR-Y/U/V (vs. NNVC-3.0 filter set #1)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extLst>
                  <a:ext uri="{0D108BD9-81ED-4DB2-BD59-A6C34878D82A}">
                    <a16:rowId xmlns:a16="http://schemas.microsoft.com/office/drawing/2014/main" val="346378721"/>
                  </a:ext>
                </a:extLst>
              </a:tr>
              <a:tr h="96387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NNVC-3.0 filter set #1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4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intra 415</a:t>
                      </a:r>
                      <a:endParaRPr lang="en-SE" sz="14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inter 418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525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664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 kern="1200">
                          <a:effectLst/>
                        </a:rPr>
                        <a:t>6.21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12.42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‑9.49%/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‑20.71%/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‑20.40%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extLst>
                  <a:ext uri="{0D108BD9-81ED-4DB2-BD59-A6C34878D82A}">
                    <a16:rowId xmlns:a16="http://schemas.microsoft.com/office/drawing/2014/main" val="3147016078"/>
                  </a:ext>
                </a:extLst>
              </a:tr>
              <a:tr h="96387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JVET-AB</a:t>
                      </a:r>
                      <a:br>
                        <a:rPr lang="en-US" sz="1400" kern="1200">
                          <a:effectLst/>
                        </a:rPr>
                      </a:br>
                      <a:r>
                        <a:rPr lang="en-US" sz="1400" kern="1200">
                          <a:effectLst/>
                        </a:rPr>
                        <a:t>EE1-1.5.3:</a:t>
                      </a:r>
                      <a:br>
                        <a:rPr lang="en-US" sz="1400" kern="1200">
                          <a:effectLst/>
                        </a:rPr>
                      </a:br>
                      <a:r>
                        <a:rPr lang="en-US" sz="1400" kern="1200">
                          <a:effectLst/>
                        </a:rPr>
                        <a:t>IPB luma + chroma noIPB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425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532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673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 kern="1200">
                          <a:effectLst/>
                        </a:rPr>
                        <a:t>3.10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6.21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-9.60%/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‑20.93%/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‑21.49%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-0.13%/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‑0.24%/</a:t>
                      </a:r>
                      <a:endParaRPr lang="en-SE" sz="140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‑1.41%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extLst>
                  <a:ext uri="{0D108BD9-81ED-4DB2-BD59-A6C34878D82A}">
                    <a16:rowId xmlns:a16="http://schemas.microsoft.com/office/drawing/2014/main" val="473861903"/>
                  </a:ext>
                </a:extLst>
              </a:tr>
              <a:tr h="83628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 dirty="0">
                          <a:effectLst/>
                        </a:rPr>
                        <a:t>Proposed luma model 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379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486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615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sv" sz="1400" kern="1200">
                          <a:effectLst/>
                        </a:rPr>
                        <a:t>3.03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kern="1200">
                          <a:effectLst/>
                        </a:rPr>
                        <a:t>6.06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‑9.60%/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‑20.93%/</a:t>
                      </a:r>
                      <a:br>
                        <a:rPr lang="en-US" sz="1400">
                          <a:effectLst/>
                        </a:rPr>
                      </a:br>
                      <a:r>
                        <a:rPr lang="en-US" sz="1400">
                          <a:effectLst/>
                        </a:rPr>
                        <a:t>-21.41%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-0.13%/</a:t>
                      </a:r>
                      <a:endParaRPr lang="en-SE" sz="14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-0.25%/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-1.32%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357" marR="35357" marT="0" marB="0" anchor="ctr"/>
                </a:tc>
                <a:extLst>
                  <a:ext uri="{0D108BD9-81ED-4DB2-BD59-A6C34878D82A}">
                    <a16:rowId xmlns:a16="http://schemas.microsoft.com/office/drawing/2014/main" val="1261935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033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4D592-1165-45A7-87BF-C6CB8BA1E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information</a:t>
            </a:r>
            <a:endParaRPr lang="en-SE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DD06EC2-5FB4-41F1-A1DF-5A6789FF4F54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1287838143"/>
              </p:ext>
            </p:extLst>
          </p:nvPr>
        </p:nvGraphicFramePr>
        <p:xfrm>
          <a:off x="2638696" y="670298"/>
          <a:ext cx="6609806" cy="5711452"/>
        </p:xfrm>
        <a:graphic>
          <a:graphicData uri="http://schemas.openxmlformats.org/drawingml/2006/table">
            <a:tbl>
              <a:tblPr firstRow="1" firstCol="1" bandRow="1"/>
              <a:tblGrid>
                <a:gridCol w="1579218">
                  <a:extLst>
                    <a:ext uri="{9D8B030D-6E8A-4147-A177-3AD203B41FA5}">
                      <a16:colId xmlns:a16="http://schemas.microsoft.com/office/drawing/2014/main" val="3312549338"/>
                    </a:ext>
                  </a:extLst>
                </a:gridCol>
                <a:gridCol w="2614450">
                  <a:extLst>
                    <a:ext uri="{9D8B030D-6E8A-4147-A177-3AD203B41FA5}">
                      <a16:colId xmlns:a16="http://schemas.microsoft.com/office/drawing/2014/main" val="2933508020"/>
                    </a:ext>
                  </a:extLst>
                </a:gridCol>
                <a:gridCol w="2416138">
                  <a:extLst>
                    <a:ext uri="{9D8B030D-6E8A-4147-A177-3AD203B41FA5}">
                      <a16:colId xmlns:a16="http://schemas.microsoft.com/office/drawing/2014/main" val="3271026450"/>
                    </a:ext>
                  </a:extLst>
                </a:gridCol>
              </a:tblGrid>
              <a:tr h="50114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1899575"/>
                  </a:ext>
                </a:extLst>
              </a:tr>
              <a:tr h="22779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1258372"/>
                  </a:ext>
                </a:extLst>
              </a:tr>
              <a:tr h="227790">
                <a:tc row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NVIDIA A100-PCIE-40GB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19196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v1.9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968347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3211763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766896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646951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047290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Weighted L1 and L2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578978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10.5 days 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949428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DIV2K, BVI-DVC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026655"/>
                  </a:ext>
                </a:extLst>
              </a:tr>
              <a:tr h="683372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VTM-11.0, JVET-W-EE1-1.6, qp {17, 22, 27, 32, 37, 42}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424435"/>
                  </a:ext>
                </a:extLst>
              </a:tr>
              <a:tr h="227790">
                <a:tc rowSpan="9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946732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409141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256x256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1751412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 and 1e-5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047305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97516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0714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889994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28286"/>
                  </a:ext>
                </a:extLst>
              </a:tr>
              <a:tr h="227790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480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180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88A3E-A470-4A02-9C54-179962BA4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Inference information</a:t>
            </a:r>
            <a:endParaRPr lang="en-S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3593795-1107-49D3-962A-D644D7C82466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878136199"/>
              </p:ext>
            </p:extLst>
          </p:nvPr>
        </p:nvGraphicFramePr>
        <p:xfrm>
          <a:off x="2812868" y="847020"/>
          <a:ext cx="6339840" cy="5534730"/>
        </p:xfrm>
        <a:graphic>
          <a:graphicData uri="http://schemas.openxmlformats.org/drawingml/2006/table">
            <a:tbl>
              <a:tblPr firstRow="1" firstCol="1" bandRow="1"/>
              <a:tblGrid>
                <a:gridCol w="1306985">
                  <a:extLst>
                    <a:ext uri="{9D8B030D-6E8A-4147-A177-3AD203B41FA5}">
                      <a16:colId xmlns:a16="http://schemas.microsoft.com/office/drawing/2014/main" val="153493033"/>
                    </a:ext>
                  </a:extLst>
                </a:gridCol>
                <a:gridCol w="2608818">
                  <a:extLst>
                    <a:ext uri="{9D8B030D-6E8A-4147-A177-3AD203B41FA5}">
                      <a16:colId xmlns:a16="http://schemas.microsoft.com/office/drawing/2014/main" val="1794408428"/>
                    </a:ext>
                  </a:extLst>
                </a:gridCol>
                <a:gridCol w="2424037">
                  <a:extLst>
                    <a:ext uri="{9D8B030D-6E8A-4147-A177-3AD203B41FA5}">
                      <a16:colId xmlns:a16="http://schemas.microsoft.com/office/drawing/2014/main" val="2404886325"/>
                    </a:ext>
                  </a:extLst>
                </a:gridCol>
              </a:tblGrid>
              <a:tr h="414090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365953"/>
                  </a:ext>
                </a:extLst>
              </a:tr>
              <a:tr h="188223"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u="sng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Inference Stage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595307"/>
                  </a:ext>
                </a:extLst>
              </a:tr>
              <a:tr h="188223">
                <a:tc rowSpan="9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HW environment: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04302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N/A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553436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SADL [5]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010879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9500280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7385560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Parameter Number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Table 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335080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Parameter Precision (Bits)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Int16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3872218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Memory Parameter (MB)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Table 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9405251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Multiplay Accumulate (MAC)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See Table 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9094300"/>
                  </a:ext>
                </a:extLst>
              </a:tr>
              <a:tr h="188223">
                <a:tc rowSpan="1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6198060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Conv. Layers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346109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FC Layers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976031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Memory (MB)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713812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416133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128x128, 256x256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390126"/>
                  </a:ext>
                </a:extLst>
              </a:tr>
              <a:tr h="564668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1300919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(Total)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157395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(per Model)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9841996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Border handling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SE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6246500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SimSun" panose="02010600030101010101" pitchFamily="2" charset="-122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0377267"/>
                  </a:ext>
                </a:extLst>
              </a:tr>
              <a:tr h="188223">
                <a:tc v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37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564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3736F-F979-4B54-B6A0-81B23D684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JVET-AC0089</a:t>
            </a:r>
            <a:br>
              <a:rPr lang="en-US" dirty="0"/>
            </a:b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775627-2B93-4287-9234-5AF13E505A7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503816" y="4235746"/>
            <a:ext cx="4449626" cy="34158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err="1"/>
              <a:t>EncT</a:t>
            </a:r>
            <a:r>
              <a:rPr lang="en-US" sz="1800" dirty="0"/>
              <a:t>/</a:t>
            </a:r>
            <a:r>
              <a:rPr lang="en-US" sz="1800" dirty="0" err="1"/>
              <a:t>DecT</a:t>
            </a:r>
            <a:r>
              <a:rPr lang="en-US" sz="1800" dirty="0"/>
              <a:t> unreliable</a:t>
            </a:r>
            <a:endParaRPr lang="en-SE" sz="18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861ACAE-4E99-4C73-B1C1-7E3F4EACCF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827307"/>
              </p:ext>
            </p:extLst>
          </p:nvPr>
        </p:nvGraphicFramePr>
        <p:xfrm>
          <a:off x="479425" y="3894426"/>
          <a:ext cx="4449626" cy="2614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7303">
                  <a:extLst>
                    <a:ext uri="{9D8B030D-6E8A-4147-A177-3AD203B41FA5}">
                      <a16:colId xmlns:a16="http://schemas.microsoft.com/office/drawing/2014/main" val="4101161219"/>
                    </a:ext>
                  </a:extLst>
                </a:gridCol>
                <a:gridCol w="739858">
                  <a:extLst>
                    <a:ext uri="{9D8B030D-6E8A-4147-A177-3AD203B41FA5}">
                      <a16:colId xmlns:a16="http://schemas.microsoft.com/office/drawing/2014/main" val="2611752387"/>
                    </a:ext>
                  </a:extLst>
                </a:gridCol>
                <a:gridCol w="748974">
                  <a:extLst>
                    <a:ext uri="{9D8B030D-6E8A-4147-A177-3AD203B41FA5}">
                      <a16:colId xmlns:a16="http://schemas.microsoft.com/office/drawing/2014/main" val="186134492"/>
                    </a:ext>
                  </a:extLst>
                </a:gridCol>
                <a:gridCol w="739100">
                  <a:extLst>
                    <a:ext uri="{9D8B030D-6E8A-4147-A177-3AD203B41FA5}">
                      <a16:colId xmlns:a16="http://schemas.microsoft.com/office/drawing/2014/main" val="2099997720"/>
                    </a:ext>
                  </a:extLst>
                </a:gridCol>
                <a:gridCol w="666101">
                  <a:extLst>
                    <a:ext uri="{9D8B030D-6E8A-4147-A177-3AD203B41FA5}">
                      <a16:colId xmlns:a16="http://schemas.microsoft.com/office/drawing/2014/main" val="3597093756"/>
                    </a:ext>
                  </a:extLst>
                </a:gridCol>
                <a:gridCol w="668290">
                  <a:extLst>
                    <a:ext uri="{9D8B030D-6E8A-4147-A177-3AD203B41FA5}">
                      <a16:colId xmlns:a16="http://schemas.microsoft.com/office/drawing/2014/main" val="2694079029"/>
                    </a:ext>
                  </a:extLst>
                </a:gridCol>
              </a:tblGrid>
              <a:tr h="212514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All intra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191239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endParaRPr lang="en-SE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JVET-AB-EE1-1.5.3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3576541"/>
                  </a:ext>
                </a:extLst>
              </a:tr>
              <a:tr h="369623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effectLst/>
                          <a:latin typeface="+mn-lt"/>
                        </a:rPr>
                        <a:t>DecT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4733234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8614270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0.50%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15240583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-0.78%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-0.11%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8187152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84%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183735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Class E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176633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-0.20%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14865244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8902782"/>
                  </a:ext>
                </a:extLst>
              </a:tr>
              <a:tr h="22579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F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80%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0014303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0FF9B20-1BF0-42A0-9A51-AE4D713EA7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99920"/>
              </p:ext>
            </p:extLst>
          </p:nvPr>
        </p:nvGraphicFramePr>
        <p:xfrm>
          <a:off x="479425" y="1334524"/>
          <a:ext cx="4449626" cy="24390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6814">
                  <a:extLst>
                    <a:ext uri="{9D8B030D-6E8A-4147-A177-3AD203B41FA5}">
                      <a16:colId xmlns:a16="http://schemas.microsoft.com/office/drawing/2014/main" val="456237385"/>
                    </a:ext>
                  </a:extLst>
                </a:gridCol>
                <a:gridCol w="735485">
                  <a:extLst>
                    <a:ext uri="{9D8B030D-6E8A-4147-A177-3AD203B41FA5}">
                      <a16:colId xmlns:a16="http://schemas.microsoft.com/office/drawing/2014/main" val="1100371699"/>
                    </a:ext>
                  </a:extLst>
                </a:gridCol>
                <a:gridCol w="744546">
                  <a:extLst>
                    <a:ext uri="{9D8B030D-6E8A-4147-A177-3AD203B41FA5}">
                      <a16:colId xmlns:a16="http://schemas.microsoft.com/office/drawing/2014/main" val="1144888517"/>
                    </a:ext>
                  </a:extLst>
                </a:gridCol>
                <a:gridCol w="734730">
                  <a:extLst>
                    <a:ext uri="{9D8B030D-6E8A-4147-A177-3AD203B41FA5}">
                      <a16:colId xmlns:a16="http://schemas.microsoft.com/office/drawing/2014/main" val="219462267"/>
                    </a:ext>
                  </a:extLst>
                </a:gridCol>
                <a:gridCol w="511215">
                  <a:extLst>
                    <a:ext uri="{9D8B030D-6E8A-4147-A177-3AD203B41FA5}">
                      <a16:colId xmlns:a16="http://schemas.microsoft.com/office/drawing/2014/main" val="3138198918"/>
                    </a:ext>
                  </a:extLst>
                </a:gridCol>
                <a:gridCol w="816836">
                  <a:extLst>
                    <a:ext uri="{9D8B030D-6E8A-4147-A177-3AD203B41FA5}">
                      <a16:colId xmlns:a16="http://schemas.microsoft.com/office/drawing/2014/main" val="779010701"/>
                    </a:ext>
                  </a:extLst>
                </a:gridCol>
              </a:tblGrid>
              <a:tr h="22172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Random access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478661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JVET-AB-EE1-1.5.3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6306299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DecT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347614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6087128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01109379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51771875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5838256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E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3280601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82%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5592535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8057709"/>
                  </a:ext>
                </a:extLst>
              </a:tr>
              <a:tr h="2217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Class F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75%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6977839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31EE2D-ADFA-4439-B01A-8AD6473AD7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218174"/>
              </p:ext>
            </p:extLst>
          </p:nvPr>
        </p:nvGraphicFramePr>
        <p:xfrm>
          <a:off x="5503816" y="1359113"/>
          <a:ext cx="4449626" cy="26752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0962">
                  <a:extLst>
                    <a:ext uri="{9D8B030D-6E8A-4147-A177-3AD203B41FA5}">
                      <a16:colId xmlns:a16="http://schemas.microsoft.com/office/drawing/2014/main" val="1002562806"/>
                    </a:ext>
                  </a:extLst>
                </a:gridCol>
                <a:gridCol w="932489">
                  <a:extLst>
                    <a:ext uri="{9D8B030D-6E8A-4147-A177-3AD203B41FA5}">
                      <a16:colId xmlns:a16="http://schemas.microsoft.com/office/drawing/2014/main" val="3427690355"/>
                    </a:ext>
                  </a:extLst>
                </a:gridCol>
                <a:gridCol w="706935">
                  <a:extLst>
                    <a:ext uri="{9D8B030D-6E8A-4147-A177-3AD203B41FA5}">
                      <a16:colId xmlns:a16="http://schemas.microsoft.com/office/drawing/2014/main" val="1605707835"/>
                    </a:ext>
                  </a:extLst>
                </a:gridCol>
                <a:gridCol w="697616">
                  <a:extLst>
                    <a:ext uri="{9D8B030D-6E8A-4147-A177-3AD203B41FA5}">
                      <a16:colId xmlns:a16="http://schemas.microsoft.com/office/drawing/2014/main" val="217227056"/>
                    </a:ext>
                  </a:extLst>
                </a:gridCol>
                <a:gridCol w="648480">
                  <a:extLst>
                    <a:ext uri="{9D8B030D-6E8A-4147-A177-3AD203B41FA5}">
                      <a16:colId xmlns:a16="http://schemas.microsoft.com/office/drawing/2014/main" val="3783556553"/>
                    </a:ext>
                  </a:extLst>
                </a:gridCol>
                <a:gridCol w="523144">
                  <a:extLst>
                    <a:ext uri="{9D8B030D-6E8A-4147-A177-3AD203B41FA5}">
                      <a16:colId xmlns:a16="http://schemas.microsoft.com/office/drawing/2014/main" val="1355351729"/>
                    </a:ext>
                  </a:extLst>
                </a:gridCol>
              </a:tblGrid>
              <a:tr h="167640">
                <a:tc>
                  <a:txBody>
                    <a:bodyPr/>
                    <a:lstStyle/>
                    <a:p>
                      <a:endParaRPr lang="en-SE" sz="1200" dirty="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Low delay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0027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JVET-AB-EE1-1.5.3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635408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DecT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790092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7147485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861419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-0.41%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9242462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-0.44%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22370563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E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8287324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-0.26%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8724438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-0.63%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-0.23%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3025181"/>
                  </a:ext>
                </a:extLst>
              </a:tr>
              <a:tr h="2680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F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0.51%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67%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4705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94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3736F-F979-4B54-B6A0-81B23D684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 over NNVC-3.0 filter set #1</a:t>
            </a:r>
            <a:endParaRPr lang="en-SE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145B2-31F7-4BEF-B29B-E8D7DA01B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186131"/>
              </p:ext>
            </p:extLst>
          </p:nvPr>
        </p:nvGraphicFramePr>
        <p:xfrm>
          <a:off x="544739" y="4143170"/>
          <a:ext cx="5381898" cy="22385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2858">
                  <a:extLst>
                    <a:ext uri="{9D8B030D-6E8A-4147-A177-3AD203B41FA5}">
                      <a16:colId xmlns:a16="http://schemas.microsoft.com/office/drawing/2014/main" val="4040272442"/>
                    </a:ext>
                  </a:extLst>
                </a:gridCol>
                <a:gridCol w="845555">
                  <a:extLst>
                    <a:ext uri="{9D8B030D-6E8A-4147-A177-3AD203B41FA5}">
                      <a16:colId xmlns:a16="http://schemas.microsoft.com/office/drawing/2014/main" val="131558887"/>
                    </a:ext>
                  </a:extLst>
                </a:gridCol>
                <a:gridCol w="855973">
                  <a:extLst>
                    <a:ext uri="{9D8B030D-6E8A-4147-A177-3AD203B41FA5}">
                      <a16:colId xmlns:a16="http://schemas.microsoft.com/office/drawing/2014/main" val="1473145400"/>
                    </a:ext>
                  </a:extLst>
                </a:gridCol>
                <a:gridCol w="844686">
                  <a:extLst>
                    <a:ext uri="{9D8B030D-6E8A-4147-A177-3AD203B41FA5}">
                      <a16:colId xmlns:a16="http://schemas.microsoft.com/office/drawing/2014/main" val="804962711"/>
                    </a:ext>
                  </a:extLst>
                </a:gridCol>
                <a:gridCol w="587721">
                  <a:extLst>
                    <a:ext uri="{9D8B030D-6E8A-4147-A177-3AD203B41FA5}">
                      <a16:colId xmlns:a16="http://schemas.microsoft.com/office/drawing/2014/main" val="1633985455"/>
                    </a:ext>
                  </a:extLst>
                </a:gridCol>
                <a:gridCol w="825105">
                  <a:extLst>
                    <a:ext uri="{9D8B030D-6E8A-4147-A177-3AD203B41FA5}">
                      <a16:colId xmlns:a16="http://schemas.microsoft.com/office/drawing/2014/main" val="3375480715"/>
                    </a:ext>
                  </a:extLst>
                </a:gridCol>
              </a:tblGrid>
              <a:tr h="203507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All intra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7435364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NNVC-3.0 filterset#1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6867407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DecT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3626705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2.09%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2.54%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89175311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1.52%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3.65%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8106121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4.72%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0.46%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51517587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0.31%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-0.34%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0996306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E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0.35%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1.46%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-1.94%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112%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2020708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2.08%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0.84%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4204193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-2.03%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41830786"/>
                  </a:ext>
                </a:extLst>
              </a:tr>
              <a:tr h="2035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F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0.27%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-3.80%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-3.17%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104%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41841236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EBF4228D-2663-4B2E-87C5-257DA7B3B3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2005533"/>
              </p:ext>
            </p:extLst>
          </p:nvPr>
        </p:nvGraphicFramePr>
        <p:xfrm>
          <a:off x="544739" y="1529102"/>
          <a:ext cx="5263879" cy="22765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3724">
                  <a:extLst>
                    <a:ext uri="{9D8B030D-6E8A-4147-A177-3AD203B41FA5}">
                      <a16:colId xmlns:a16="http://schemas.microsoft.com/office/drawing/2014/main" val="1571864407"/>
                    </a:ext>
                  </a:extLst>
                </a:gridCol>
                <a:gridCol w="828241">
                  <a:extLst>
                    <a:ext uri="{9D8B030D-6E8A-4147-A177-3AD203B41FA5}">
                      <a16:colId xmlns:a16="http://schemas.microsoft.com/office/drawing/2014/main" val="2044729351"/>
                    </a:ext>
                  </a:extLst>
                </a:gridCol>
                <a:gridCol w="838446">
                  <a:extLst>
                    <a:ext uri="{9D8B030D-6E8A-4147-A177-3AD203B41FA5}">
                      <a16:colId xmlns:a16="http://schemas.microsoft.com/office/drawing/2014/main" val="677836604"/>
                    </a:ext>
                  </a:extLst>
                </a:gridCol>
                <a:gridCol w="827391">
                  <a:extLst>
                    <a:ext uri="{9D8B030D-6E8A-4147-A177-3AD203B41FA5}">
                      <a16:colId xmlns:a16="http://schemas.microsoft.com/office/drawing/2014/main" val="2554761256"/>
                    </a:ext>
                  </a:extLst>
                </a:gridCol>
                <a:gridCol w="575687">
                  <a:extLst>
                    <a:ext uri="{9D8B030D-6E8A-4147-A177-3AD203B41FA5}">
                      <a16:colId xmlns:a16="http://schemas.microsoft.com/office/drawing/2014/main" val="2679619286"/>
                    </a:ext>
                  </a:extLst>
                </a:gridCol>
                <a:gridCol w="800390">
                  <a:extLst>
                    <a:ext uri="{9D8B030D-6E8A-4147-A177-3AD203B41FA5}">
                      <a16:colId xmlns:a16="http://schemas.microsoft.com/office/drawing/2014/main" val="2197219545"/>
                    </a:ext>
                  </a:extLst>
                </a:gridCol>
              </a:tblGrid>
              <a:tr h="20695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Random access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9078181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NNVC-3.0 filterset#1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510197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DecT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0693770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-0.63%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-2.35%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9329066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0.36%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1.73%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994284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1.20%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-1.49%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1923491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-0.75%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-1.90%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-2.62%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29981066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E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7893095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-0.25%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-1.32%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89942649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-1.31%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-0.61%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-4.30%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753924"/>
                  </a:ext>
                </a:extLst>
              </a:tr>
              <a:tr h="20695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F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-0.35%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-2.98%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-2.13%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101%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93%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5899303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F11FDF3-84B1-4A1C-860B-269168CCB9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64530"/>
              </p:ext>
            </p:extLst>
          </p:nvPr>
        </p:nvGraphicFramePr>
        <p:xfrm>
          <a:off x="6191252" y="1519339"/>
          <a:ext cx="4694462" cy="2296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18593">
                  <a:extLst>
                    <a:ext uri="{9D8B030D-6E8A-4147-A177-3AD203B41FA5}">
                      <a16:colId xmlns:a16="http://schemas.microsoft.com/office/drawing/2014/main" val="140045737"/>
                    </a:ext>
                  </a:extLst>
                </a:gridCol>
                <a:gridCol w="724167">
                  <a:extLst>
                    <a:ext uri="{9D8B030D-6E8A-4147-A177-3AD203B41FA5}">
                      <a16:colId xmlns:a16="http://schemas.microsoft.com/office/drawing/2014/main" val="3464185569"/>
                    </a:ext>
                  </a:extLst>
                </a:gridCol>
                <a:gridCol w="733089">
                  <a:extLst>
                    <a:ext uri="{9D8B030D-6E8A-4147-A177-3AD203B41FA5}">
                      <a16:colId xmlns:a16="http://schemas.microsoft.com/office/drawing/2014/main" val="1609297472"/>
                    </a:ext>
                  </a:extLst>
                </a:gridCol>
                <a:gridCol w="723423">
                  <a:extLst>
                    <a:ext uri="{9D8B030D-6E8A-4147-A177-3AD203B41FA5}">
                      <a16:colId xmlns:a16="http://schemas.microsoft.com/office/drawing/2014/main" val="4199249608"/>
                    </a:ext>
                  </a:extLst>
                </a:gridCol>
                <a:gridCol w="503348">
                  <a:extLst>
                    <a:ext uri="{9D8B030D-6E8A-4147-A177-3AD203B41FA5}">
                      <a16:colId xmlns:a16="http://schemas.microsoft.com/office/drawing/2014/main" val="3460753447"/>
                    </a:ext>
                  </a:extLst>
                </a:gridCol>
                <a:gridCol w="791842">
                  <a:extLst>
                    <a:ext uri="{9D8B030D-6E8A-4147-A177-3AD203B41FA5}">
                      <a16:colId xmlns:a16="http://schemas.microsoft.com/office/drawing/2014/main" val="755611297"/>
                    </a:ext>
                  </a:extLst>
                </a:gridCol>
              </a:tblGrid>
              <a:tr h="208733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Low delay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8578549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BD-rate Over NNVC-3.0 filterset#1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57138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endParaRPr lang="en-SE" sz="1200">
                        <a:effectLst/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Y-PSNR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U-PSNR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V-PSNR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EncT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DecT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34166625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A1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8492552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A2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 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55952344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B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0.55%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-4.62%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-7.92%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2251244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C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0.12%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-7.68%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-8.51%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84%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9993039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E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0.39%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-0.01%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-2.91%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75%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3325718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Overall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0.37%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-5.98%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-8.18%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93%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7510034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D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0.05%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-7.10%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-11.39%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97%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86%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42156138"/>
                  </a:ext>
                </a:extLst>
              </a:tr>
              <a:tr h="2087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Class F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-0.18%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-5.22%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-3.81%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+mn-lt"/>
                        </a:rPr>
                        <a:t>92%</a:t>
                      </a:r>
                      <a:endParaRPr lang="en-SE" sz="12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  <a:latin typeface="+mn-lt"/>
                        </a:rPr>
                        <a:t>85%</a:t>
                      </a:r>
                      <a:endParaRPr lang="en-SE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7841482"/>
                  </a:ext>
                </a:extLst>
              </a:tr>
            </a:tbl>
          </a:graphicData>
        </a:graphic>
      </p:graphicFrame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CE93DDB0-EB88-4C51-917B-4038E1A0F90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13670" y="4134301"/>
            <a:ext cx="4449626" cy="341584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err="1"/>
              <a:t>EncT</a:t>
            </a:r>
            <a:r>
              <a:rPr lang="en-US" sz="1800" dirty="0"/>
              <a:t>/</a:t>
            </a:r>
            <a:r>
              <a:rPr lang="en-US" sz="1800" dirty="0" err="1"/>
              <a:t>DecT</a:t>
            </a:r>
            <a:r>
              <a:rPr lang="en-US" sz="1800" dirty="0"/>
              <a:t> unreliable</a:t>
            </a:r>
            <a:endParaRPr lang="en-SE" sz="1800" dirty="0"/>
          </a:p>
        </p:txBody>
      </p:sp>
    </p:spTree>
    <p:extLst>
      <p:ext uri="{BB962C8B-B14F-4D97-AF65-F5344CB8AC3E}">
        <p14:creationId xmlns:p14="http://schemas.microsoft.com/office/powerpoint/2010/main" val="282494732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21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180000" indent="-180000" algn="l">
          <a:spcBef>
            <a:spcPts val="800"/>
          </a:spcBef>
          <a:buFont typeface="Ericsson Hilda" panose="00000500000000000000" pitchFamily="2" charset="0"/>
          <a:buChar char="●"/>
          <a:defRPr dirty="0" err="1" smtClean="0">
            <a:solidFill>
              <a:srgbClr val="FFFFFF"/>
            </a:solidFill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180000" marR="0" indent="-180000" algn="l" defTabSz="914400" rtl="0" eaLnBrk="1" fontAlgn="base" latinLnBrk="0" hangingPunct="1">
          <a:lnSpc>
            <a:spcPct val="100000"/>
          </a:lnSpc>
          <a:spcBef>
            <a:spcPts val="8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●"/>
          <a:tabLst/>
          <a:defRPr kumimoji="0" sz="2000" b="0" i="0" u="none" strike="noStrike" kern="1000" cap="none" spc="-3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Ericsson Hilda"/>
            <a:ea typeface="+mn-ea"/>
            <a:cs typeface="+mn-cs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rimary Ericsson Blue 1">
      <a:srgbClr val="000082"/>
    </a:custClr>
    <a:custClr name="Primary Ericsson Blue 2">
      <a:srgbClr val="0050CA"/>
    </a:custClr>
    <a:custClr name="Primary Ericsson Blue">
      <a:srgbClr val="0082F0"/>
    </a:custClr>
    <a:custClr name="Primary Ericsson Blue 3">
      <a:srgbClr val="48A8FA"/>
    </a:custClr>
    <a:custClr name="Primary Ericsson Blue 4">
      <a:srgbClr val="85CCFF"/>
    </a:custClr>
    <a:custClr name="Secondary Ericsson Green">
      <a:srgbClr val="0FC373"/>
    </a:custClr>
    <a:custClr name="Secondary Ericsson Purple">
      <a:srgbClr val="AF78D2"/>
    </a:custClr>
    <a:custClr name="Secondary Ericsson Yellow">
      <a:srgbClr val="FAD22D"/>
    </a:custClr>
    <a:custClr name="Secondary Ericsson Orange">
      <a:srgbClr val="FF8C0A"/>
    </a:custClr>
    <a:custClr name="Secondary Ericsson Red">
      <a:srgbClr val="FF3232"/>
    </a:custClr>
    <a:custClr name="Secondary Ericsson Black">
      <a:srgbClr val="000000"/>
    </a:custClr>
    <a:custClr name="Secondary Ericsson Gray 1">
      <a:srgbClr val="242424"/>
    </a:custClr>
    <a:custClr name="Secondary Ericsson Gray 2">
      <a:srgbClr val="767676"/>
    </a:custClr>
    <a:custClr name="Secondary Ericsson Gray 3">
      <a:srgbClr val="A0A0A0"/>
    </a:custClr>
    <a:custClr name="Secondary Ericsson Gray 4">
      <a:srgbClr val="E0E0E0"/>
    </a:custClr>
    <a:custClr name="Secondary Ericsson Gray 5">
      <a:srgbClr val="F2F2F2"/>
    </a:custClr>
    <a:custClr name="Secondary Ericsson White">
      <a:srgbClr val="FFFFFF"/>
    </a:custClr>
  </a:custClr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661701761217959","enableDocumentContentUpdater":true,"version":"1.9"}]]></TemplafySlideTemplate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661701761374253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661701761374254","enableDocumentContentUpdater":true,"version":"1.9"}]]></TemplafySlideTemplateConfiguration>
</file>

<file path=customXml/item15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3.xml><?xml version="1.0" encoding="utf-8"?>
<TemplafyFormConfiguration><![CDATA[{"formFields":[{"required":true,"placeholder":"","lines":0,"helpTexts":{"prefix":"","postfix":""},"spacing":{},"type":"textBox","name":"DocumentTitle","label":"Document Title","fullyQualifiedName":"DocumentTitle"},{"dataSource":"Confidentiality","displayColumn":"confidentiality","hideIfNoUserInteractionRequired":false,"distinct":true,"required":true,"autoSelectFirstOption":false,"helpTexts":{"prefix":"","postfix":""},"spacing":{},"type":"dropDown","name":"ConfidentialityClass","label":"Confidentiality Class","fullyQualifiedName":"ConfidentialityClass"},{"dataSource":"External Confidentiality label","displayColumn":"externalConfidentiality","hideIfNoUserInteractionRequired":false,"distinct":true,"required":false,"autoSelectFirstOption":false,"helpTexts":{"prefix":"","postfix":"If no external confidentiality class then please choose the blank value"},"spacing":{},"type":"dropDown","name":"ExternalConfidentialityLabel","label":"External Confidentiality label","fullyQualifiedName":"ExternalConfidentialityLabel"},{"column":"docType","required":false,"placeholder":"","autoSelectFirstOption":false,"helpTexts":{"prefix":"","postfix":"If the document type differs from the default value, click on the X to delete and type/choose another type."},"spacing":{},"dataSource":"Standard Portrait Document Type","type":"comboBox","name":"DocTypeStandardPortrait","label":"Document Type","fullyQualifiedName":"DocTypeStandardPortrait"},{"required":false,"placeholder":"","lines":0,"helpTexts":{"prefix":"","postfix":""},"spacing":{},"type":"textBox","name":"DocumentNumber","label":"Document Number","fullyQualifiedName":"DocumentNumber"},{"dataSource":"Language code","displayColumn":"showName","defaultValue":"1","hideIfNoUserInteractionRequired":false,"distinct":true,"required":false,"autoSelectFirstOption":false,"helpTexts":{"prefix":"","postfix":"The language code will be appended to the Document No."},"spacing":{},"type":"dropDown","name":"LanguageCode","label":"Language Code","fullyQualifiedName":"LanguageCode"},{"column":"revision","required":false,"placeholder":"","autoSelectFirstOption":false,"helpTexts":{"prefix":"","postfix":""},"spacing":{},"dataSource":"Revision","type":"comboBox","name":"Revision","label":"Revision","fullyQualifiedName":"Revision"},{"required":false,"helpTexts":{"prefix":"","postfix":""},"spacing":{},"type":"datePicker","name":"Date","label":"Date","fullyQualifiedName":"Date"},{"helpTexts":{"prefix":"","postfix":""},"spacing":{},"type":"heading","name":"FooterVisibilityOptions","label":"Footer Visibility Options","fullyQualifiedName":"FooterVisibilityOptions"},{"dataSource":"PPT FooterVisibility","displayColumn":"templateType","defaultValue":"1","hideIfNoUserInteractionRequired":false,"distinct":true,"required":true,"autoSelectFirstOption":false,"helpTexts":{"prefix":"","postfix":""},"spacing":{},"type":"dropDown","name":"TemplateType","label":"Is this a document or presentation?"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DocTitle","label":"Show document title in footer?"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helpTexts":{"prefix":"","postfix":""},"spacing":{},"type":"dropDown","name":"TotalPageNo","label":"Page numbering","fullyQualifiedName":"TotalPageNo"},{"required":false,"placeholder":"","lines":0,"defaultValue":"{{UserProfile.Prepared}}","helpTexts":{"prefix":"","postfix":""},"spacing":{},"type":"textBox","name":"Prepared","label":"Prepared By (Subject Responsible)","fullyQualifiedName":"Prepared"},{"required":false,"placeholder":"","lines":0,"helpTexts":{"prefix":"","postfix":""},"spacing":{},"type":"textBox","name":"ApprovedBy","label":"Approved By (Document Responsible)","fullyQualifiedName":"ApprovedBy"},{"required":false,"placeholder":"","lines":0,"helpTexts":{"prefix":"","postfix":""},"spacing":{},"type":"textBox","name":"Checked","label":"Checked","fullyQualifiedName":"Checked"},{"required":false,"placeholder":"","lines":0,"helpTexts":{"prefix":"","postfix":""},"spacing":{},"type":"textBox","name":"Reference","label":"Reference","fullyQualifiedName":"Reference"},{"required":false,"placeholder":"","lines":0,"helpTexts":{"prefix":"","postfix":""},"spacing":{},"type":"textBox","name":"Keywords","label":"Keywords","fullyQualifiedName":"Keywords"}],"formDataEntries":[{"name":"DocumentTitle","value":"8LWpzITn1upNhU4yemwXPrv3Bs2Rt3ANhGcNZ7cRjiw="},{"name":"ConfidentialityClass","value":"cT/FOwTWaPknrhRlNMh4SQ=="},{"name":"LanguageCode","value":"5wlu7ZdPxHQj1W0w+yTNSg=="},{"name":"Date","value":"4GNgjj+q1YnQSxmoQIb9fg=="},{"name":"TemplateType","value":"5wlu7ZdPxHQj1W0w+yTNSg=="},{"name":"DocTitle","value":"5wlu7ZdPxHQj1W0w+yTNSg=="},{"name":"TotalPageNo","value":"5wlu7ZdPxHQj1W0w+yTNSg=="},{"name":"Prepared","value":"K1G1WYM514BVf4ECF/8M0Fm/vHkcFw8C/AqD3Gt3EQM="}]}]]></TemplafyFormConfiguration>
</file>

<file path=customXml/item4.xml><?xml version="1.0" encoding="utf-8"?>
<TemplafyTemplateConfiguration><![CDATA[{"elementsMetadata":[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","templateDescription":"","enableDocumentContentUpdater":true,"version":"1.9"}]]></TemplafyTemplateConfiguration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8661F604A9A64C9627B875CBEE0D49" ma:contentTypeVersion="15" ma:contentTypeDescription="Create a new document." ma:contentTypeScope="" ma:versionID="a479c757ef17ea2b01d6697cee2b70c6">
  <xsd:schema xmlns:xsd="http://www.w3.org/2001/XMLSchema" xmlns:xs="http://www.w3.org/2001/XMLSchema" xmlns:p="http://schemas.microsoft.com/office/2006/metadata/properties" xmlns:ns3="92e1255f-bb7b-4dc9-b051-584cc104eb44" xmlns:ns4="a6550eff-0fc9-443f-8e77-72cbcf778382" targetNamespace="http://schemas.microsoft.com/office/2006/metadata/properties" ma:root="true" ma:fieldsID="08df2d0f55032e4052d032aa8ec7ed1f" ns3:_="" ns4:_="">
    <xsd:import namespace="92e1255f-bb7b-4dc9-b051-584cc104eb44"/>
    <xsd:import namespace="a6550eff-0fc9-443f-8e77-72cbcf77838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1255f-bb7b-4dc9-b051-584cc104eb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550eff-0fc9-443f-8e77-72cbcf7783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7.xml><?xml version="1.0" encoding="utf-8"?>
<TemplafySlideFormConfiguration><![CDATA[{"formFields":[],"formDataEntries":[]}]]></TemplafySlideForm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661701760905467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0.xml><?xml version="1.0" encoding="utf-8"?>
<ds:datastoreItem xmlns:ds="http://schemas.openxmlformats.org/officeDocument/2006/customXml" ds:itemID="{822D38AD-8010-4CD3-BD6B-117CB8DF70A4}">
  <ds:schemaRefs/>
</ds:datastoreItem>
</file>

<file path=customXml/itemProps11.xml><?xml version="1.0" encoding="utf-8"?>
<ds:datastoreItem xmlns:ds="http://schemas.openxmlformats.org/officeDocument/2006/customXml" ds:itemID="{683FEB75-8CFA-449C-A6B1-B1E4A86A58A1}">
  <ds:schemaRefs/>
</ds:datastoreItem>
</file>

<file path=customXml/itemProps12.xml><?xml version="1.0" encoding="utf-8"?>
<ds:datastoreItem xmlns:ds="http://schemas.openxmlformats.org/officeDocument/2006/customXml" ds:itemID="{847502A6-7CBE-43AF-BDF6-4D4423521D8C}">
  <ds:schemaRefs/>
</ds:datastoreItem>
</file>

<file path=customXml/itemProps13.xml><?xml version="1.0" encoding="utf-8"?>
<ds:datastoreItem xmlns:ds="http://schemas.openxmlformats.org/officeDocument/2006/customXml" ds:itemID="{03AF3FDC-ACD1-46F3-A43E-782322DF9816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58CC0B31-82B9-497A-9A2E-F3F72D0BBDAD}">
  <ds:schemaRefs/>
</ds:datastoreItem>
</file>

<file path=customXml/itemProps2.xml><?xml version="1.0" encoding="utf-8"?>
<ds:datastoreItem xmlns:ds="http://schemas.openxmlformats.org/officeDocument/2006/customXml" ds:itemID="{C09F197C-6A49-47D0-B877-F88807989676}">
  <ds:schemaRefs/>
</ds:datastoreItem>
</file>

<file path=customXml/itemProps3.xml><?xml version="1.0" encoding="utf-8"?>
<ds:datastoreItem xmlns:ds="http://schemas.openxmlformats.org/officeDocument/2006/customXml" ds:itemID="{D92C3DF5-A179-4E2D-BD20-07044B39171F}">
  <ds:schemaRefs/>
</ds:datastoreItem>
</file>

<file path=customXml/itemProps4.xml><?xml version="1.0" encoding="utf-8"?>
<ds:datastoreItem xmlns:ds="http://schemas.openxmlformats.org/officeDocument/2006/customXml" ds:itemID="{07958A4E-FAB1-42E4-B6B5-29B01F63F87B}">
  <ds:schemaRefs/>
</ds:datastoreItem>
</file>

<file path=customXml/itemProps5.xml><?xml version="1.0" encoding="utf-8"?>
<ds:datastoreItem xmlns:ds="http://schemas.openxmlformats.org/officeDocument/2006/customXml" ds:itemID="{A2258578-4028-422E-A2BB-56A6BD2305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1255f-bb7b-4dc9-b051-584cc104eb44"/>
    <ds:schemaRef ds:uri="a6550eff-0fc9-443f-8e77-72cbcf7783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56F2EE69-0CCA-4F48-BE22-EC4A886C57A7}">
  <ds:schemaRefs>
    <ds:schemaRef ds:uri="http://schemas.microsoft.com/office/2006/documentManagement/types"/>
    <ds:schemaRef ds:uri="http://purl.org/dc/terms/"/>
    <ds:schemaRef ds:uri="92e1255f-bb7b-4dc9-b051-584cc104eb44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a6550eff-0fc9-443f-8e77-72cbcf778382"/>
    <ds:schemaRef ds:uri="http://www.w3.org/XML/1998/namespace"/>
  </ds:schemaRefs>
</ds:datastoreItem>
</file>

<file path=customXml/itemProps7.xml><?xml version="1.0" encoding="utf-8"?>
<ds:datastoreItem xmlns:ds="http://schemas.openxmlformats.org/officeDocument/2006/customXml" ds:itemID="{B9AEDDE3-EA02-4A8F-B8F8-0606A0AA45FC}">
  <ds:schemaRefs/>
</ds:datastoreItem>
</file>

<file path=customXml/itemProps8.xml><?xml version="1.0" encoding="utf-8"?>
<ds:datastoreItem xmlns:ds="http://schemas.openxmlformats.org/officeDocument/2006/customXml" ds:itemID="{32BA7684-6BE4-4F73-B22E-30934AB379B8}">
  <ds:schemaRefs/>
</ds:datastoreItem>
</file>

<file path=customXml/itemProps9.xml><?xml version="1.0" encoding="utf-8"?>
<ds:datastoreItem xmlns:ds="http://schemas.openxmlformats.org/officeDocument/2006/customXml" ds:itemID="{72516535-7702-46AF-9B1F-8623A67A824E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2068</TotalTime>
  <Words>1308</Words>
  <Application>Microsoft Office PowerPoint</Application>
  <PresentationFormat>Widescreen</PresentationFormat>
  <Paragraphs>503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Times New Roman</vt:lpstr>
      <vt:lpstr>Ericsson Technical Icons</vt:lpstr>
      <vt:lpstr>SimSun</vt:lpstr>
      <vt:lpstr>Ericsson Hilda ExtraLight</vt:lpstr>
      <vt:lpstr>Arial</vt:lpstr>
      <vt:lpstr>Ericsson Hilda</vt:lpstr>
      <vt:lpstr>Ericsson Hilda Light</vt:lpstr>
      <vt:lpstr>Ericsson Hilda ExtraBold</vt:lpstr>
      <vt:lpstr>PresentationTemplate2021</vt:lpstr>
      <vt:lpstr>JVET-AC0126 EE1-related: Reduced complexity through channel redistribution in NN head</vt:lpstr>
      <vt:lpstr>Summary</vt:lpstr>
      <vt:lpstr>Background</vt:lpstr>
      <vt:lpstr>Proposed Layout</vt:lpstr>
      <vt:lpstr>Complexity</vt:lpstr>
      <vt:lpstr>Training information</vt:lpstr>
      <vt:lpstr>Inference information</vt:lpstr>
      <vt:lpstr>Results over JVET-AC0089 </vt:lpstr>
      <vt:lpstr>Results over NNVC-3.0 filter set #1</vt:lpstr>
      <vt:lpstr>Conclusions</vt:lpstr>
      <vt:lpstr>PowerPoint Presentation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Channel Reallocation</dc:title>
  <dc:creator>EPERWEN Per Wennersten</dc:creator>
  <cp:keywords/>
  <dc:description> 
Rev </dc:description>
  <cp:lastModifiedBy>Du Liu</cp:lastModifiedBy>
  <cp:revision>147</cp:revision>
  <dcterms:created xsi:type="dcterms:W3CDTF">2019-04-23T15:12:54Z</dcterms:created>
  <dcterms:modified xsi:type="dcterms:W3CDTF">2023-01-13T22:55:34Z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0x0101002C8661F604A9A64C9627B875CBEE0D49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2021-09-22T11:18:46.6132967Z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637661677935531027</vt:lpwstr>
  </property>
  <property fmtid="{D5CDD505-2E9C-101B-9397-08002B2CF9AE}" pid="11" name="TemplafyUserProfileId">
    <vt:lpwstr>637115291546990941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EPERWEN Per Wennersten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2023-01-12</vt:lpwstr>
  </property>
  <property fmtid="{D5CDD505-2E9C-101B-9397-08002B2CF9AE}" pid="21" name="Reference">
    <vt:lpwstr/>
  </property>
  <property fmtid="{D5CDD505-2E9C-101B-9397-08002B2CF9AE}" pid="22" name="Title">
    <vt:lpwstr>Channel Reallocation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true</vt:lpwstr>
  </property>
  <property fmtid="{D5CDD505-2E9C-101B-9397-08002B2CF9AE}" pid="30" name="IsPresentation">
    <vt:lpwstr>false</vt:lpwstr>
  </property>
  <property fmtid="{D5CDD505-2E9C-101B-9397-08002B2CF9AE}" pid="31" name="PageNumberVisible">
    <vt:lpwstr>PageXY</vt:lpwstr>
  </property>
  <property fmtid="{D5CDD505-2E9C-101B-9397-08002B2CF9AE}" pid="32" name="Revision">
    <vt:lpwstr/>
  </property>
  <property fmtid="{D5CDD505-2E9C-101B-9397-08002B2CF9AE}" pid="33" name="DocType">
    <vt:lpwstr/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