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8"/>
  </p:notesMasterIdLst>
  <p:sldIdLst>
    <p:sldId id="256" r:id="rId2"/>
    <p:sldId id="257" r:id="rId3"/>
    <p:sldId id="272" r:id="rId4"/>
    <p:sldId id="271" r:id="rId5"/>
    <p:sldId id="273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96" y="111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93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12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4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4"/>
            <a:ext cx="11582399" cy="1148462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JVET-AC0120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template-based intra MPM list construction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Introduction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In ECM, the following three aspects are considered to construct the MPM list:</a:t>
            </a:r>
            <a:endParaRPr lang="zh-CN" altLang="zh-CN" sz="2400" dirty="0">
              <a:cs typeface="Times New Roman" panose="02020603050405020304" pitchFamily="18" charset="0"/>
            </a:endParaRPr>
          </a:p>
          <a:p>
            <a:pPr lvl="1" hangingPunct="0">
              <a:lnSpc>
                <a:spcPct val="100000"/>
              </a:lnSpc>
            </a:pPr>
            <a:r>
              <a:rPr lang="en-US" altLang="zh-CN" sz="1600" dirty="0">
                <a:cs typeface="Times New Roman" panose="02020603050405020304" pitchFamily="18" charset="0"/>
              </a:rPr>
              <a:t>   Planar, neighboring intra modes and DIMD modes</a:t>
            </a:r>
          </a:p>
          <a:p>
            <a:pPr lvl="1" hangingPunct="0">
              <a:lnSpc>
                <a:spcPct val="100000"/>
              </a:lnSpc>
            </a:pPr>
            <a:r>
              <a:rPr lang="en-US" altLang="zh-CN" sz="1600" dirty="0">
                <a:cs typeface="Times New Roman" panose="02020603050405020304" pitchFamily="18" charset="0"/>
              </a:rPr>
              <a:t>   </a:t>
            </a:r>
            <a:r>
              <a:rPr lang="en-CA" altLang="zh-CN" sz="1600" dirty="0">
                <a:cs typeface="Times New Roman" panose="02020603050405020304" pitchFamily="18" charset="0"/>
              </a:rPr>
              <a:t>The directional modes with added offset</a:t>
            </a:r>
            <a:endParaRPr lang="en-US" altLang="zh-CN" sz="1600" dirty="0">
              <a:cs typeface="Times New Roman" panose="02020603050405020304" pitchFamily="18" charset="0"/>
            </a:endParaRPr>
          </a:p>
          <a:p>
            <a:pPr lvl="1" hangingPunct="0">
              <a:lnSpc>
                <a:spcPct val="100000"/>
              </a:lnSpc>
            </a:pPr>
            <a:r>
              <a:rPr lang="en-US" altLang="zh-CN" sz="1600" b="1" dirty="0">
                <a:cs typeface="Times New Roman" panose="02020603050405020304" pitchFamily="18" charset="0"/>
              </a:rPr>
              <a:t>   </a:t>
            </a:r>
            <a:r>
              <a:rPr lang="en-US" altLang="zh-CN" sz="1600" dirty="0">
                <a:cs typeface="Times New Roman" panose="02020603050405020304" pitchFamily="18" charset="0"/>
              </a:rPr>
              <a:t>Default intra modes</a:t>
            </a:r>
          </a:p>
          <a:p>
            <a:pPr hangingPunct="0">
              <a:lnSpc>
                <a:spcPct val="10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427EFC4-FB7A-4A5D-9E02-3CAE71F57A73}"/>
              </a:ext>
            </a:extLst>
          </p:cNvPr>
          <p:cNvSpPr/>
          <p:nvPr/>
        </p:nvSpPr>
        <p:spPr>
          <a:xfrm>
            <a:off x="6450121" y="2101044"/>
            <a:ext cx="932155" cy="2308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PMPM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C92E03A-5E2C-40F6-A03B-51DFF4E04033}"/>
              </a:ext>
            </a:extLst>
          </p:cNvPr>
          <p:cNvSpPr/>
          <p:nvPr/>
        </p:nvSpPr>
        <p:spPr>
          <a:xfrm>
            <a:off x="7382276" y="2101044"/>
            <a:ext cx="1961965" cy="2308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SMPM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39F49C34-AA78-4A16-A7EA-AFD178978163}"/>
              </a:ext>
            </a:extLst>
          </p:cNvPr>
          <p:cNvSpPr/>
          <p:nvPr/>
        </p:nvSpPr>
        <p:spPr>
          <a:xfrm rot="16200000">
            <a:off x="7764636" y="1120099"/>
            <a:ext cx="270868" cy="287907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934E8A-992A-4008-A902-A889EF033D5B}"/>
              </a:ext>
            </a:extLst>
          </p:cNvPr>
          <p:cNvSpPr txBox="1"/>
          <p:nvPr/>
        </p:nvSpPr>
        <p:spPr>
          <a:xfrm>
            <a:off x="7746259" y="2687627"/>
            <a:ext cx="443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22</a:t>
            </a:r>
            <a:endParaRPr lang="zh-CN" altLang="en-US" sz="12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AA2BC14-996B-4DF1-82ED-6E04B0D7CFA1}"/>
              </a:ext>
            </a:extLst>
          </p:cNvPr>
          <p:cNvSpPr txBox="1"/>
          <p:nvPr/>
        </p:nvSpPr>
        <p:spPr>
          <a:xfrm>
            <a:off x="6694257" y="2278589"/>
            <a:ext cx="443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6</a:t>
            </a:r>
            <a:endParaRPr lang="zh-CN" altLang="en-US" sz="12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2EB5F0-0AF0-4193-A3A9-7D8F71BCF955}"/>
              </a:ext>
            </a:extLst>
          </p:cNvPr>
          <p:cNvSpPr txBox="1"/>
          <p:nvPr/>
        </p:nvSpPr>
        <p:spPr>
          <a:xfrm>
            <a:off x="8190142" y="2277977"/>
            <a:ext cx="443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16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Proposed Method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The MPM list is constructed by the following three steps:</a:t>
            </a:r>
            <a:endParaRPr lang="zh-CN" altLang="zh-CN" sz="2400" dirty="0">
              <a:cs typeface="Times New Roman" panose="02020603050405020304" pitchFamily="18" charset="0"/>
            </a:endParaRPr>
          </a:p>
          <a:p>
            <a:pPr marL="800100" lvl="1" indent="-342900" hangingPunct="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600" dirty="0">
                <a:cs typeface="Times New Roman" panose="02020603050405020304" pitchFamily="18" charset="0"/>
              </a:rPr>
              <a:t>The first entry in the general MPM list is always planar mode. </a:t>
            </a:r>
          </a:p>
          <a:p>
            <a:pPr marL="800100" lvl="1" indent="-342900" hangingPunct="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600" dirty="0">
                <a:cs typeface="Times New Roman" panose="02020603050405020304" pitchFamily="18" charset="0"/>
              </a:rPr>
              <a:t>The next entries are composed of neighboring intra modes and DIMD modes, which are </a:t>
            </a:r>
            <a:r>
              <a:rPr lang="en-US" altLang="zh-CN" sz="1600" b="1" u="sng" dirty="0">
                <a:cs typeface="Times New Roman" panose="02020603050405020304" pitchFamily="18" charset="0"/>
              </a:rPr>
              <a:t>sorted</a:t>
            </a:r>
            <a:r>
              <a:rPr lang="en-US" altLang="zh-CN" sz="1600" dirty="0">
                <a:cs typeface="Times New Roman" panose="02020603050405020304" pitchFamily="18" charset="0"/>
              </a:rPr>
              <a:t> in ascending order of SAD cost. </a:t>
            </a:r>
            <a:r>
              <a:rPr lang="en-CA" altLang="zh-CN" sz="1600" dirty="0">
                <a:cs typeface="Times New Roman" panose="02020603050405020304" pitchFamily="18" charset="0"/>
              </a:rPr>
              <a:t>Up to 5 modes with the smallest SAD cost are added</a:t>
            </a:r>
            <a:r>
              <a:rPr lang="en-US" altLang="zh-CN" sz="1600" dirty="0">
                <a:cs typeface="Times New Roman" panose="02020603050405020304" pitchFamily="18" charset="0"/>
              </a:rPr>
              <a:t>.</a:t>
            </a:r>
          </a:p>
          <a:p>
            <a:pPr marL="800100" lvl="1" indent="-342900" hangingPunct="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600" dirty="0">
                <a:cs typeface="Times New Roman" panose="02020603050405020304" pitchFamily="18" charset="0"/>
              </a:rPr>
              <a:t>The sorted directional modes with added offset are included into the general MPM list, and then the default modes, until the general MPM list with 22 entries is constructed.</a:t>
            </a:r>
          </a:p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Regarding the signalling method of the mode in SMPM list</a:t>
            </a:r>
          </a:p>
          <a:p>
            <a:pPr lvl="1" hangingPunct="0">
              <a:lnSpc>
                <a:spcPct val="150000"/>
              </a:lnSpc>
            </a:pPr>
            <a:r>
              <a:rPr lang="en-CA" altLang="zh-CN" sz="1600" dirty="0">
                <a:cs typeface="Times New Roman" panose="02020603050405020304" pitchFamily="18" charset="0"/>
              </a:rPr>
              <a:t>SMPM list is equally divided into four groups and the group index </a:t>
            </a:r>
            <a:r>
              <a:rPr lang="en-US" altLang="zh-CN" sz="1600" dirty="0">
                <a:cs typeface="Times New Roman" panose="02020603050405020304" pitchFamily="18" charset="0"/>
              </a:rPr>
              <a:t>is parsed first. Then a mode index is parsed to indicate which modes in the selected group is used.</a:t>
            </a:r>
            <a:endParaRPr lang="zh-CN" altLang="zh-CN" sz="1600" dirty="0">
              <a:cs typeface="Times New Roman" panose="02020603050405020304" pitchFamily="18" charset="0"/>
            </a:endParaRPr>
          </a:p>
          <a:p>
            <a:pPr marL="0" indent="0" hangingPunct="0">
              <a:lnSpc>
                <a:spcPct val="150000"/>
              </a:lnSpc>
              <a:buNone/>
            </a:pPr>
            <a:endParaRPr lang="en-CA" altLang="zh-CN" sz="1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055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Results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B68BC88-B968-4948-A32B-ADAD28D7C0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272299"/>
              </p:ext>
            </p:extLst>
          </p:nvPr>
        </p:nvGraphicFramePr>
        <p:xfrm>
          <a:off x="1541584" y="1527598"/>
          <a:ext cx="4038600" cy="178117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76137739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2658438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481932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6215851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367357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5415359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863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824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947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630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303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4918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7610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187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0865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7492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562236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CFEE446-EC4B-402B-9A32-8D4357C8C2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783360"/>
              </p:ext>
            </p:extLst>
          </p:nvPr>
        </p:nvGraphicFramePr>
        <p:xfrm>
          <a:off x="1541584" y="4147225"/>
          <a:ext cx="4038600" cy="178117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404927462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048089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422002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896527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5613615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225116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272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779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486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613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533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826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776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56638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154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272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196262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FD11A2DA-D41E-4444-A06A-46005B64339C}"/>
              </a:ext>
            </a:extLst>
          </p:cNvPr>
          <p:cNvSpPr txBox="1"/>
          <p:nvPr/>
        </p:nvSpPr>
        <p:spPr>
          <a:xfrm>
            <a:off x="1541584" y="3777893"/>
            <a:ext cx="11416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/>
              <a:t>Test2: W*H &gt; 32</a:t>
            </a:r>
            <a:endParaRPr lang="zh-CN" altLang="en-US" sz="1100" b="1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F1DFEDF-ACD7-4990-9D74-CE05BD0E4606}"/>
              </a:ext>
            </a:extLst>
          </p:cNvPr>
          <p:cNvSpPr txBox="1"/>
          <p:nvPr/>
        </p:nvSpPr>
        <p:spPr>
          <a:xfrm>
            <a:off x="1541584" y="1152460"/>
            <a:ext cx="12859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/>
              <a:t>Test1: W*H &gt; 1024</a:t>
            </a:r>
            <a:endParaRPr lang="zh-CN" altLang="en-US" sz="1100" b="1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AD5807B-435A-447E-A8DA-DAB8D1A43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454678"/>
              </p:ext>
            </p:extLst>
          </p:nvPr>
        </p:nvGraphicFramePr>
        <p:xfrm>
          <a:off x="6611816" y="1527597"/>
          <a:ext cx="4038600" cy="178117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1062392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680764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832293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076278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516337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8807056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2018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22862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1830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59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8954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986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69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2580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001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535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218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5589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It is proposed to introduce a MPM list </a:t>
            </a:r>
            <a:r>
              <a:rPr lang="en-US" altLang="zh-CN" sz="2400" dirty="0">
                <a:cs typeface="Times New Roman" panose="02020603050405020304" pitchFamily="18" charset="0"/>
              </a:rPr>
              <a:t>construction </a:t>
            </a:r>
            <a:r>
              <a:rPr lang="en-CA" altLang="zh-CN" sz="2400" dirty="0">
                <a:cs typeface="Times New Roman" panose="02020603050405020304" pitchFamily="18" charset="0"/>
              </a:rPr>
              <a:t>method</a:t>
            </a:r>
            <a:r>
              <a:rPr lang="en-US" altLang="zh-CN" sz="2400" dirty="0">
                <a:cs typeface="Times New Roman" panose="02020603050405020304" pitchFamily="18" charset="0"/>
              </a:rPr>
              <a:t>.</a:t>
            </a: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On top of ECM-7.0, it achieves</a:t>
            </a:r>
          </a:p>
          <a:p>
            <a:pPr marL="0" indent="0" hangingPunct="0">
              <a:lnSpc>
                <a:spcPct val="150000"/>
              </a:lnSpc>
              <a:buNone/>
            </a:pPr>
            <a:r>
              <a:rPr lang="en-US" altLang="zh-CN" sz="2400" dirty="0">
                <a:cs typeface="Times New Roman" panose="02020603050405020304" pitchFamily="18" charset="0"/>
              </a:rPr>
              <a:t>            AI    {-0.07%, -0.07%, -0.13%}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EE2.</a:t>
            </a:r>
          </a:p>
          <a:p>
            <a:pPr hangingPunct="0">
              <a:lnSpc>
                <a:spcPct val="15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Qualcomm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7850</TotalTime>
  <Words>625</Words>
  <Application>Microsoft Office PowerPoint</Application>
  <PresentationFormat>宽屏</PresentationFormat>
  <Paragraphs>198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Segoe UI Light</vt:lpstr>
      <vt:lpstr>Times New Roman</vt:lpstr>
      <vt:lpstr>Wingdings 2</vt:lpstr>
      <vt:lpstr>HDOfficeLightV0</vt:lpstr>
      <vt:lpstr>JVET-AC0120 Non-EE2: template-based intra MPM list construction</vt:lpstr>
      <vt:lpstr>Introduction</vt:lpstr>
      <vt:lpstr>Proposed Method</vt:lpstr>
      <vt:lpstr>PowerPoint 演示文稿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周川</cp:lastModifiedBy>
  <cp:revision>93</cp:revision>
  <dcterms:created xsi:type="dcterms:W3CDTF">2021-09-24T18:02:39Z</dcterms:created>
  <dcterms:modified xsi:type="dcterms:W3CDTF">2023-01-16T21:01:45Z</dcterms:modified>
</cp:coreProperties>
</file>