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8"/>
  </p:notesMasterIdLst>
  <p:sldIdLst>
    <p:sldId id="256" r:id="rId2"/>
    <p:sldId id="257" r:id="rId3"/>
    <p:sldId id="272" r:id="rId4"/>
    <p:sldId id="271" r:id="rId5"/>
    <p:sldId id="273" r:id="rId6"/>
    <p:sldId id="27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438" y="12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60E5C0-60D2-4E6A-8B7D-61C12787C1F7}" type="datetimeFigureOut">
              <a:rPr lang="zh-CN" altLang="en-US" smtClean="0"/>
              <a:t>2023/1/13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747BED-4CF9-4A74-BC9A-C7E495EFE9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5091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747BED-4CF9-4A74-BC9A-C7E495EFE9F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1926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747BED-4CF9-4A74-BC9A-C7E495EFE9F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930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747BED-4CF9-4A74-BC9A-C7E495EFE9F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7129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747BED-4CF9-4A74-BC9A-C7E495EFE9F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2736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2023/1/13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785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2023/1/13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098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2023/1/13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870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2023/1/13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214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2023/1/13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619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2023/1/13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559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2023/1/13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6874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2023/1/13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70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2023/1/13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730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2023/1/13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87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2023/1/13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332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EF876096-ABCF-456B-9083-CAB33B0A8774}" type="datetimeFigureOut">
              <a:rPr lang="zh-CN" altLang="en-US" smtClean="0"/>
              <a:t>2023/1/13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16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>
            <a:extLst>
              <a:ext uri="{FF2B5EF4-FFF2-40B4-BE49-F238E27FC236}">
                <a16:creationId xmlns:a16="http://schemas.microsoft.com/office/drawing/2014/main" id="{574AFCDA-900F-4EC3-B1FF-6F4C4F56FDF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367211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48C8377-5051-4FD7-A5B9-2F0741E29D4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702594"/>
            <a:ext cx="12192000" cy="3185887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815B6130-4687-40CC-936D-9C43F03C17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3672114"/>
            <a:ext cx="11582399" cy="1148462"/>
          </a:xfrm>
        </p:spPr>
        <p:txBody>
          <a:bodyPr>
            <a:normAutofit/>
          </a:bodyPr>
          <a:lstStyle/>
          <a:p>
            <a:pPr algn="l"/>
            <a: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JVET-AC0120</a:t>
            </a:r>
            <a:b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</a:br>
            <a: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Non-EE2: template- based intra MPM list construction</a:t>
            </a:r>
            <a:endParaRPr lang="zh-CN" altLang="en-US" sz="3600" b="1" dirty="0">
              <a:solidFill>
                <a:schemeClr val="bg1"/>
              </a:solidFill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74DAFE43-6313-44D6-B263-D52230C79B7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1139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019BF29-3248-48BB-BEEA-2B55A968E12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DBE97F7-76BD-495B-8D28-2F0E29E33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73102"/>
            <a:ext cx="10515600" cy="1325562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Introduction</a:t>
            </a:r>
            <a:endParaRPr lang="zh-CN" altLang="en-US" sz="3600" dirty="0">
              <a:solidFill>
                <a:schemeClr val="bg1"/>
              </a:solidFill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23F2905-EBB8-4AA6-AA3F-65D57ACDE3B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sp>
        <p:nvSpPr>
          <p:cNvPr id="8" name="内容占位符 2">
            <a:extLst>
              <a:ext uri="{FF2B5EF4-FFF2-40B4-BE49-F238E27FC236}">
                <a16:creationId xmlns:a16="http://schemas.microsoft.com/office/drawing/2014/main" id="{490F9A8D-FEF2-4D93-AC7E-ADD673E994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238" y="1382996"/>
            <a:ext cx="11223524" cy="5078764"/>
          </a:xfrm>
        </p:spPr>
        <p:txBody>
          <a:bodyPr>
            <a:noAutofit/>
          </a:bodyPr>
          <a:lstStyle/>
          <a:p>
            <a:pPr hangingPunct="0">
              <a:lnSpc>
                <a:spcPct val="150000"/>
              </a:lnSpc>
            </a:pPr>
            <a:r>
              <a:rPr lang="en-US" altLang="zh-CN" sz="2400" dirty="0">
                <a:cs typeface="Times New Roman" panose="02020603050405020304" pitchFamily="18" charset="0"/>
              </a:rPr>
              <a:t>In ECM, the following three aspects are considered to construct the MPM list:</a:t>
            </a:r>
            <a:endParaRPr lang="zh-CN" altLang="zh-CN" sz="2400" dirty="0">
              <a:cs typeface="Times New Roman" panose="02020603050405020304" pitchFamily="18" charset="0"/>
            </a:endParaRPr>
          </a:p>
          <a:p>
            <a:pPr lvl="1" hangingPunct="0">
              <a:lnSpc>
                <a:spcPct val="100000"/>
              </a:lnSpc>
            </a:pPr>
            <a:r>
              <a:rPr lang="en-US" altLang="zh-CN" sz="1600" dirty="0">
                <a:cs typeface="Times New Roman" panose="02020603050405020304" pitchFamily="18" charset="0"/>
              </a:rPr>
              <a:t>   Planar, neighboring intra modes and DIMD modes</a:t>
            </a:r>
          </a:p>
          <a:p>
            <a:pPr lvl="1" hangingPunct="0">
              <a:lnSpc>
                <a:spcPct val="100000"/>
              </a:lnSpc>
            </a:pPr>
            <a:r>
              <a:rPr lang="en-US" altLang="zh-CN" sz="1600" dirty="0">
                <a:cs typeface="Times New Roman" panose="02020603050405020304" pitchFamily="18" charset="0"/>
              </a:rPr>
              <a:t>   </a:t>
            </a:r>
            <a:r>
              <a:rPr lang="en-CA" altLang="zh-CN" sz="1600" dirty="0">
                <a:cs typeface="Times New Roman" panose="02020603050405020304" pitchFamily="18" charset="0"/>
              </a:rPr>
              <a:t>The directional modes with added offset</a:t>
            </a:r>
            <a:endParaRPr lang="en-US" altLang="zh-CN" sz="1600" dirty="0">
              <a:cs typeface="Times New Roman" panose="02020603050405020304" pitchFamily="18" charset="0"/>
            </a:endParaRPr>
          </a:p>
          <a:p>
            <a:pPr lvl="1" hangingPunct="0">
              <a:lnSpc>
                <a:spcPct val="100000"/>
              </a:lnSpc>
            </a:pPr>
            <a:r>
              <a:rPr lang="en-US" altLang="zh-CN" sz="1600" b="1" dirty="0">
                <a:cs typeface="Times New Roman" panose="02020603050405020304" pitchFamily="18" charset="0"/>
              </a:rPr>
              <a:t>   </a:t>
            </a:r>
            <a:r>
              <a:rPr lang="en-US" altLang="zh-CN" sz="1600" dirty="0">
                <a:cs typeface="Times New Roman" panose="02020603050405020304" pitchFamily="18" charset="0"/>
              </a:rPr>
              <a:t>Default intra modes</a:t>
            </a:r>
          </a:p>
          <a:p>
            <a:pPr hangingPunct="0">
              <a:lnSpc>
                <a:spcPct val="100000"/>
              </a:lnSpc>
            </a:pPr>
            <a:endParaRPr lang="en-US" altLang="zh-CN" sz="2400" dirty="0"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427EFC4-FB7A-4A5D-9E02-3CAE71F57A73}"/>
              </a:ext>
            </a:extLst>
          </p:cNvPr>
          <p:cNvSpPr/>
          <p:nvPr/>
        </p:nvSpPr>
        <p:spPr>
          <a:xfrm>
            <a:off x="6450121" y="2101044"/>
            <a:ext cx="932155" cy="2308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PMPM</a:t>
            </a:r>
            <a:endParaRPr lang="zh-CN" altLang="en-US" sz="105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C92E03A-5E2C-40F6-A03B-51DFF4E04033}"/>
              </a:ext>
            </a:extLst>
          </p:cNvPr>
          <p:cNvSpPr/>
          <p:nvPr/>
        </p:nvSpPr>
        <p:spPr>
          <a:xfrm>
            <a:off x="7382276" y="2101044"/>
            <a:ext cx="1961965" cy="2308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SMPM</a:t>
            </a:r>
            <a:endParaRPr lang="zh-CN" altLang="en-US" sz="105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左大括号 3">
            <a:extLst>
              <a:ext uri="{FF2B5EF4-FFF2-40B4-BE49-F238E27FC236}">
                <a16:creationId xmlns:a16="http://schemas.microsoft.com/office/drawing/2014/main" id="{39F49C34-AA78-4A16-A7EA-AFD178978163}"/>
              </a:ext>
            </a:extLst>
          </p:cNvPr>
          <p:cNvSpPr/>
          <p:nvPr/>
        </p:nvSpPr>
        <p:spPr>
          <a:xfrm rot="16200000">
            <a:off x="7764636" y="1120099"/>
            <a:ext cx="270868" cy="2879070"/>
          </a:xfrm>
          <a:prstGeom prst="leftBrac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2934E8A-992A-4008-A902-A889EF033D5B}"/>
              </a:ext>
            </a:extLst>
          </p:cNvPr>
          <p:cNvSpPr txBox="1"/>
          <p:nvPr/>
        </p:nvSpPr>
        <p:spPr>
          <a:xfrm>
            <a:off x="7746259" y="2687627"/>
            <a:ext cx="4438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22</a:t>
            </a:r>
            <a:endParaRPr lang="zh-CN" altLang="en-US" sz="1200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AA2BC14-996B-4DF1-82ED-6E04B0D7CFA1}"/>
              </a:ext>
            </a:extLst>
          </p:cNvPr>
          <p:cNvSpPr txBox="1"/>
          <p:nvPr/>
        </p:nvSpPr>
        <p:spPr>
          <a:xfrm>
            <a:off x="6694257" y="2278589"/>
            <a:ext cx="4438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6</a:t>
            </a:r>
            <a:endParaRPr lang="zh-CN" altLang="en-US" sz="1200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42EB5F0-0AF0-4193-A3A9-7D8F71BCF955}"/>
              </a:ext>
            </a:extLst>
          </p:cNvPr>
          <p:cNvSpPr txBox="1"/>
          <p:nvPr/>
        </p:nvSpPr>
        <p:spPr>
          <a:xfrm>
            <a:off x="8190142" y="2277977"/>
            <a:ext cx="4438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16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5446174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019BF29-3248-48BB-BEEA-2B55A968E12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DBE97F7-76BD-495B-8D28-2F0E29E33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73102"/>
            <a:ext cx="10515600" cy="1325562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Proposed Method</a:t>
            </a:r>
            <a:endParaRPr lang="zh-CN" altLang="en-US" sz="3600" dirty="0">
              <a:solidFill>
                <a:schemeClr val="bg1"/>
              </a:solidFill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23F2905-EBB8-4AA6-AA3F-65D57ACDE3B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sp>
        <p:nvSpPr>
          <p:cNvPr id="8" name="内容占位符 2">
            <a:extLst>
              <a:ext uri="{FF2B5EF4-FFF2-40B4-BE49-F238E27FC236}">
                <a16:creationId xmlns:a16="http://schemas.microsoft.com/office/drawing/2014/main" id="{490F9A8D-FEF2-4D93-AC7E-ADD673E994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238" y="1382996"/>
            <a:ext cx="11223524" cy="5078764"/>
          </a:xfrm>
        </p:spPr>
        <p:txBody>
          <a:bodyPr>
            <a:noAutofit/>
          </a:bodyPr>
          <a:lstStyle/>
          <a:p>
            <a:pPr hangingPunct="0">
              <a:lnSpc>
                <a:spcPct val="150000"/>
              </a:lnSpc>
            </a:pPr>
            <a:r>
              <a:rPr lang="en-US" altLang="zh-CN" sz="2400" dirty="0">
                <a:cs typeface="Times New Roman" panose="02020603050405020304" pitchFamily="18" charset="0"/>
              </a:rPr>
              <a:t>The MPM list is constructed by the following three steps:</a:t>
            </a:r>
            <a:endParaRPr lang="zh-CN" altLang="zh-CN" sz="2400" dirty="0">
              <a:cs typeface="Times New Roman" panose="02020603050405020304" pitchFamily="18" charset="0"/>
            </a:endParaRPr>
          </a:p>
          <a:p>
            <a:pPr marL="800100" lvl="1" indent="-342900" hangingPunct="0">
              <a:lnSpc>
                <a:spcPct val="100000"/>
              </a:lnSpc>
              <a:buFont typeface="+mj-lt"/>
              <a:buAutoNum type="arabicPeriod"/>
            </a:pPr>
            <a:r>
              <a:rPr lang="en-US" altLang="zh-CN" sz="1600" dirty="0">
                <a:cs typeface="Times New Roman" panose="02020603050405020304" pitchFamily="18" charset="0"/>
              </a:rPr>
              <a:t>The first entry in the general MPM list is always planar mode. </a:t>
            </a:r>
          </a:p>
          <a:p>
            <a:pPr marL="800100" lvl="1" indent="-342900" hangingPunct="0">
              <a:lnSpc>
                <a:spcPct val="100000"/>
              </a:lnSpc>
              <a:buFont typeface="+mj-lt"/>
              <a:buAutoNum type="arabicPeriod"/>
            </a:pPr>
            <a:r>
              <a:rPr lang="en-US" altLang="zh-CN" sz="1600" dirty="0">
                <a:cs typeface="Times New Roman" panose="02020603050405020304" pitchFamily="18" charset="0"/>
              </a:rPr>
              <a:t>The next entries are composed of neighboring intra modes and DIMD modes, which are </a:t>
            </a:r>
            <a:r>
              <a:rPr lang="en-US" altLang="zh-CN" sz="1600" b="1" u="sng" dirty="0">
                <a:cs typeface="Times New Roman" panose="02020603050405020304" pitchFamily="18" charset="0"/>
              </a:rPr>
              <a:t>sorted</a:t>
            </a:r>
            <a:r>
              <a:rPr lang="en-US" altLang="zh-CN" sz="1600" dirty="0">
                <a:cs typeface="Times New Roman" panose="02020603050405020304" pitchFamily="18" charset="0"/>
              </a:rPr>
              <a:t> in ascending order of SAD cost. </a:t>
            </a:r>
            <a:r>
              <a:rPr lang="en-CA" altLang="zh-CN" sz="1600" dirty="0">
                <a:cs typeface="Times New Roman" panose="02020603050405020304" pitchFamily="18" charset="0"/>
              </a:rPr>
              <a:t>Up to 5 modes with the smallest SAD cost are added</a:t>
            </a:r>
            <a:r>
              <a:rPr lang="en-US" altLang="zh-CN" sz="1600" dirty="0">
                <a:cs typeface="Times New Roman" panose="02020603050405020304" pitchFamily="18" charset="0"/>
              </a:rPr>
              <a:t>.</a:t>
            </a:r>
          </a:p>
          <a:p>
            <a:pPr marL="800100" lvl="1" indent="-342900" hangingPunct="0">
              <a:lnSpc>
                <a:spcPct val="100000"/>
              </a:lnSpc>
              <a:buFont typeface="+mj-lt"/>
              <a:buAutoNum type="arabicPeriod"/>
            </a:pPr>
            <a:r>
              <a:rPr lang="en-US" altLang="zh-CN" sz="1600" dirty="0">
                <a:cs typeface="Times New Roman" panose="02020603050405020304" pitchFamily="18" charset="0"/>
              </a:rPr>
              <a:t>The sorted directional modes with added offset are added into the general MPM list, and then the default modes, until the general MPM list with 22 entries is constructed.</a:t>
            </a:r>
          </a:p>
          <a:p>
            <a:pPr hangingPunct="0">
              <a:lnSpc>
                <a:spcPct val="150000"/>
              </a:lnSpc>
            </a:pPr>
            <a:r>
              <a:rPr lang="en-CA" altLang="zh-CN" sz="2400" dirty="0">
                <a:cs typeface="Times New Roman" panose="02020603050405020304" pitchFamily="18" charset="0"/>
              </a:rPr>
              <a:t>Regarding the signalling method of the mode in SMPM list</a:t>
            </a:r>
          </a:p>
          <a:p>
            <a:pPr lvl="1" hangingPunct="0">
              <a:lnSpc>
                <a:spcPct val="150000"/>
              </a:lnSpc>
            </a:pPr>
            <a:r>
              <a:rPr lang="en-CA" altLang="zh-CN" sz="1600" dirty="0">
                <a:cs typeface="Times New Roman" panose="02020603050405020304" pitchFamily="18" charset="0"/>
              </a:rPr>
              <a:t>SMPM list is equally divided into four groups and the group index </a:t>
            </a:r>
            <a:r>
              <a:rPr lang="en-US" altLang="zh-CN" sz="1600" dirty="0">
                <a:cs typeface="Times New Roman" panose="02020603050405020304" pitchFamily="18" charset="0"/>
              </a:rPr>
              <a:t>is parsed first. Then a mode index is parsed to indicate which modes in the selected group is used.</a:t>
            </a:r>
            <a:endParaRPr lang="zh-CN" altLang="zh-CN" sz="1600" dirty="0">
              <a:cs typeface="Times New Roman" panose="02020603050405020304" pitchFamily="18" charset="0"/>
            </a:endParaRPr>
          </a:p>
          <a:p>
            <a:pPr marL="0" indent="0" hangingPunct="0">
              <a:lnSpc>
                <a:spcPct val="150000"/>
              </a:lnSpc>
              <a:buNone/>
            </a:pPr>
            <a:endParaRPr lang="en-CA" altLang="zh-CN" sz="18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10555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5A24F47B-CFEB-4549-B4F7-7B59314CD0A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sp>
        <p:nvSpPr>
          <p:cNvPr id="7" name="标题 1">
            <a:extLst>
              <a:ext uri="{FF2B5EF4-FFF2-40B4-BE49-F238E27FC236}">
                <a16:creationId xmlns:a16="http://schemas.microsoft.com/office/drawing/2014/main" id="{3FD8E168-2427-4DF3-BDA7-B51246AC0AC7}"/>
              </a:ext>
            </a:extLst>
          </p:cNvPr>
          <p:cNvSpPr txBox="1">
            <a:spLocks/>
          </p:cNvSpPr>
          <p:nvPr/>
        </p:nvSpPr>
        <p:spPr>
          <a:xfrm>
            <a:off x="838200" y="-173102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Results</a:t>
            </a:r>
            <a:endParaRPr lang="zh-CN" altLang="en-US" sz="3600" dirty="0">
              <a:solidFill>
                <a:schemeClr val="bg1"/>
              </a:solidFill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FEDF38DF-DE66-4009-B396-95C735D79E1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0B68BC88-B968-4948-A32B-ADAD28D7C0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8272299"/>
              </p:ext>
            </p:extLst>
          </p:nvPr>
        </p:nvGraphicFramePr>
        <p:xfrm>
          <a:off x="1541584" y="1527598"/>
          <a:ext cx="4038600" cy="1781175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276137739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82658438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54819323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16215851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73673577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95415359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38636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ECM-7.0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18246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49478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56307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33035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34918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76108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91876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08652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74928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3562236"/>
                  </a:ext>
                </a:extLst>
              </a:tr>
            </a:tbl>
          </a:graphicData>
        </a:graphic>
      </p:graphicFrame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6923425F-5C22-4A6E-BFC2-4881161BDA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6400062"/>
              </p:ext>
            </p:extLst>
          </p:nvPr>
        </p:nvGraphicFramePr>
        <p:xfrm>
          <a:off x="6611818" y="1527598"/>
          <a:ext cx="4038600" cy="1781175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189327854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33070806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50636766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37503971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5594992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17686679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76132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ECM-7.0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81801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87171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16967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0557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86201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97532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5969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33693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04592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7683789"/>
                  </a:ext>
                </a:extLst>
              </a:tr>
            </a:tbl>
          </a:graphicData>
        </a:graphic>
      </p:graphicFrame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2CFEE446-EC4B-402B-9A32-8D4357C8C2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6783360"/>
              </p:ext>
            </p:extLst>
          </p:nvPr>
        </p:nvGraphicFramePr>
        <p:xfrm>
          <a:off x="1541584" y="4147225"/>
          <a:ext cx="4038600" cy="1781175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404927462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60480898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24220029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68965275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55613615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64225116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72729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ECM-7.0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37791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14860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06132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95333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08262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07762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56638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21540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92728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1196262"/>
                  </a:ext>
                </a:extLst>
              </a:tr>
            </a:tbl>
          </a:graphicData>
        </a:graphic>
      </p:graphicFrame>
      <p:sp>
        <p:nvSpPr>
          <p:cNvPr id="11" name="文本框 10">
            <a:extLst>
              <a:ext uri="{FF2B5EF4-FFF2-40B4-BE49-F238E27FC236}">
                <a16:creationId xmlns:a16="http://schemas.microsoft.com/office/drawing/2014/main" id="{FD11A2DA-D41E-4444-A06A-46005B64339C}"/>
              </a:ext>
            </a:extLst>
          </p:cNvPr>
          <p:cNvSpPr txBox="1"/>
          <p:nvPr/>
        </p:nvSpPr>
        <p:spPr>
          <a:xfrm>
            <a:off x="1541584" y="3777893"/>
            <a:ext cx="11416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/>
              <a:t>Test2: W*H &gt; 32</a:t>
            </a:r>
            <a:endParaRPr lang="zh-CN" altLang="en-US" sz="1100" b="1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F1DFEDF-ACD7-4990-9D74-CE05BD0E4606}"/>
              </a:ext>
            </a:extLst>
          </p:cNvPr>
          <p:cNvSpPr txBox="1"/>
          <p:nvPr/>
        </p:nvSpPr>
        <p:spPr>
          <a:xfrm>
            <a:off x="1541584" y="1152460"/>
            <a:ext cx="12859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/>
              <a:t>Test1: W*H &gt; 1024</a:t>
            </a:r>
            <a:endParaRPr lang="zh-CN" altLang="en-US" sz="1100" b="1" dirty="0"/>
          </a:p>
        </p:txBody>
      </p:sp>
    </p:spTree>
    <p:extLst>
      <p:ext uri="{BB962C8B-B14F-4D97-AF65-F5344CB8AC3E}">
        <p14:creationId xmlns:p14="http://schemas.microsoft.com/office/powerpoint/2010/main" val="35955890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019BF29-3248-48BB-BEEA-2B55A968E12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DBE97F7-76BD-495B-8D28-2F0E29E33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73102"/>
            <a:ext cx="10515600" cy="1325562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Conclusion</a:t>
            </a:r>
            <a:endParaRPr lang="zh-CN" altLang="en-US" sz="3600" dirty="0">
              <a:solidFill>
                <a:schemeClr val="bg1"/>
              </a:solidFill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23F2905-EBB8-4AA6-AA3F-65D57ACDE3B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sp>
        <p:nvSpPr>
          <p:cNvPr id="8" name="内容占位符 2">
            <a:extLst>
              <a:ext uri="{FF2B5EF4-FFF2-40B4-BE49-F238E27FC236}">
                <a16:creationId xmlns:a16="http://schemas.microsoft.com/office/drawing/2014/main" id="{490F9A8D-FEF2-4D93-AC7E-ADD673E994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238" y="1382996"/>
            <a:ext cx="11223524" cy="5078764"/>
          </a:xfrm>
        </p:spPr>
        <p:txBody>
          <a:bodyPr>
            <a:noAutofit/>
          </a:bodyPr>
          <a:lstStyle/>
          <a:p>
            <a:pPr hangingPunct="0">
              <a:lnSpc>
                <a:spcPct val="150000"/>
              </a:lnSpc>
            </a:pPr>
            <a:r>
              <a:rPr lang="en-CA" altLang="zh-CN" sz="2400" dirty="0">
                <a:cs typeface="Times New Roman" panose="02020603050405020304" pitchFamily="18" charset="0"/>
              </a:rPr>
              <a:t>It is proposed to introduce a MPM list </a:t>
            </a:r>
            <a:r>
              <a:rPr lang="en-US" altLang="zh-CN" sz="2400" dirty="0">
                <a:cs typeface="Times New Roman" panose="02020603050405020304" pitchFamily="18" charset="0"/>
              </a:rPr>
              <a:t>construction </a:t>
            </a:r>
            <a:r>
              <a:rPr lang="en-CA" altLang="zh-CN" sz="2400" dirty="0">
                <a:cs typeface="Times New Roman" panose="02020603050405020304" pitchFamily="18" charset="0"/>
              </a:rPr>
              <a:t>method</a:t>
            </a:r>
            <a:r>
              <a:rPr lang="en-US" altLang="zh-CN" sz="2400" dirty="0">
                <a:cs typeface="Times New Roman" panose="02020603050405020304" pitchFamily="18" charset="0"/>
              </a:rPr>
              <a:t>.</a:t>
            </a:r>
            <a:endParaRPr lang="en-CA" altLang="zh-CN" sz="1800" dirty="0">
              <a:cs typeface="Times New Roman" panose="02020603050405020304" pitchFamily="18" charset="0"/>
            </a:endParaRPr>
          </a:p>
          <a:p>
            <a:pPr hangingPunct="0">
              <a:lnSpc>
                <a:spcPct val="150000"/>
              </a:lnSpc>
            </a:pPr>
            <a:r>
              <a:rPr lang="en-US" altLang="zh-CN" sz="2400" dirty="0">
                <a:cs typeface="Times New Roman" panose="02020603050405020304" pitchFamily="18" charset="0"/>
              </a:rPr>
              <a:t>On top of ECM-7.0, it achieves</a:t>
            </a:r>
          </a:p>
          <a:p>
            <a:pPr marL="0" indent="0" hangingPunct="0">
              <a:lnSpc>
                <a:spcPct val="150000"/>
              </a:lnSpc>
              <a:buNone/>
            </a:pPr>
            <a:r>
              <a:rPr lang="en-US" altLang="zh-CN" sz="2400" dirty="0">
                <a:cs typeface="Times New Roman" panose="02020603050405020304" pitchFamily="18" charset="0"/>
              </a:rPr>
              <a:t>            AI    {-0.07%, -0.07%, -0.13%}</a:t>
            </a:r>
          </a:p>
          <a:p>
            <a:pPr hangingPunct="0">
              <a:lnSpc>
                <a:spcPct val="150000"/>
              </a:lnSpc>
            </a:pPr>
            <a:r>
              <a:rPr lang="en-US" altLang="zh-CN" sz="2400" dirty="0">
                <a:cs typeface="Times New Roman" panose="02020603050405020304" pitchFamily="18" charset="0"/>
              </a:rPr>
              <a:t>It is suggested to investigate in the next round of EE2.</a:t>
            </a:r>
          </a:p>
          <a:p>
            <a:pPr hangingPunct="0">
              <a:lnSpc>
                <a:spcPct val="150000"/>
              </a:lnSpc>
            </a:pPr>
            <a:endParaRPr lang="en-US" altLang="zh-CN" sz="2400" dirty="0">
              <a:cs typeface="Times New Roman" panose="02020603050405020304" pitchFamily="18" charset="0"/>
            </a:endParaRPr>
          </a:p>
          <a:p>
            <a:pPr hangingPunct="0">
              <a:lnSpc>
                <a:spcPct val="150000"/>
              </a:lnSpc>
            </a:pPr>
            <a:r>
              <a:rPr lang="en-US" altLang="zh-CN" sz="2400" dirty="0">
                <a:cs typeface="Times New Roman" panose="02020603050405020304" pitchFamily="18" charset="0"/>
              </a:rPr>
              <a:t>Thanks Qualcomm for cross-checking!</a:t>
            </a:r>
          </a:p>
        </p:txBody>
      </p:sp>
    </p:spTree>
    <p:extLst>
      <p:ext uri="{BB962C8B-B14F-4D97-AF65-F5344CB8AC3E}">
        <p14:creationId xmlns:p14="http://schemas.microsoft.com/office/powerpoint/2010/main" val="36366455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842"/>
            <a:ext cx="12192000" cy="686084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16076" y="572877"/>
            <a:ext cx="7160136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>
                <a:solidFill>
                  <a:schemeClr val="bg1"/>
                </a:solidFill>
                <a:latin typeface="Bodoni MT Condensed" panose="02070606080606020203" pitchFamily="18" charset="0"/>
                <a:cs typeface="Segoe UI Light" panose="020B0502040204020203" pitchFamily="34" charset="0"/>
              </a:rPr>
              <a:t>THANK </a:t>
            </a:r>
          </a:p>
          <a:p>
            <a:r>
              <a:rPr lang="en-US" altLang="zh-CN" sz="11500">
                <a:solidFill>
                  <a:schemeClr val="bg1"/>
                </a:solidFill>
                <a:latin typeface="Bodoni MT Condensed" panose="02070606080606020203" pitchFamily="18" charset="0"/>
                <a:cs typeface="Segoe UI Light" panose="020B0502040204020203" pitchFamily="34" charset="0"/>
              </a:rPr>
              <a:t>YOU</a:t>
            </a:r>
            <a:endParaRPr lang="zh-CN" altLang="en-US" sz="11500" dirty="0">
              <a:solidFill>
                <a:schemeClr val="bg1"/>
              </a:solidFill>
              <a:latin typeface="Bodoni MT Condensed" panose="02070606080606020203" pitchFamily="18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8893227"/>
      </p:ext>
    </p:extLst>
  </p:cSld>
  <p:clrMapOvr>
    <a:masterClrMapping/>
  </p:clrMapOvr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TM02892315[[fn=丝状]]</Template>
  <TotalTime>7518</TotalTime>
  <Words>603</Words>
  <Application>Microsoft Office PowerPoint</Application>
  <PresentationFormat>宽屏</PresentationFormat>
  <Paragraphs>188</Paragraphs>
  <Slides>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Meiryo UI</vt:lpstr>
      <vt:lpstr>等线</vt:lpstr>
      <vt:lpstr>宋体</vt:lpstr>
      <vt:lpstr>Arial</vt:lpstr>
      <vt:lpstr>Bodoni MT Condensed</vt:lpstr>
      <vt:lpstr>Calibri</vt:lpstr>
      <vt:lpstr>Calibri Light</vt:lpstr>
      <vt:lpstr>Segoe UI Light</vt:lpstr>
      <vt:lpstr>Times New Roman</vt:lpstr>
      <vt:lpstr>Wingdings 2</vt:lpstr>
      <vt:lpstr>HDOfficeLightV0</vt:lpstr>
      <vt:lpstr>JVET-AC0120 Non-EE2: template- based intra MPM list construction</vt:lpstr>
      <vt:lpstr>Introduction</vt:lpstr>
      <vt:lpstr>Proposed Method</vt:lpstr>
      <vt:lpstr>PowerPoint 演示文稿</vt:lpstr>
      <vt:lpstr>Conclusion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JVET-X EE2-related: Optimization on the second mode derivation of DIMD blending mode</dc:title>
  <dc:creator>周川</dc:creator>
  <cp:lastModifiedBy>周川</cp:lastModifiedBy>
  <cp:revision>89</cp:revision>
  <dcterms:created xsi:type="dcterms:W3CDTF">2021-09-24T18:02:39Z</dcterms:created>
  <dcterms:modified xsi:type="dcterms:W3CDTF">2023-01-13T15:54:55Z</dcterms:modified>
</cp:coreProperties>
</file>