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bookmarkIdSeed="16">
  <p:sldMasterIdLst>
    <p:sldMasterId id="2147483648" r:id="rId1"/>
  </p:sldMasterIdLst>
  <p:notesMasterIdLst>
    <p:notesMasterId r:id="rId10"/>
  </p:notesMasterIdLst>
  <p:handoutMasterIdLst>
    <p:handoutMasterId r:id="rId11"/>
  </p:handoutMasterIdLst>
  <p:sldIdLst>
    <p:sldId id="484" r:id="rId2"/>
    <p:sldId id="766" r:id="rId3"/>
    <p:sldId id="768" r:id="rId4"/>
    <p:sldId id="771" r:id="rId5"/>
    <p:sldId id="767" r:id="rId6"/>
    <p:sldId id="772" r:id="rId7"/>
    <p:sldId id="769" r:id="rId8"/>
    <p:sldId id="770" r:id="rId9"/>
  </p:sldIdLst>
  <p:sldSz cx="12192000" cy="6858000"/>
  <p:notesSz cx="6858000" cy="9144000"/>
  <p:custDataLst>
    <p:tags r:id="rId12"/>
  </p:custDataLst>
  <p:defaultTextStyle>
    <a:defPPr>
      <a:defRPr lang="en-US"/>
    </a:defPPr>
    <a:lvl1pPr algn="l" rtl="0" eaLnBrk="0" fontAlgn="base" hangingPunct="0">
      <a:spcBef>
        <a:spcPct val="0"/>
      </a:spcBef>
      <a:spcAft>
        <a:spcPct val="0"/>
      </a:spcAft>
      <a:defRPr sz="1600"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sz="1600"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sz="1600"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sz="1600"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sz="16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6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6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6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600"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4182"/>
    <a:srgbClr val="15487D"/>
    <a:srgbClr val="1E4BA7"/>
    <a:srgbClr val="004C97"/>
    <a:srgbClr val="004181"/>
    <a:srgbClr val="9F1115"/>
    <a:srgbClr val="000000"/>
    <a:srgbClr val="E6E6E6"/>
    <a:srgbClr val="5374B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170" autoAdjust="0"/>
    <p:restoredTop sz="86878" autoAdjust="0"/>
  </p:normalViewPr>
  <p:slideViewPr>
    <p:cSldViewPr snapToGrid="0">
      <p:cViewPr varScale="1">
        <p:scale>
          <a:sx n="77" d="100"/>
          <a:sy n="77" d="100"/>
        </p:scale>
        <p:origin x="763" y="53"/>
      </p:cViewPr>
      <p:guideLst/>
    </p:cSldViewPr>
  </p:slideViewPr>
  <p:notesTextViewPr>
    <p:cViewPr>
      <p:scale>
        <a:sx n="1" d="1"/>
        <a:sy n="1" d="1"/>
      </p:scale>
      <p:origin x="0" y="0"/>
    </p:cViewPr>
  </p:notesTextViewPr>
  <p:notesViewPr>
    <p:cSldViewPr snapToGrid="0">
      <p:cViewPr varScale="1">
        <p:scale>
          <a:sx n="52" d="100"/>
          <a:sy n="52" d="100"/>
        </p:scale>
        <p:origin x="1824" y="5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D2AA64E-2965-4E2F-94EB-5F959AA87388}" type="datetimeFigureOut">
              <a:rPr lang="zh-CN" altLang="en-US" smtClean="0"/>
              <a:t>2023/1/12</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9C6749B-331A-43E9-8BFA-938FF8CA72D2}"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E4AB45E-A16E-4ECE-8561-605081E31EFB}" type="datetimeFigureOut">
              <a:rPr lang="zh-CN" altLang="en-US" smtClean="0"/>
              <a:t>2023/1/12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28613AD-59D8-4D01-82C6-706CC7DEA64C}"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28613AD-59D8-4D01-82C6-706CC7DEA64C}" type="slidenum">
              <a:rPr lang="zh-CN" altLang="en-US" smtClean="0"/>
              <a:t>2</a:t>
            </a:fld>
            <a:endParaRPr lang="zh-CN" altLang="en-US"/>
          </a:p>
        </p:txBody>
      </p:sp>
    </p:spTree>
    <p:extLst>
      <p:ext uri="{BB962C8B-B14F-4D97-AF65-F5344CB8AC3E}">
        <p14:creationId xmlns:p14="http://schemas.microsoft.com/office/powerpoint/2010/main" val="5401830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28613AD-59D8-4D01-82C6-706CC7DEA64C}" type="slidenum">
              <a:rPr lang="zh-CN" altLang="en-US" smtClean="0"/>
              <a:t>3</a:t>
            </a:fld>
            <a:endParaRPr lang="zh-CN" altLang="en-US"/>
          </a:p>
        </p:txBody>
      </p:sp>
    </p:spTree>
    <p:extLst>
      <p:ext uri="{BB962C8B-B14F-4D97-AF65-F5344CB8AC3E}">
        <p14:creationId xmlns:p14="http://schemas.microsoft.com/office/powerpoint/2010/main" val="36179824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28613AD-59D8-4D01-82C6-706CC7DEA64C}" type="slidenum">
              <a:rPr lang="zh-CN" altLang="en-US" smtClean="0"/>
              <a:t>4</a:t>
            </a:fld>
            <a:endParaRPr lang="zh-CN" altLang="en-US"/>
          </a:p>
        </p:txBody>
      </p:sp>
    </p:spTree>
    <p:extLst>
      <p:ext uri="{BB962C8B-B14F-4D97-AF65-F5344CB8AC3E}">
        <p14:creationId xmlns:p14="http://schemas.microsoft.com/office/powerpoint/2010/main" val="29316886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28613AD-59D8-4D01-82C6-706CC7DEA64C}" type="slidenum">
              <a:rPr lang="zh-CN" altLang="en-US" smtClean="0"/>
              <a:t>5</a:t>
            </a:fld>
            <a:endParaRPr lang="zh-CN" altLang="en-US"/>
          </a:p>
        </p:txBody>
      </p:sp>
    </p:spTree>
    <p:extLst>
      <p:ext uri="{BB962C8B-B14F-4D97-AF65-F5344CB8AC3E}">
        <p14:creationId xmlns:p14="http://schemas.microsoft.com/office/powerpoint/2010/main" val="8661105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28613AD-59D8-4D01-82C6-706CC7DEA64C}" type="slidenum">
              <a:rPr lang="zh-CN" altLang="en-US" smtClean="0"/>
              <a:t>6</a:t>
            </a:fld>
            <a:endParaRPr lang="zh-CN" altLang="en-US"/>
          </a:p>
        </p:txBody>
      </p:sp>
    </p:spTree>
    <p:extLst>
      <p:ext uri="{BB962C8B-B14F-4D97-AF65-F5344CB8AC3E}">
        <p14:creationId xmlns:p14="http://schemas.microsoft.com/office/powerpoint/2010/main" val="1812602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28613AD-59D8-4D01-82C6-706CC7DEA64C}" type="slidenum">
              <a:rPr lang="zh-CN" altLang="en-US" smtClean="0"/>
              <a:t>7</a:t>
            </a:fld>
            <a:endParaRPr lang="zh-CN" altLang="en-US"/>
          </a:p>
        </p:txBody>
      </p:sp>
    </p:spTree>
    <p:extLst>
      <p:ext uri="{BB962C8B-B14F-4D97-AF65-F5344CB8AC3E}">
        <p14:creationId xmlns:p14="http://schemas.microsoft.com/office/powerpoint/2010/main" val="101634252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4" name="矩形 3"/>
          <p:cNvSpPr/>
          <p:nvPr/>
        </p:nvSpPr>
        <p:spPr>
          <a:xfrm>
            <a:off x="2" y="252416"/>
            <a:ext cx="11952817" cy="176688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1350" dirty="0">
              <a:solidFill>
                <a:srgbClr val="1E4BA7"/>
              </a:solidFill>
              <a:latin typeface="Eras Demi ITC" panose="020B0805030504020804" pitchFamily="34" charset="0"/>
              <a:cs typeface="Aparajita" panose="020B0604020202020204" pitchFamily="34" charset="0"/>
            </a:endParaRPr>
          </a:p>
        </p:txBody>
      </p:sp>
      <p:sp>
        <p:nvSpPr>
          <p:cNvPr id="5" name="矩形 4"/>
          <p:cNvSpPr/>
          <p:nvPr/>
        </p:nvSpPr>
        <p:spPr>
          <a:xfrm>
            <a:off x="0" y="5949950"/>
            <a:ext cx="12192000" cy="9271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1350"/>
          </a:p>
        </p:txBody>
      </p:sp>
      <p:sp>
        <p:nvSpPr>
          <p:cNvPr id="2" name="标题 1"/>
          <p:cNvSpPr>
            <a:spLocks noGrp="1"/>
          </p:cNvSpPr>
          <p:nvPr>
            <p:ph type="title"/>
          </p:nvPr>
        </p:nvSpPr>
        <p:spPr>
          <a:xfrm>
            <a:off x="831851" y="1449764"/>
            <a:ext cx="10515600" cy="2342308"/>
          </a:xfrm>
        </p:spPr>
        <p:txBody>
          <a:bodyPr anchor="b"/>
          <a:lstStyle>
            <a:lvl1pPr>
              <a:defRPr sz="2800" b="1">
                <a:latin typeface="Arial" panose="020B0604020202020204" pitchFamily="34" charset="0"/>
                <a:cs typeface="Arial" panose="020B0604020202020204" pitchFamily="34" charset="0"/>
              </a:defRPr>
            </a:lvl1pPr>
          </a:lstStyle>
          <a:p>
            <a:r>
              <a:rPr lang="zh-CN" altLang="en-US" dirty="0"/>
              <a:t>单击此处编辑母版标题样式</a:t>
            </a:r>
          </a:p>
        </p:txBody>
      </p:sp>
      <p:sp>
        <p:nvSpPr>
          <p:cNvPr id="3" name="文本占位符 2"/>
          <p:cNvSpPr>
            <a:spLocks noGrp="1"/>
          </p:cNvSpPr>
          <p:nvPr>
            <p:ph type="body" idx="1" hasCustomPrompt="1"/>
          </p:nvPr>
        </p:nvSpPr>
        <p:spPr>
          <a:xfrm>
            <a:off x="1518024" y="4329489"/>
            <a:ext cx="9829427" cy="1500187"/>
          </a:xfrm>
        </p:spPr>
        <p:txBody>
          <a:bodyPr/>
          <a:lstStyle>
            <a:lvl1pPr marL="0" indent="0">
              <a:buNone/>
              <a:defRPr sz="2000" b="1">
                <a:solidFill>
                  <a:schemeClr val="tx1">
                    <a:tint val="75000"/>
                  </a:schemeClr>
                </a:solidFill>
                <a:latin typeface="Arial" panose="020B0604020202020204" pitchFamily="34" charset="0"/>
                <a:cs typeface="Arial" panose="020B0604020202020204" pitchFamily="34" charset="0"/>
              </a:defRPr>
            </a:lvl1pPr>
            <a:lvl2pPr marL="257175" indent="0">
              <a:buNone/>
              <a:defRPr sz="1125">
                <a:solidFill>
                  <a:schemeClr val="tx1">
                    <a:tint val="75000"/>
                  </a:schemeClr>
                </a:solidFill>
              </a:defRPr>
            </a:lvl2pPr>
            <a:lvl3pPr marL="514350" indent="0">
              <a:buNone/>
              <a:defRPr sz="1015">
                <a:solidFill>
                  <a:schemeClr val="tx1">
                    <a:tint val="75000"/>
                  </a:schemeClr>
                </a:solidFill>
              </a:defRPr>
            </a:lvl3pPr>
            <a:lvl4pPr marL="771525" indent="0">
              <a:buNone/>
              <a:defRPr sz="900">
                <a:solidFill>
                  <a:schemeClr val="tx1">
                    <a:tint val="75000"/>
                  </a:schemeClr>
                </a:solidFill>
              </a:defRPr>
            </a:lvl4pPr>
            <a:lvl5pPr marL="1028700" indent="0">
              <a:buNone/>
              <a:defRPr sz="900">
                <a:solidFill>
                  <a:schemeClr val="tx1">
                    <a:tint val="75000"/>
                  </a:schemeClr>
                </a:solidFill>
              </a:defRPr>
            </a:lvl5pPr>
            <a:lvl6pPr marL="1285875" indent="0">
              <a:buNone/>
              <a:defRPr sz="900">
                <a:solidFill>
                  <a:schemeClr val="tx1">
                    <a:tint val="75000"/>
                  </a:schemeClr>
                </a:solidFill>
              </a:defRPr>
            </a:lvl6pPr>
            <a:lvl7pPr marL="1543050" indent="0">
              <a:buNone/>
              <a:defRPr sz="900">
                <a:solidFill>
                  <a:schemeClr val="tx1">
                    <a:tint val="75000"/>
                  </a:schemeClr>
                </a:solidFill>
              </a:defRPr>
            </a:lvl7pPr>
            <a:lvl8pPr marL="1800225" indent="0">
              <a:buNone/>
              <a:defRPr sz="900">
                <a:solidFill>
                  <a:schemeClr val="tx1">
                    <a:tint val="75000"/>
                  </a:schemeClr>
                </a:solidFill>
              </a:defRPr>
            </a:lvl8pPr>
            <a:lvl9pPr marL="2057400" indent="0">
              <a:buNone/>
              <a:defRPr sz="900">
                <a:solidFill>
                  <a:schemeClr val="tx1">
                    <a:tint val="75000"/>
                  </a:schemeClr>
                </a:solidFill>
              </a:defRPr>
            </a:lvl9pPr>
          </a:lstStyle>
          <a:p>
            <a:pPr lvl="0"/>
            <a:r>
              <a:rPr lang="zh-CN" altLang="en-US" dirty="0"/>
              <a:t>编辑母版文本样式</a:t>
            </a:r>
          </a:p>
        </p:txBody>
      </p:sp>
      <p:sp>
        <p:nvSpPr>
          <p:cNvPr id="72" name="矩形 71"/>
          <p:cNvSpPr/>
          <p:nvPr userDrawn="1"/>
        </p:nvSpPr>
        <p:spPr>
          <a:xfrm>
            <a:off x="1697317" y="908050"/>
            <a:ext cx="2341280" cy="14768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pic>
        <p:nvPicPr>
          <p:cNvPr id="93" name="图片 92"/>
          <p:cNvPicPr>
            <a:picLocks noChangeAspect="1"/>
          </p:cNvPicPr>
          <p:nvPr userDrawn="1"/>
        </p:nvPicPr>
        <p:blipFill>
          <a:blip r:embed="rId2"/>
          <a:stretch>
            <a:fillRect/>
          </a:stretch>
        </p:blipFill>
        <p:spPr>
          <a:xfrm>
            <a:off x="8868021" y="5665002"/>
            <a:ext cx="2971953" cy="868194"/>
          </a:xfrm>
          <a:prstGeom prst="rect">
            <a:avLst/>
          </a:prstGeom>
        </p:spPr>
      </p:pic>
      <p:cxnSp>
        <p:nvCxnSpPr>
          <p:cNvPr id="94" name="直接连接符 93"/>
          <p:cNvCxnSpPr/>
          <p:nvPr userDrawn="1"/>
        </p:nvCxnSpPr>
        <p:spPr bwMode="auto">
          <a:xfrm>
            <a:off x="0" y="6811827"/>
            <a:ext cx="12184592" cy="0"/>
          </a:xfrm>
          <a:prstGeom prst="line">
            <a:avLst/>
          </a:prstGeom>
          <a:ln w="101600">
            <a:solidFill>
              <a:srgbClr val="004181"/>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userDrawn="1"/>
        </p:nvCxnSpPr>
        <p:spPr bwMode="auto">
          <a:xfrm>
            <a:off x="4868" y="6672511"/>
            <a:ext cx="12184592" cy="0"/>
          </a:xfrm>
          <a:prstGeom prst="line">
            <a:avLst/>
          </a:prstGeom>
          <a:ln w="101600">
            <a:solidFill>
              <a:srgbClr val="004181"/>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userDrawn="1"/>
        </p:nvCxnSpPr>
        <p:spPr bwMode="auto">
          <a:xfrm>
            <a:off x="0" y="6678376"/>
            <a:ext cx="12184592" cy="0"/>
          </a:xfrm>
          <a:prstGeom prst="line">
            <a:avLst/>
          </a:prstGeom>
          <a:ln w="393700">
            <a:solidFill>
              <a:srgbClr val="004182"/>
            </a:solidFill>
          </a:ln>
        </p:spPr>
        <p:style>
          <a:lnRef idx="1">
            <a:schemeClr val="accent1"/>
          </a:lnRef>
          <a:fillRef idx="0">
            <a:schemeClr val="accent1"/>
          </a:fillRef>
          <a:effectRef idx="0">
            <a:schemeClr val="accent1"/>
          </a:effectRef>
          <a:fontRef idx="minor">
            <a:schemeClr val="tx1"/>
          </a:fontRef>
        </p:style>
      </p:cxnSp>
      <p:grpSp>
        <p:nvGrpSpPr>
          <p:cNvPr id="97" name="组合 23"/>
          <p:cNvGrpSpPr/>
          <p:nvPr userDrawn="1"/>
        </p:nvGrpSpPr>
        <p:grpSpPr bwMode="auto">
          <a:xfrm rot="5400000">
            <a:off x="11426431" y="6222401"/>
            <a:ext cx="509588" cy="853017"/>
            <a:chOff x="871911" y="5177756"/>
            <a:chExt cx="8272089" cy="640348"/>
          </a:xfrm>
        </p:grpSpPr>
        <p:cxnSp>
          <p:nvCxnSpPr>
            <p:cNvPr id="98" name="直接连接符 97"/>
            <p:cNvCxnSpPr/>
            <p:nvPr userDrawn="1"/>
          </p:nvCxnSpPr>
          <p:spPr>
            <a:xfrm>
              <a:off x="871911" y="5177756"/>
              <a:ext cx="8272089" cy="0"/>
            </a:xfrm>
            <a:prstGeom prst="line">
              <a:avLst/>
            </a:prstGeom>
            <a:ln w="19050">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userDrawn="1"/>
          </p:nvCxnSpPr>
          <p:spPr>
            <a:xfrm>
              <a:off x="871911" y="5257204"/>
              <a:ext cx="8272089" cy="0"/>
            </a:xfrm>
            <a:prstGeom prst="line">
              <a:avLst/>
            </a:prstGeom>
            <a:ln w="19050">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userDrawn="1"/>
          </p:nvCxnSpPr>
          <p:spPr>
            <a:xfrm>
              <a:off x="871911" y="5338241"/>
              <a:ext cx="8272089" cy="0"/>
            </a:xfrm>
            <a:prstGeom prst="line">
              <a:avLst/>
            </a:prstGeom>
            <a:ln w="19050">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userDrawn="1"/>
          </p:nvCxnSpPr>
          <p:spPr>
            <a:xfrm>
              <a:off x="871911" y="5417688"/>
              <a:ext cx="8272089" cy="0"/>
            </a:xfrm>
            <a:prstGeom prst="line">
              <a:avLst/>
            </a:prstGeom>
            <a:ln w="19050">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userDrawn="1"/>
          </p:nvCxnSpPr>
          <p:spPr>
            <a:xfrm>
              <a:off x="871911" y="5498724"/>
              <a:ext cx="8272089" cy="0"/>
            </a:xfrm>
            <a:prstGeom prst="line">
              <a:avLst/>
            </a:prstGeom>
            <a:ln w="19050">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userDrawn="1"/>
          </p:nvCxnSpPr>
          <p:spPr>
            <a:xfrm>
              <a:off x="871911" y="5578172"/>
              <a:ext cx="8272089" cy="0"/>
            </a:xfrm>
            <a:prstGeom prst="line">
              <a:avLst/>
            </a:prstGeom>
            <a:ln w="19050">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userDrawn="1"/>
          </p:nvCxnSpPr>
          <p:spPr>
            <a:xfrm>
              <a:off x="871911" y="5657619"/>
              <a:ext cx="8272089" cy="0"/>
            </a:xfrm>
            <a:prstGeom prst="line">
              <a:avLst/>
            </a:prstGeom>
            <a:ln w="19050">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userDrawn="1"/>
          </p:nvCxnSpPr>
          <p:spPr>
            <a:xfrm>
              <a:off x="871911" y="5738656"/>
              <a:ext cx="8272089" cy="0"/>
            </a:xfrm>
            <a:prstGeom prst="line">
              <a:avLst/>
            </a:prstGeom>
            <a:ln w="19050">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userDrawn="1"/>
          </p:nvCxnSpPr>
          <p:spPr>
            <a:xfrm>
              <a:off x="871911" y="5818104"/>
              <a:ext cx="8272089" cy="0"/>
            </a:xfrm>
            <a:prstGeom prst="line">
              <a:avLst/>
            </a:prstGeom>
            <a:ln w="19050">
              <a:solidFill>
                <a:srgbClr val="FFFFFF"/>
              </a:solidFill>
            </a:ln>
          </p:spPr>
          <p:style>
            <a:lnRef idx="1">
              <a:schemeClr val="accent1"/>
            </a:lnRef>
            <a:fillRef idx="0">
              <a:schemeClr val="accent1"/>
            </a:fillRef>
            <a:effectRef idx="0">
              <a:schemeClr val="accent1"/>
            </a:effectRef>
            <a:fontRef idx="minor">
              <a:schemeClr val="tx1"/>
            </a:fontRef>
          </p:style>
        </p:cxnSp>
      </p:grpSp>
      <p:sp>
        <p:nvSpPr>
          <p:cNvPr id="33" name="日期占位符 3"/>
          <p:cNvSpPr>
            <a:spLocks noGrp="1"/>
          </p:cNvSpPr>
          <p:nvPr>
            <p:ph type="dt" sz="half" idx="10"/>
          </p:nvPr>
        </p:nvSpPr>
        <p:spPr/>
        <p:txBody>
          <a:bodyPr/>
          <a:lstStyle>
            <a:lvl1pPr>
              <a:defRPr/>
            </a:lvl1pPr>
          </a:lstStyle>
          <a:p>
            <a:fld id="{1C21ED44-3DA1-47CE-BA70-E3B3253DFDBB}" type="datetimeFigureOut">
              <a:rPr lang="zh-CN" altLang="en-US" smtClean="0"/>
              <a:t>2023/1/12</a:t>
            </a:fld>
            <a:endParaRPr lang="zh-CN" altLang="en-US"/>
          </a:p>
        </p:txBody>
      </p:sp>
      <p:sp>
        <p:nvSpPr>
          <p:cNvPr id="34" name="页脚占位符 4"/>
          <p:cNvSpPr>
            <a:spLocks noGrp="1"/>
          </p:cNvSpPr>
          <p:nvPr>
            <p:ph type="ftr" sz="quarter" idx="11"/>
          </p:nvPr>
        </p:nvSpPr>
        <p:spPr>
          <a:noFill/>
        </p:spPr>
        <p:txBody>
          <a:bodyPr/>
          <a:lstStyle>
            <a:lvl1pPr>
              <a:defRPr/>
            </a:lvl1pPr>
          </a:lstStyle>
          <a:p>
            <a:endParaRPr lang="zh-CN" altLang="en-US" dirty="0"/>
          </a:p>
        </p:txBody>
      </p:sp>
      <p:sp>
        <p:nvSpPr>
          <p:cNvPr id="35" name="灯片编号占位符 5"/>
          <p:cNvSpPr>
            <a:spLocks noGrp="1"/>
          </p:cNvSpPr>
          <p:nvPr>
            <p:ph type="sldNum" sz="quarter" idx="12"/>
          </p:nvPr>
        </p:nvSpPr>
        <p:spPr>
          <a:xfrm>
            <a:off x="8610600" y="6472103"/>
            <a:ext cx="2743200" cy="365125"/>
          </a:xfrm>
          <a:prstGeom prst="rect">
            <a:avLst/>
          </a:prstGeom>
        </p:spPr>
        <p:txBody>
          <a:bodyPr/>
          <a:lstStyle>
            <a:lvl1pPr>
              <a:defRPr/>
            </a:lvl1pPr>
          </a:lstStyle>
          <a:p>
            <a:fld id="{8A493029-F1BC-4F70-959F-7E8E6212C6F4}" type="slidenum">
              <a:rPr lang="zh-CN" altLang="en-US" smtClean="0"/>
              <a:t>‹#›</a:t>
            </a:fld>
            <a:endParaRPr lang="zh-CN" altLang="en-US"/>
          </a:p>
        </p:txBody>
      </p:sp>
      <p:sp>
        <p:nvSpPr>
          <p:cNvPr id="36" name="矩形 35"/>
          <p:cNvSpPr/>
          <p:nvPr userDrawn="1"/>
        </p:nvSpPr>
        <p:spPr>
          <a:xfrm>
            <a:off x="7769411" y="370713"/>
            <a:ext cx="4396423" cy="50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altLang="zh-CN" sz="1350" dirty="0">
                <a:solidFill>
                  <a:srgbClr val="1E4BA7"/>
                </a:solidFill>
                <a:latin typeface="Eras Demi ITC" panose="020B0805030504020804" pitchFamily="34" charset="0"/>
                <a:cs typeface="Aparajita" panose="020B0604020202020204" pitchFamily="34" charset="0"/>
              </a:rPr>
              <a:t>Multimedia Communication Lab.</a:t>
            </a:r>
            <a:endParaRPr lang="zh-CN" altLang="en-US" sz="1350" dirty="0">
              <a:solidFill>
                <a:srgbClr val="1E4BA7"/>
              </a:solidFill>
              <a:latin typeface="Eras Demi ITC" panose="020B0805030504020804" pitchFamily="34" charset="0"/>
              <a:cs typeface="Aparajita"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sz="2800"/>
            </a:lvl1pPr>
          </a:lstStyle>
          <a:p>
            <a:r>
              <a:rPr lang="zh-CN" altLang="en-US" dirty="0"/>
              <a:t>单击此处编辑母版标题样式</a:t>
            </a:r>
          </a:p>
        </p:txBody>
      </p:sp>
      <p:sp>
        <p:nvSpPr>
          <p:cNvPr id="3" name="内容占位符 2"/>
          <p:cNvSpPr>
            <a:spLocks noGrp="1"/>
          </p:cNvSpPr>
          <p:nvPr>
            <p:ph idx="1" hasCustomPrompt="1"/>
          </p:nvPr>
        </p:nvSpPr>
        <p:spPr/>
        <p:txBody>
          <a:bodyPr/>
          <a:lstStyle>
            <a:lvl1pPr>
              <a:spcAft>
                <a:spcPts val="600"/>
              </a:spcAft>
              <a:defRPr sz="2000"/>
            </a:lvl1pPr>
            <a:lvl2pPr>
              <a:spcAft>
                <a:spcPts val="600"/>
              </a:spcAft>
              <a:defRPr sz="1600"/>
            </a:lvl2pPr>
            <a:lvl3pPr>
              <a:spcAft>
                <a:spcPts val="600"/>
              </a:spcAft>
              <a:defRPr sz="1400"/>
            </a:lvl3pPr>
            <a:lvl4pPr>
              <a:spcAft>
                <a:spcPts val="600"/>
              </a:spcAft>
              <a:defRPr sz="1100"/>
            </a:lvl4pPr>
            <a:lvl5pPr>
              <a:spcAft>
                <a:spcPts val="600"/>
              </a:spcAft>
              <a:defRPr sz="1100"/>
            </a:lvl5p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lvl1pPr>
              <a:defRPr/>
            </a:lvl1pPr>
          </a:lstStyle>
          <a:p>
            <a:endParaRPr lang="zh-CN" altLang="en-US" dirty="0"/>
          </a:p>
        </p:txBody>
      </p:sp>
      <p:sp>
        <p:nvSpPr>
          <p:cNvPr id="5" name="页脚占位符 4"/>
          <p:cNvSpPr>
            <a:spLocks noGrp="1"/>
          </p:cNvSpPr>
          <p:nvPr>
            <p:ph type="ftr" sz="quarter" idx="11"/>
          </p:nvPr>
        </p:nvSpPr>
        <p:spPr>
          <a:xfrm>
            <a:off x="3937000" y="6472103"/>
            <a:ext cx="5825836" cy="309697"/>
          </a:xfrm>
          <a:solidFill>
            <a:schemeClr val="bg1"/>
          </a:solidFill>
        </p:spPr>
        <p:txBody>
          <a:bodyPr/>
          <a:lstStyle>
            <a:lvl1pPr>
              <a:defRPr/>
            </a:lvl1pPr>
          </a:lstStyle>
          <a:p>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sz="2800"/>
            </a:lvl1pPr>
          </a:lstStyle>
          <a:p>
            <a:r>
              <a:rPr lang="zh-CN" altLang="en-US" dirty="0"/>
              <a:t>单击此处编辑母版标题样式</a:t>
            </a:r>
          </a:p>
        </p:txBody>
      </p:sp>
      <p:sp>
        <p:nvSpPr>
          <p:cNvPr id="3" name="内容占位符 2"/>
          <p:cNvSpPr>
            <a:spLocks noGrp="1"/>
          </p:cNvSpPr>
          <p:nvPr>
            <p:ph sz="half" idx="1" hasCustomPrompt="1"/>
          </p:nvPr>
        </p:nvSpPr>
        <p:spPr>
          <a:xfrm>
            <a:off x="838200" y="765115"/>
            <a:ext cx="5181600" cy="4692179"/>
          </a:xfrm>
        </p:spPr>
        <p:txBody>
          <a:bodyPr/>
          <a:lstStyle>
            <a:lvl1pPr>
              <a:lnSpc>
                <a:spcPct val="100000"/>
              </a:lnSpc>
              <a:defRPr sz="2000"/>
            </a:lvl1pPr>
            <a:lvl2pPr>
              <a:lnSpc>
                <a:spcPct val="100000"/>
              </a:lnSpc>
              <a:defRPr sz="1600"/>
            </a:lvl2pPr>
            <a:lvl3pPr>
              <a:lnSpc>
                <a:spcPct val="100000"/>
              </a:lnSpc>
              <a:defRPr sz="1400"/>
            </a:lvl3pPr>
            <a:lvl4pPr>
              <a:lnSpc>
                <a:spcPct val="100000"/>
              </a:lnSpc>
              <a:defRPr sz="1100"/>
            </a:lvl4pPr>
            <a:lvl5pPr>
              <a:lnSpc>
                <a:spcPct val="100000"/>
              </a:lnSpc>
              <a:defRPr sz="1100"/>
            </a:lvl5p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hasCustomPrompt="1"/>
          </p:nvPr>
        </p:nvSpPr>
        <p:spPr>
          <a:xfrm>
            <a:off x="6172200" y="765115"/>
            <a:ext cx="5181600" cy="4692179"/>
          </a:xfrm>
        </p:spPr>
        <p:txBody>
          <a:bodyPr/>
          <a:lstStyle>
            <a:lvl1pPr>
              <a:lnSpc>
                <a:spcPct val="100000"/>
              </a:lnSpc>
              <a:defRPr sz="2000"/>
            </a:lvl1pPr>
            <a:lvl2pPr>
              <a:lnSpc>
                <a:spcPct val="100000"/>
              </a:lnSpc>
              <a:defRPr sz="1600"/>
            </a:lvl2pPr>
            <a:lvl3pPr>
              <a:lnSpc>
                <a:spcPct val="100000"/>
              </a:lnSpc>
              <a:defRPr sz="1400"/>
            </a:lvl3pPr>
            <a:lvl4pPr>
              <a:lnSpc>
                <a:spcPct val="100000"/>
              </a:lnSpc>
              <a:defRPr sz="1100"/>
            </a:lvl4pPr>
            <a:lvl5pPr>
              <a:lnSpc>
                <a:spcPct val="100000"/>
              </a:lnSpc>
              <a:defRPr sz="1100"/>
            </a:lvl5p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nvPr>
        </p:nvSpPr>
        <p:spPr/>
        <p:txBody>
          <a:bodyPr/>
          <a:lstStyle>
            <a:lvl1pPr>
              <a:defRPr/>
            </a:lvl1pPr>
          </a:lstStyle>
          <a:p>
            <a:fld id="{1C21ED44-3DA1-47CE-BA70-E3B3253DFDBB}" type="datetimeFigureOut">
              <a:rPr lang="zh-CN" altLang="en-US" smtClean="0"/>
              <a:t>2023/1/12</a:t>
            </a:fld>
            <a:endParaRPr lang="zh-CN" altLang="en-US"/>
          </a:p>
        </p:txBody>
      </p:sp>
      <p:sp>
        <p:nvSpPr>
          <p:cNvPr id="6" name="页脚占位符 5"/>
          <p:cNvSpPr>
            <a:spLocks noGrp="1"/>
          </p:cNvSpPr>
          <p:nvPr>
            <p:ph type="ftr" sz="quarter" idx="11"/>
          </p:nvPr>
        </p:nvSpPr>
        <p:spPr>
          <a:xfrm>
            <a:off x="3962400" y="6429767"/>
            <a:ext cx="5842000" cy="365125"/>
          </a:xfrm>
          <a:solidFill>
            <a:schemeClr val="bg1"/>
          </a:solidFill>
        </p:spPr>
        <p:txBody>
          <a:bodyPr/>
          <a:lstStyle>
            <a:lvl1pPr>
              <a:defRPr/>
            </a:lvl1pPr>
          </a:lstStyle>
          <a:p>
            <a:endParaRPr lang="zh-CN" altLang="en-US"/>
          </a:p>
        </p:txBody>
      </p:sp>
      <p:sp>
        <p:nvSpPr>
          <p:cNvPr id="7" name="灯片编号占位符 6"/>
          <p:cNvSpPr>
            <a:spLocks noGrp="1"/>
          </p:cNvSpPr>
          <p:nvPr>
            <p:ph type="sldNum" sz="quarter" idx="12"/>
          </p:nvPr>
        </p:nvSpPr>
        <p:spPr>
          <a:xfrm>
            <a:off x="8610600" y="6472103"/>
            <a:ext cx="2743200" cy="365125"/>
          </a:xfrm>
          <a:prstGeom prst="rect">
            <a:avLst/>
          </a:prstGeom>
        </p:spPr>
        <p:txBody>
          <a:bodyPr/>
          <a:lstStyle>
            <a:lvl1pPr>
              <a:defRPr/>
            </a:lvl1pPr>
          </a:lstStyle>
          <a:p>
            <a:fld id="{8A493029-F1BC-4F70-959F-7E8E6212C6F4}"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6" name="标题占位符 1"/>
          <p:cNvSpPr>
            <a:spLocks noGrp="1" noChangeArrowheads="1"/>
          </p:cNvSpPr>
          <p:nvPr>
            <p:ph type="title"/>
          </p:nvPr>
        </p:nvSpPr>
        <p:spPr bwMode="auto">
          <a:xfrm>
            <a:off x="277800" y="128848"/>
            <a:ext cx="11076001" cy="426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dirty="0"/>
              <a:t>单击此处编辑母版标题样式</a:t>
            </a:r>
          </a:p>
        </p:txBody>
      </p:sp>
      <p:sp>
        <p:nvSpPr>
          <p:cNvPr id="8197" name="文本占位符 2"/>
          <p:cNvSpPr>
            <a:spLocks noGrp="1" noChangeArrowheads="1"/>
          </p:cNvSpPr>
          <p:nvPr>
            <p:ph type="body" idx="1"/>
          </p:nvPr>
        </p:nvSpPr>
        <p:spPr bwMode="auto">
          <a:xfrm>
            <a:off x="838199" y="763929"/>
            <a:ext cx="11055745" cy="5637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838200" y="6472103"/>
            <a:ext cx="2743200" cy="365125"/>
          </a:xfrm>
          <a:prstGeom prst="rect">
            <a:avLst/>
          </a:prstGeom>
        </p:spPr>
        <p:txBody>
          <a:bodyPr vert="horz" lIns="91440" tIns="45720" rIns="91440" bIns="45720" rtlCol="0" anchor="ctr"/>
          <a:lstStyle>
            <a:lvl1pPr algn="l" eaLnBrk="1" hangingPunct="1">
              <a:defRPr sz="675" dirty="0">
                <a:solidFill>
                  <a:schemeClr val="tx1">
                    <a:tint val="75000"/>
                  </a:schemeClr>
                </a:solidFill>
              </a:defRPr>
            </a:lvl1pPr>
          </a:lstStyle>
          <a:p>
            <a:fld id="{1C21ED44-3DA1-47CE-BA70-E3B3253DFDBB}" type="datetimeFigureOut">
              <a:rPr lang="zh-CN" altLang="en-US" smtClean="0"/>
              <a:t>2023/1/12</a:t>
            </a:fld>
            <a:endParaRPr lang="zh-CN" altLang="en-US"/>
          </a:p>
        </p:txBody>
      </p:sp>
      <p:sp>
        <p:nvSpPr>
          <p:cNvPr id="5" name="页脚占位符 4"/>
          <p:cNvSpPr>
            <a:spLocks noGrp="1"/>
          </p:cNvSpPr>
          <p:nvPr>
            <p:ph type="ftr" sz="quarter" idx="3"/>
          </p:nvPr>
        </p:nvSpPr>
        <p:spPr>
          <a:xfrm>
            <a:off x="3937000" y="6472103"/>
            <a:ext cx="5850028" cy="284101"/>
          </a:xfrm>
          <a:prstGeom prst="rect">
            <a:avLst/>
          </a:prstGeom>
          <a:solidFill>
            <a:schemeClr val="bg1"/>
          </a:solidFill>
        </p:spPr>
        <p:txBody>
          <a:bodyPr vert="horz" lIns="91440" tIns="45720" rIns="91440" bIns="45720" rtlCol="0" anchor="ctr"/>
          <a:lstStyle>
            <a:lvl1pPr algn="ctr" eaLnBrk="1" hangingPunct="1">
              <a:defRPr sz="675">
                <a:solidFill>
                  <a:schemeClr val="tx1">
                    <a:tint val="75000"/>
                  </a:schemeClr>
                </a:solidFill>
              </a:defRPr>
            </a:lvl1pPr>
          </a:lstStyle>
          <a:p>
            <a:endParaRPr lang="zh-CN" altLang="en-US" dirty="0"/>
          </a:p>
        </p:txBody>
      </p:sp>
      <p:cxnSp>
        <p:nvCxnSpPr>
          <p:cNvPr id="8" name="直接连接符 7"/>
          <p:cNvCxnSpPr/>
          <p:nvPr userDrawn="1"/>
        </p:nvCxnSpPr>
        <p:spPr>
          <a:xfrm>
            <a:off x="1" y="636609"/>
            <a:ext cx="8920223" cy="0"/>
          </a:xfrm>
          <a:prstGeom prst="line">
            <a:avLst/>
          </a:prstGeom>
          <a:ln w="63500">
            <a:solidFill>
              <a:srgbClr val="004181"/>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userDrawn="1"/>
        </p:nvCxnSpPr>
        <p:spPr bwMode="auto">
          <a:xfrm flipV="1">
            <a:off x="0" y="6654665"/>
            <a:ext cx="12192000" cy="36469"/>
          </a:xfrm>
          <a:prstGeom prst="line">
            <a:avLst/>
          </a:prstGeom>
          <a:ln w="403225">
            <a:solidFill>
              <a:srgbClr val="004182"/>
            </a:solidFill>
          </a:ln>
        </p:spPr>
        <p:style>
          <a:lnRef idx="1">
            <a:schemeClr val="accent1"/>
          </a:lnRef>
          <a:fillRef idx="0">
            <a:schemeClr val="accent1"/>
          </a:fillRef>
          <a:effectRef idx="0">
            <a:schemeClr val="accent1"/>
          </a:effectRef>
          <a:fontRef idx="minor">
            <a:schemeClr val="tx1"/>
          </a:fontRef>
        </p:style>
      </p:cxnSp>
      <p:grpSp>
        <p:nvGrpSpPr>
          <p:cNvPr id="55" name="组合 23"/>
          <p:cNvGrpSpPr/>
          <p:nvPr userDrawn="1"/>
        </p:nvGrpSpPr>
        <p:grpSpPr bwMode="auto">
          <a:xfrm rot="5400000">
            <a:off x="8350079" y="210078"/>
            <a:ext cx="88906" cy="853017"/>
            <a:chOff x="871911" y="5177756"/>
            <a:chExt cx="8272089" cy="640348"/>
          </a:xfrm>
        </p:grpSpPr>
        <p:cxnSp>
          <p:nvCxnSpPr>
            <p:cNvPr id="56" name="直接连接符 55"/>
            <p:cNvCxnSpPr/>
            <p:nvPr userDrawn="1"/>
          </p:nvCxnSpPr>
          <p:spPr>
            <a:xfrm>
              <a:off x="871911" y="5177756"/>
              <a:ext cx="8272089" cy="0"/>
            </a:xfrm>
            <a:prstGeom prst="line">
              <a:avLst/>
            </a:prstGeom>
            <a:ln w="19050">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userDrawn="1"/>
          </p:nvCxnSpPr>
          <p:spPr>
            <a:xfrm>
              <a:off x="871911" y="5257204"/>
              <a:ext cx="8272089" cy="0"/>
            </a:xfrm>
            <a:prstGeom prst="line">
              <a:avLst/>
            </a:prstGeom>
            <a:ln w="19050">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userDrawn="1"/>
          </p:nvCxnSpPr>
          <p:spPr>
            <a:xfrm>
              <a:off x="871911" y="5338241"/>
              <a:ext cx="8272089" cy="0"/>
            </a:xfrm>
            <a:prstGeom prst="line">
              <a:avLst/>
            </a:prstGeom>
            <a:ln w="19050">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userDrawn="1"/>
          </p:nvCxnSpPr>
          <p:spPr>
            <a:xfrm>
              <a:off x="871911" y="5417688"/>
              <a:ext cx="8272089" cy="0"/>
            </a:xfrm>
            <a:prstGeom prst="line">
              <a:avLst/>
            </a:prstGeom>
            <a:ln w="19050">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userDrawn="1"/>
          </p:nvCxnSpPr>
          <p:spPr>
            <a:xfrm>
              <a:off x="871911" y="5498724"/>
              <a:ext cx="8272089" cy="0"/>
            </a:xfrm>
            <a:prstGeom prst="line">
              <a:avLst/>
            </a:prstGeom>
            <a:ln w="19050">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userDrawn="1"/>
          </p:nvCxnSpPr>
          <p:spPr>
            <a:xfrm>
              <a:off x="871911" y="5578172"/>
              <a:ext cx="8272089" cy="0"/>
            </a:xfrm>
            <a:prstGeom prst="line">
              <a:avLst/>
            </a:prstGeom>
            <a:ln w="19050">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userDrawn="1"/>
          </p:nvCxnSpPr>
          <p:spPr>
            <a:xfrm>
              <a:off x="871911" y="5657619"/>
              <a:ext cx="8272089" cy="0"/>
            </a:xfrm>
            <a:prstGeom prst="line">
              <a:avLst/>
            </a:prstGeom>
            <a:ln w="19050">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userDrawn="1"/>
          </p:nvCxnSpPr>
          <p:spPr>
            <a:xfrm>
              <a:off x="871911" y="5738656"/>
              <a:ext cx="8272089" cy="0"/>
            </a:xfrm>
            <a:prstGeom prst="line">
              <a:avLst/>
            </a:prstGeom>
            <a:ln w="19050">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userDrawn="1"/>
          </p:nvCxnSpPr>
          <p:spPr>
            <a:xfrm>
              <a:off x="871911" y="5818104"/>
              <a:ext cx="8272089" cy="0"/>
            </a:xfrm>
            <a:prstGeom prst="line">
              <a:avLst/>
            </a:prstGeom>
            <a:ln w="19050">
              <a:solidFill>
                <a:srgbClr val="FFFFFF"/>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userDrawn="1"/>
        </p:nvSpPr>
        <p:spPr>
          <a:xfrm>
            <a:off x="10398311" y="6386941"/>
            <a:ext cx="2022683" cy="5095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altLang="zh-CN" sz="1600" dirty="0" err="1">
                <a:solidFill>
                  <a:srgbClr val="FFFFFF"/>
                </a:solidFill>
                <a:latin typeface="Times New Roman" panose="02020603050405020304" pitchFamily="18" charset="0"/>
                <a:cs typeface="Times New Roman" panose="02020603050405020304" pitchFamily="18" charset="0"/>
              </a:rPr>
              <a:t>Xidian</a:t>
            </a:r>
            <a:r>
              <a:rPr lang="en-US" altLang="zh-CN" sz="1600" baseline="0" dirty="0">
                <a:solidFill>
                  <a:srgbClr val="FFFFFF"/>
                </a:solidFill>
                <a:latin typeface="Times New Roman" panose="02020603050405020304" pitchFamily="18" charset="0"/>
                <a:cs typeface="Times New Roman" panose="02020603050405020304" pitchFamily="18" charset="0"/>
              </a:rPr>
              <a:t> Univ</a:t>
            </a:r>
            <a:r>
              <a:rPr lang="en-US" altLang="zh-CN" sz="1600" dirty="0">
                <a:solidFill>
                  <a:srgbClr val="FFFFFF"/>
                </a:solidFill>
                <a:latin typeface="Times New Roman" panose="02020603050405020304" pitchFamily="18" charset="0"/>
                <a:cs typeface="Times New Roman" panose="02020603050405020304" pitchFamily="18" charset="0"/>
              </a:rPr>
              <a:t>.</a:t>
            </a:r>
            <a:endParaRPr lang="zh-CN" altLang="en-US" sz="1600" dirty="0">
              <a:solidFill>
                <a:srgbClr val="FFFFFF"/>
              </a:solidFill>
              <a:latin typeface="Times New Roman" panose="02020603050405020304" pitchFamily="18" charset="0"/>
              <a:cs typeface="Times New Roman" panose="02020603050405020304" pitchFamily="18" charset="0"/>
            </a:endParaRPr>
          </a:p>
        </p:txBody>
      </p:sp>
      <p:pic>
        <p:nvPicPr>
          <p:cNvPr id="11" name="图片 10"/>
          <p:cNvPicPr>
            <a:picLocks noChangeAspect="1"/>
          </p:cNvPicPr>
          <p:nvPr userDrawn="1"/>
        </p:nvPicPr>
        <p:blipFill>
          <a:blip r:embed="rId5"/>
          <a:stretch>
            <a:fillRect/>
          </a:stretch>
        </p:blipFill>
        <p:spPr>
          <a:xfrm>
            <a:off x="10302736" y="6469683"/>
            <a:ext cx="418679" cy="35498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l" defTabSz="514350" rtl="0" eaLnBrk="1" fontAlgn="base" hangingPunct="1">
        <a:lnSpc>
          <a:spcPct val="90000"/>
        </a:lnSpc>
        <a:spcBef>
          <a:spcPct val="0"/>
        </a:spcBef>
        <a:spcAft>
          <a:spcPct val="0"/>
        </a:spcAft>
        <a:defRPr sz="2400" kern="1200">
          <a:solidFill>
            <a:schemeClr val="tx1"/>
          </a:solidFill>
          <a:latin typeface="Arial" panose="020B0604020202020204" pitchFamily="34" charset="0"/>
          <a:ea typeface="黑体" panose="02010609060101010101" pitchFamily="49" charset="-122"/>
          <a:cs typeface="Arial" panose="020B0604020202020204" pitchFamily="34" charset="0"/>
        </a:defRPr>
      </a:lvl1pPr>
      <a:lvl2pPr algn="l" defTabSz="514350" rtl="0" eaLnBrk="1" fontAlgn="base" hangingPunct="1">
        <a:lnSpc>
          <a:spcPct val="90000"/>
        </a:lnSpc>
        <a:spcBef>
          <a:spcPct val="0"/>
        </a:spcBef>
        <a:spcAft>
          <a:spcPct val="0"/>
        </a:spcAft>
        <a:defRPr sz="2400">
          <a:solidFill>
            <a:schemeClr val="tx1"/>
          </a:solidFill>
          <a:latin typeface="Arial Black" panose="020B0A04020102020204" pitchFamily="34" charset="0"/>
          <a:ea typeface="黑体" panose="02010609060101010101" pitchFamily="49" charset="-122"/>
        </a:defRPr>
      </a:lvl2pPr>
      <a:lvl3pPr algn="l" defTabSz="514350" rtl="0" eaLnBrk="1" fontAlgn="base" hangingPunct="1">
        <a:lnSpc>
          <a:spcPct val="90000"/>
        </a:lnSpc>
        <a:spcBef>
          <a:spcPct val="0"/>
        </a:spcBef>
        <a:spcAft>
          <a:spcPct val="0"/>
        </a:spcAft>
        <a:defRPr sz="2400">
          <a:solidFill>
            <a:schemeClr val="tx1"/>
          </a:solidFill>
          <a:latin typeface="Arial Black" panose="020B0A04020102020204" pitchFamily="34" charset="0"/>
          <a:ea typeface="黑体" panose="02010609060101010101" pitchFamily="49" charset="-122"/>
        </a:defRPr>
      </a:lvl3pPr>
      <a:lvl4pPr algn="l" defTabSz="514350" rtl="0" eaLnBrk="1" fontAlgn="base" hangingPunct="1">
        <a:lnSpc>
          <a:spcPct val="90000"/>
        </a:lnSpc>
        <a:spcBef>
          <a:spcPct val="0"/>
        </a:spcBef>
        <a:spcAft>
          <a:spcPct val="0"/>
        </a:spcAft>
        <a:defRPr sz="2400">
          <a:solidFill>
            <a:schemeClr val="tx1"/>
          </a:solidFill>
          <a:latin typeface="Arial Black" panose="020B0A04020102020204" pitchFamily="34" charset="0"/>
          <a:ea typeface="黑体" panose="02010609060101010101" pitchFamily="49" charset="-122"/>
        </a:defRPr>
      </a:lvl4pPr>
      <a:lvl5pPr algn="l" defTabSz="514350" rtl="0" eaLnBrk="1" fontAlgn="base" hangingPunct="1">
        <a:lnSpc>
          <a:spcPct val="90000"/>
        </a:lnSpc>
        <a:spcBef>
          <a:spcPct val="0"/>
        </a:spcBef>
        <a:spcAft>
          <a:spcPct val="0"/>
        </a:spcAft>
        <a:defRPr sz="2400">
          <a:solidFill>
            <a:schemeClr val="tx1"/>
          </a:solidFill>
          <a:latin typeface="Arial Black" panose="020B0A04020102020204" pitchFamily="34" charset="0"/>
          <a:ea typeface="黑体" panose="02010609060101010101" pitchFamily="49" charset="-122"/>
        </a:defRPr>
      </a:lvl5pPr>
      <a:lvl6pPr marL="342900" algn="l" defTabSz="514350" rtl="0" eaLnBrk="1" fontAlgn="base" hangingPunct="1">
        <a:lnSpc>
          <a:spcPct val="90000"/>
        </a:lnSpc>
        <a:spcBef>
          <a:spcPct val="0"/>
        </a:spcBef>
        <a:spcAft>
          <a:spcPct val="0"/>
        </a:spcAft>
        <a:defRPr sz="2400">
          <a:solidFill>
            <a:schemeClr val="tx1"/>
          </a:solidFill>
          <a:latin typeface="Arial Black" panose="020B0A04020102020204" pitchFamily="34" charset="0"/>
          <a:ea typeface="黑体" panose="02010609060101010101" pitchFamily="49" charset="-122"/>
        </a:defRPr>
      </a:lvl6pPr>
      <a:lvl7pPr marL="685800" algn="l" defTabSz="514350" rtl="0" eaLnBrk="1" fontAlgn="base" hangingPunct="1">
        <a:lnSpc>
          <a:spcPct val="90000"/>
        </a:lnSpc>
        <a:spcBef>
          <a:spcPct val="0"/>
        </a:spcBef>
        <a:spcAft>
          <a:spcPct val="0"/>
        </a:spcAft>
        <a:defRPr sz="2400">
          <a:solidFill>
            <a:schemeClr val="tx1"/>
          </a:solidFill>
          <a:latin typeface="Arial Black" panose="020B0A04020102020204" pitchFamily="34" charset="0"/>
          <a:ea typeface="黑体" panose="02010609060101010101" pitchFamily="49" charset="-122"/>
        </a:defRPr>
      </a:lvl7pPr>
      <a:lvl8pPr marL="1028700" algn="l" defTabSz="514350" rtl="0" eaLnBrk="1" fontAlgn="base" hangingPunct="1">
        <a:lnSpc>
          <a:spcPct val="90000"/>
        </a:lnSpc>
        <a:spcBef>
          <a:spcPct val="0"/>
        </a:spcBef>
        <a:spcAft>
          <a:spcPct val="0"/>
        </a:spcAft>
        <a:defRPr sz="2400">
          <a:solidFill>
            <a:schemeClr val="tx1"/>
          </a:solidFill>
          <a:latin typeface="Arial Black" panose="020B0A04020102020204" pitchFamily="34" charset="0"/>
          <a:ea typeface="黑体" panose="02010609060101010101" pitchFamily="49" charset="-122"/>
        </a:defRPr>
      </a:lvl8pPr>
      <a:lvl9pPr marL="1371600" algn="l" defTabSz="514350" rtl="0" eaLnBrk="1" fontAlgn="base" hangingPunct="1">
        <a:lnSpc>
          <a:spcPct val="90000"/>
        </a:lnSpc>
        <a:spcBef>
          <a:spcPct val="0"/>
        </a:spcBef>
        <a:spcAft>
          <a:spcPct val="0"/>
        </a:spcAft>
        <a:defRPr sz="2400">
          <a:solidFill>
            <a:schemeClr val="tx1"/>
          </a:solidFill>
          <a:latin typeface="Arial Black" panose="020B0A04020102020204" pitchFamily="34" charset="0"/>
          <a:ea typeface="黑体" panose="02010609060101010101" pitchFamily="49" charset="-122"/>
        </a:defRPr>
      </a:lvl9pPr>
    </p:titleStyle>
    <p:bodyStyle>
      <a:lvl1pPr marL="128905" indent="-128905" algn="l" defTabSz="514350" rtl="0" eaLnBrk="1" fontAlgn="base" hangingPunct="1">
        <a:lnSpc>
          <a:spcPct val="100000"/>
        </a:lnSpc>
        <a:spcBef>
          <a:spcPts val="565"/>
        </a:spcBef>
        <a:spcAft>
          <a:spcPts val="600"/>
        </a:spcAft>
        <a:buFont typeface="Arial" panose="020B0604020202020204" pitchFamily="34" charset="0"/>
        <a:buChar char="•"/>
        <a:defRPr sz="1800" kern="1200">
          <a:solidFill>
            <a:schemeClr val="tx1"/>
          </a:solidFill>
          <a:latin typeface="Arial" panose="020B0604020202020204" pitchFamily="34" charset="0"/>
          <a:ea typeface="黑体" panose="02010609060101010101" pitchFamily="49" charset="-122"/>
          <a:cs typeface="Arial" panose="020B0604020202020204" pitchFamily="34" charset="0"/>
        </a:defRPr>
      </a:lvl1pPr>
      <a:lvl2pPr marL="386080" indent="-128905" algn="l" defTabSz="514350" rtl="0" eaLnBrk="1" fontAlgn="base" hangingPunct="1">
        <a:lnSpc>
          <a:spcPct val="100000"/>
        </a:lnSpc>
        <a:spcBef>
          <a:spcPts val="280"/>
        </a:spcBef>
        <a:spcAft>
          <a:spcPts val="600"/>
        </a:spcAft>
        <a:buFont typeface="Arial" panose="020B0604020202020204" pitchFamily="34" charset="0"/>
        <a:buChar char="•"/>
        <a:defRPr sz="1500" kern="1200">
          <a:solidFill>
            <a:schemeClr val="tx1"/>
          </a:solidFill>
          <a:latin typeface="Arial" panose="020B0604020202020204" pitchFamily="34" charset="0"/>
          <a:ea typeface="黑体" panose="02010609060101010101" pitchFamily="49" charset="-122"/>
          <a:cs typeface="Arial" panose="020B0604020202020204" pitchFamily="34" charset="0"/>
        </a:defRPr>
      </a:lvl2pPr>
      <a:lvl3pPr marL="643255" indent="-128905" algn="l" defTabSz="514350" rtl="0" eaLnBrk="1" fontAlgn="base" hangingPunct="1">
        <a:lnSpc>
          <a:spcPct val="100000"/>
        </a:lnSpc>
        <a:spcBef>
          <a:spcPts val="280"/>
        </a:spcBef>
        <a:spcAft>
          <a:spcPts val="600"/>
        </a:spcAft>
        <a:buFont typeface="Arial" panose="020B0604020202020204" pitchFamily="34" charset="0"/>
        <a:buChar char="•"/>
        <a:defRPr sz="1200" kern="1200">
          <a:solidFill>
            <a:schemeClr val="tx1"/>
          </a:solidFill>
          <a:latin typeface="Arial" panose="020B0604020202020204" pitchFamily="34" charset="0"/>
          <a:ea typeface="黑体" panose="02010609060101010101" pitchFamily="49" charset="-122"/>
          <a:cs typeface="Arial" panose="020B0604020202020204" pitchFamily="34" charset="0"/>
        </a:defRPr>
      </a:lvl3pPr>
      <a:lvl4pPr marL="900430" indent="-128905" algn="l" defTabSz="514350" rtl="0" eaLnBrk="1" fontAlgn="base" hangingPunct="1">
        <a:lnSpc>
          <a:spcPct val="100000"/>
        </a:lnSpc>
        <a:spcBef>
          <a:spcPts val="280"/>
        </a:spcBef>
        <a:spcAft>
          <a:spcPts val="600"/>
        </a:spcAft>
        <a:buFont typeface="Arial" panose="020B0604020202020204" pitchFamily="34" charset="0"/>
        <a:buChar char="•"/>
        <a:defRPr sz="1050" kern="1200">
          <a:solidFill>
            <a:schemeClr val="tx1"/>
          </a:solidFill>
          <a:latin typeface="Arial" panose="020B0604020202020204" pitchFamily="34" charset="0"/>
          <a:ea typeface="黑体" panose="02010609060101010101" pitchFamily="49" charset="-122"/>
          <a:cs typeface="Arial" panose="020B0604020202020204" pitchFamily="34" charset="0"/>
        </a:defRPr>
      </a:lvl4pPr>
      <a:lvl5pPr marL="1157605" indent="-128905" algn="l" defTabSz="514350" rtl="0" eaLnBrk="1" fontAlgn="base" hangingPunct="1">
        <a:lnSpc>
          <a:spcPct val="100000"/>
        </a:lnSpc>
        <a:spcBef>
          <a:spcPts val="280"/>
        </a:spcBef>
        <a:spcAft>
          <a:spcPts val="600"/>
        </a:spcAft>
        <a:buFont typeface="Arial" panose="020B0604020202020204" pitchFamily="34" charset="0"/>
        <a:buChar char="•"/>
        <a:defRPr sz="1050" kern="1200">
          <a:solidFill>
            <a:schemeClr val="tx1"/>
          </a:solidFill>
          <a:latin typeface="Arial" panose="020B0604020202020204" pitchFamily="34" charset="0"/>
          <a:ea typeface="黑体" panose="02010609060101010101" pitchFamily="49" charset="-122"/>
          <a:cs typeface="Arial" panose="020B0604020202020204" pitchFamily="34" charset="0"/>
        </a:defRPr>
      </a:lvl5pPr>
      <a:lvl6pPr marL="1414780" indent="-128905"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6pPr>
      <a:lvl7pPr marL="1671955" indent="-128905"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7pPr>
      <a:lvl8pPr marL="1929130" indent="-128905"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8pPr>
      <a:lvl9pPr marL="2186305" indent="-128905"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9pPr>
    </p:bodyStyle>
    <p:otherStyle>
      <a:defPPr>
        <a:defRPr lang="zh-CN"/>
      </a:defPPr>
      <a:lvl1pPr marL="0" algn="l" defTabSz="514350" rtl="0" eaLnBrk="1" latinLnBrk="0" hangingPunct="1">
        <a:defRPr sz="1015" kern="1200">
          <a:solidFill>
            <a:schemeClr val="tx1"/>
          </a:solidFill>
          <a:latin typeface="+mn-lt"/>
          <a:ea typeface="+mn-ea"/>
          <a:cs typeface="+mn-cs"/>
        </a:defRPr>
      </a:lvl1pPr>
      <a:lvl2pPr marL="257175" algn="l" defTabSz="514350" rtl="0" eaLnBrk="1" latinLnBrk="0" hangingPunct="1">
        <a:defRPr sz="1015" kern="1200">
          <a:solidFill>
            <a:schemeClr val="tx1"/>
          </a:solidFill>
          <a:latin typeface="+mn-lt"/>
          <a:ea typeface="+mn-ea"/>
          <a:cs typeface="+mn-cs"/>
        </a:defRPr>
      </a:lvl2pPr>
      <a:lvl3pPr marL="514350" algn="l" defTabSz="514350" rtl="0" eaLnBrk="1" latinLnBrk="0" hangingPunct="1">
        <a:defRPr sz="1015" kern="1200">
          <a:solidFill>
            <a:schemeClr val="tx1"/>
          </a:solidFill>
          <a:latin typeface="+mn-lt"/>
          <a:ea typeface="+mn-ea"/>
          <a:cs typeface="+mn-cs"/>
        </a:defRPr>
      </a:lvl3pPr>
      <a:lvl4pPr marL="771525" algn="l" defTabSz="514350" rtl="0" eaLnBrk="1" latinLnBrk="0" hangingPunct="1">
        <a:defRPr sz="1015" kern="1200">
          <a:solidFill>
            <a:schemeClr val="tx1"/>
          </a:solidFill>
          <a:latin typeface="+mn-lt"/>
          <a:ea typeface="+mn-ea"/>
          <a:cs typeface="+mn-cs"/>
        </a:defRPr>
      </a:lvl4pPr>
      <a:lvl5pPr marL="1028700" algn="l" defTabSz="514350" rtl="0" eaLnBrk="1" latinLnBrk="0" hangingPunct="1">
        <a:defRPr sz="1015" kern="1200">
          <a:solidFill>
            <a:schemeClr val="tx1"/>
          </a:solidFill>
          <a:latin typeface="+mn-lt"/>
          <a:ea typeface="+mn-ea"/>
          <a:cs typeface="+mn-cs"/>
        </a:defRPr>
      </a:lvl5pPr>
      <a:lvl6pPr marL="1285875" algn="l" defTabSz="514350" rtl="0" eaLnBrk="1" latinLnBrk="0" hangingPunct="1">
        <a:defRPr sz="1015" kern="1200">
          <a:solidFill>
            <a:schemeClr val="tx1"/>
          </a:solidFill>
          <a:latin typeface="+mn-lt"/>
          <a:ea typeface="+mn-ea"/>
          <a:cs typeface="+mn-cs"/>
        </a:defRPr>
      </a:lvl6pPr>
      <a:lvl7pPr marL="1543050" algn="l" defTabSz="514350" rtl="0" eaLnBrk="1" latinLnBrk="0" hangingPunct="1">
        <a:defRPr sz="1015" kern="1200">
          <a:solidFill>
            <a:schemeClr val="tx1"/>
          </a:solidFill>
          <a:latin typeface="+mn-lt"/>
          <a:ea typeface="+mn-ea"/>
          <a:cs typeface="+mn-cs"/>
        </a:defRPr>
      </a:lvl7pPr>
      <a:lvl8pPr marL="1800225" algn="l" defTabSz="514350" rtl="0" eaLnBrk="1" latinLnBrk="0" hangingPunct="1">
        <a:defRPr sz="1015" kern="1200">
          <a:solidFill>
            <a:schemeClr val="tx1"/>
          </a:solidFill>
          <a:latin typeface="+mn-lt"/>
          <a:ea typeface="+mn-ea"/>
          <a:cs typeface="+mn-cs"/>
        </a:defRPr>
      </a:lvl8pPr>
      <a:lvl9pPr marL="2057400" algn="l" defTabSz="514350" rtl="0" eaLnBrk="1" latinLnBrk="0" hangingPunct="1">
        <a:defRPr sz="101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notesSlide" Target="../notesSlides/notesSlide3.xml"/><Relationship Id="rId7"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6.png"/><Relationship Id="rId5" Type="http://schemas.openxmlformats.org/officeDocument/2006/relationships/image" Target="../media/image5.emf"/><Relationship Id="rId4" Type="http://schemas.openxmlformats.org/officeDocument/2006/relationships/oleObject" Target="../embeddings/oleObject1.bin"/></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25556" y="2751066"/>
            <a:ext cx="9795722" cy="607083"/>
          </a:xfrm>
        </p:spPr>
        <p:txBody>
          <a:bodyPr/>
          <a:lstStyle/>
          <a:p>
            <a:pPr algn="ctr"/>
            <a:r>
              <a:rPr lang="en-US" altLang="zh-CN" dirty="0"/>
              <a:t>Non-EE2: Combination of JVET-AC0108, JVET-AC0109 and JVET-AC0110 for Intra TMP</a:t>
            </a:r>
          </a:p>
        </p:txBody>
      </p:sp>
      <p:sp>
        <p:nvSpPr>
          <p:cNvPr id="4" name="文本占位符 3"/>
          <p:cNvSpPr>
            <a:spLocks noGrp="1"/>
          </p:cNvSpPr>
          <p:nvPr>
            <p:ph type="body" idx="1"/>
          </p:nvPr>
        </p:nvSpPr>
        <p:spPr>
          <a:xfrm>
            <a:off x="1567719" y="4249976"/>
            <a:ext cx="9829427" cy="1500187"/>
          </a:xfrm>
        </p:spPr>
        <p:txBody>
          <a:bodyPr/>
          <a:lstStyle/>
          <a:p>
            <a:pPr algn="ctr"/>
            <a:r>
              <a:rPr lang="en-US" altLang="zh-CN" dirty="0" err="1"/>
              <a:t>Junyan</a:t>
            </a:r>
            <a:r>
              <a:rPr lang="en-US" altLang="zh-CN" dirty="0"/>
              <a:t> </a:t>
            </a:r>
            <a:r>
              <a:rPr lang="en-US" altLang="zh-CN" dirty="0" err="1"/>
              <a:t>Huo</a:t>
            </a:r>
            <a:r>
              <a:rPr lang="en-US" altLang="zh-CN" dirty="0"/>
              <a:t>, </a:t>
            </a:r>
            <a:r>
              <a:rPr lang="en-US" altLang="zh-CN" dirty="0" err="1"/>
              <a:t>Wenhan</a:t>
            </a:r>
            <a:r>
              <a:rPr lang="en-US" altLang="zh-CN" dirty="0"/>
              <a:t> </a:t>
            </a:r>
            <a:r>
              <a:rPr lang="en-US" altLang="zh-CN" dirty="0" err="1"/>
              <a:t>Qiao</a:t>
            </a:r>
            <a:r>
              <a:rPr lang="en-US" altLang="zh-CN" dirty="0"/>
              <a:t>, </a:t>
            </a:r>
            <a:r>
              <a:rPr lang="en-US" altLang="zh-CN" dirty="0" err="1" smtClean="0"/>
              <a:t>Hongqing</a:t>
            </a:r>
            <a:r>
              <a:rPr lang="en-US" altLang="zh-CN" dirty="0" smtClean="0"/>
              <a:t> </a:t>
            </a:r>
            <a:r>
              <a:rPr lang="en-US" altLang="zh-CN" dirty="0"/>
              <a:t>Du,</a:t>
            </a:r>
          </a:p>
          <a:p>
            <a:pPr algn="ctr"/>
            <a:r>
              <a:rPr lang="en-US" altLang="zh-CN" dirty="0" err="1"/>
              <a:t>Yanzhuo</a:t>
            </a:r>
            <a:r>
              <a:rPr lang="en-US" altLang="zh-CN" dirty="0"/>
              <a:t> Ma, </a:t>
            </a:r>
            <a:r>
              <a:rPr lang="en-US" altLang="zh-CN" dirty="0" err="1"/>
              <a:t>Fuzheng</a:t>
            </a:r>
            <a:r>
              <a:rPr lang="en-US" altLang="zh-CN" dirty="0"/>
              <a:t> Yang</a:t>
            </a:r>
            <a:r>
              <a:rPr lang="en-US" altLang="zh-CN" dirty="0"/>
              <a:t>, Hui Yuan</a:t>
            </a:r>
            <a:endParaRPr lang="en-US" altLang="zh-CN" dirty="0"/>
          </a:p>
          <a:p>
            <a:pPr algn="ctr"/>
            <a:r>
              <a:rPr lang="en-US" altLang="zh-CN" dirty="0"/>
              <a:t>January. 2023</a:t>
            </a:r>
          </a:p>
          <a:p>
            <a:pPr algn="ctr"/>
            <a:endParaRPr lang="en-US" altLang="zh-CN" dirty="0"/>
          </a:p>
          <a:p>
            <a:pPr algn="ctr"/>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 y="222769"/>
            <a:ext cx="12192001" cy="369332"/>
          </a:xfrm>
          <a:prstGeom prst="rect">
            <a:avLst/>
          </a:prstGeom>
          <a:noFill/>
        </p:spPr>
        <p:txBody>
          <a:bodyPr wrap="square">
            <a:spAutoFit/>
          </a:bodyPr>
          <a:lstStyle/>
          <a:p>
            <a:pPr lvl="0">
              <a:defRPr/>
            </a:pPr>
            <a:r>
              <a:rPr lang="en-US" altLang="zh-CN" sz="1800" b="1" dirty="0"/>
              <a:t>Proposed method in </a:t>
            </a:r>
            <a:r>
              <a:rPr lang="en-US" altLang="zh-CN" sz="1800" b="1" dirty="0" smtClean="0"/>
              <a:t>JVET-AC0108</a:t>
            </a:r>
            <a:endParaRPr kumimoji="0" lang="en-US" altLang="en-CA" sz="1800" b="1"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mn-cs"/>
            </a:endParaRPr>
          </a:p>
        </p:txBody>
      </p:sp>
      <p:sp>
        <p:nvSpPr>
          <p:cNvPr id="9" name="Rectangle 7"/>
          <p:cNvSpPr>
            <a:spLocks noChangeArrowheads="1"/>
          </p:cNvSpPr>
          <p:nvPr/>
        </p:nvSpPr>
        <p:spPr bwMode="auto">
          <a:xfrm>
            <a:off x="2634559" y="14092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6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
        <p:nvSpPr>
          <p:cNvPr id="3" name="矩形 2"/>
          <p:cNvSpPr/>
          <p:nvPr/>
        </p:nvSpPr>
        <p:spPr>
          <a:xfrm>
            <a:off x="175590" y="797076"/>
            <a:ext cx="11900453" cy="1477328"/>
          </a:xfrm>
          <a:prstGeom prst="rect">
            <a:avLst/>
          </a:prstGeom>
        </p:spPr>
        <p:txBody>
          <a:bodyPr wrap="square">
            <a:spAutoFit/>
          </a:bodyPr>
          <a:lstStyle/>
          <a:p>
            <a:pPr marL="285750" indent="-285750">
              <a:buFont typeface="Arial" panose="020B0604020202020204" pitchFamily="34" charset="0"/>
              <a:buChar char="•"/>
            </a:pPr>
            <a:r>
              <a:rPr lang="zh-CN" altLang="en-US" sz="1800" dirty="0">
                <a:cs typeface="Arial" panose="020B0604020202020204" pitchFamily="34" charset="0"/>
              </a:rPr>
              <a:t>This contribution proposes to modify two of the four rectangular regions, i.e. R3 and R4 which lets the adjacent neighboring region of the coding block being checked</a:t>
            </a:r>
            <a:r>
              <a:rPr lang="zh-CN" altLang="en-US" sz="1800" dirty="0" smtClean="0">
                <a:cs typeface="Arial" panose="020B0604020202020204" pitchFamily="34" charset="0"/>
              </a:rPr>
              <a:t>.</a:t>
            </a:r>
            <a:endParaRPr lang="en-US" altLang="zh-CN" sz="1800" dirty="0" smtClean="0">
              <a:cs typeface="Arial" panose="020B0604020202020204" pitchFamily="34" charset="0"/>
            </a:endParaRPr>
          </a:p>
          <a:p>
            <a:pPr marL="285750" indent="-285750">
              <a:buFont typeface="Arial" panose="020B0604020202020204" pitchFamily="34" charset="0"/>
              <a:buChar char="•"/>
            </a:pPr>
            <a:r>
              <a:rPr lang="zh-CN" altLang="en-US" sz="1800" dirty="0">
                <a:cs typeface="Arial" panose="020B0604020202020204" pitchFamily="34" charset="0"/>
              </a:rPr>
              <a:t>The edge of the search area where the reference block can be obtained is shown in the gray area. Compared with the original search area, this extension considers adjacent regions of the current block.</a:t>
            </a:r>
          </a:p>
          <a:p>
            <a:pPr marL="285750" indent="-285750">
              <a:buFont typeface="Arial" panose="020B0604020202020204" pitchFamily="34" charset="0"/>
              <a:buChar char="•"/>
            </a:pPr>
            <a:endParaRPr lang="zh-CN" altLang="en-US" sz="1800" dirty="0">
              <a:cs typeface="Arial" panose="020B0604020202020204" pitchFamily="34" charset="0"/>
            </a:endParaRPr>
          </a:p>
        </p:txBody>
      </p:sp>
      <p:pic>
        <p:nvPicPr>
          <p:cNvPr id="7" name="图片 2" descr="IMG_256"/>
          <p:cNvPicPr>
            <a:picLocks noChangeAspect="1"/>
          </p:cNvPicPr>
          <p:nvPr/>
        </p:nvPicPr>
        <p:blipFill>
          <a:blip r:embed="rId3"/>
          <a:stretch>
            <a:fillRect/>
          </a:stretch>
        </p:blipFill>
        <p:spPr>
          <a:xfrm>
            <a:off x="2263857" y="2021425"/>
            <a:ext cx="7723918" cy="4399253"/>
          </a:xfrm>
          <a:prstGeom prst="rect">
            <a:avLst/>
          </a:prstGeom>
          <a:noFill/>
          <a:ln w="9525">
            <a:noFill/>
          </a:ln>
        </p:spPr>
      </p:pic>
    </p:spTree>
    <p:extLst>
      <p:ext uri="{BB962C8B-B14F-4D97-AF65-F5344CB8AC3E}">
        <p14:creationId xmlns:p14="http://schemas.microsoft.com/office/powerpoint/2010/main" val="25494633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 y="222769"/>
            <a:ext cx="12192001" cy="368300"/>
          </a:xfrm>
          <a:prstGeom prst="rect">
            <a:avLst/>
          </a:prstGeom>
          <a:noFill/>
        </p:spPr>
        <p:txBody>
          <a:bodyPr wrap="square">
            <a:spAutoFit/>
          </a:bodyPr>
          <a:lstStyle/>
          <a:p>
            <a:pPr lvl="0">
              <a:defRPr/>
            </a:pPr>
            <a:r>
              <a:rPr lang="en-US" altLang="zh-CN" sz="1800" b="1" dirty="0"/>
              <a:t>Proposed method in </a:t>
            </a:r>
            <a:r>
              <a:rPr lang="en-US" altLang="zh-CN" sz="1800" b="1" dirty="0" smtClean="0"/>
              <a:t>JVET-AC0109</a:t>
            </a:r>
            <a:endParaRPr lang="en-US" altLang="en-CA" sz="1800" b="1" dirty="0">
              <a:solidFill>
                <a:prstClr val="black"/>
              </a:solidFill>
              <a:latin typeface="Times New Roman" panose="02020603050405020304" pitchFamily="18" charset="0"/>
            </a:endParaRPr>
          </a:p>
        </p:txBody>
      </p:sp>
      <p:sp>
        <p:nvSpPr>
          <p:cNvPr id="9" name="Rectangle 7"/>
          <p:cNvSpPr>
            <a:spLocks noChangeArrowheads="1"/>
          </p:cNvSpPr>
          <p:nvPr/>
        </p:nvSpPr>
        <p:spPr bwMode="auto">
          <a:xfrm>
            <a:off x="2634559" y="14092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6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
        <p:nvSpPr>
          <p:cNvPr id="5" name="Rectangle 4"/>
          <p:cNvSpPr>
            <a:spLocks noChangeArrowheads="1"/>
          </p:cNvSpPr>
          <p:nvPr/>
        </p:nvSpPr>
        <p:spPr bwMode="auto">
          <a:xfrm>
            <a:off x="1017037" y="2612571"/>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矩形 5">
            <a:extLst>
              <a:ext uri="{FF2B5EF4-FFF2-40B4-BE49-F238E27FC236}">
                <a16:creationId xmlns:a16="http://schemas.microsoft.com/office/drawing/2014/main" id="{B46CA489-A9B0-46BE-90F9-2910D44D0871}"/>
              </a:ext>
            </a:extLst>
          </p:cNvPr>
          <p:cNvSpPr/>
          <p:nvPr/>
        </p:nvSpPr>
        <p:spPr>
          <a:xfrm>
            <a:off x="216023" y="616473"/>
            <a:ext cx="11316070" cy="3154710"/>
          </a:xfrm>
          <a:prstGeom prst="rect">
            <a:avLst/>
          </a:prstGeom>
        </p:spPr>
        <p:txBody>
          <a:bodyPr wrap="square">
            <a:spAutoFit/>
          </a:bodyPr>
          <a:lstStyle/>
          <a:p>
            <a:endParaRPr lang="en-US" altLang="zh-CN" sz="1800" dirty="0">
              <a:latin typeface="Arial" panose="020B0604020202020204" pitchFamily="34" charset="0"/>
              <a:ea typeface="黑体" panose="02010609060101010101" pitchFamily="49" charset="-122"/>
              <a:cs typeface="Arial" panose="020B0604020202020204" pitchFamily="34" charset="0"/>
            </a:endParaRPr>
          </a:p>
          <a:p>
            <a:pPr marL="285750" indent="-285750">
              <a:lnSpc>
                <a:spcPts val="2200"/>
              </a:lnSpc>
              <a:buFont typeface="Arial" panose="020B0604020202020204" pitchFamily="34" charset="0"/>
              <a:buChar char="•"/>
            </a:pPr>
            <a:r>
              <a:rPr lang="en-US" altLang="zh-CN" sz="1800" dirty="0" smtClean="0">
                <a:latin typeface="Arial" panose="020B0604020202020204" pitchFamily="34" charset="0"/>
                <a:ea typeface="黑体" panose="02010609060101010101" pitchFamily="49" charset="-122"/>
                <a:cs typeface="Arial" panose="020B0604020202020204" pitchFamily="34" charset="0"/>
              </a:rPr>
              <a:t>It is proposed to </a:t>
            </a:r>
            <a:r>
              <a:rPr lang="en-US" altLang="zh-CN" sz="1800" dirty="0">
                <a:latin typeface="Arial" panose="020B0604020202020204" pitchFamily="34" charset="0"/>
                <a:ea typeface="黑体" panose="02010609060101010101" pitchFamily="49" charset="-122"/>
                <a:cs typeface="Arial" panose="020B0604020202020204" pitchFamily="34" charset="0"/>
              </a:rPr>
              <a:t>build a linear filter model between the reference template and current template and apply the linear model to reference block. Then the filtered reference block is used as the prediction block</a:t>
            </a:r>
            <a:r>
              <a:rPr lang="en-US" altLang="zh-CN" sz="1800" dirty="0" smtClean="0">
                <a:latin typeface="Arial" panose="020B0604020202020204" pitchFamily="34" charset="0"/>
                <a:ea typeface="黑体" panose="02010609060101010101" pitchFamily="49" charset="-122"/>
                <a:cs typeface="Arial" panose="020B0604020202020204" pitchFamily="34" charset="0"/>
              </a:rPr>
              <a:t>. The new prediction sample is calculated as:</a:t>
            </a:r>
            <a:endParaRPr lang="en-US" altLang="zh-CN" sz="1800" dirty="0">
              <a:latin typeface="Arial" panose="020B0604020202020204" pitchFamily="34" charset="0"/>
              <a:ea typeface="黑体" panose="02010609060101010101" pitchFamily="49" charset="-122"/>
              <a:cs typeface="Arial" panose="020B0604020202020204" pitchFamily="34" charset="0"/>
            </a:endParaRPr>
          </a:p>
          <a:p>
            <a:endParaRPr lang="en-US" altLang="zh-CN" sz="1800" dirty="0">
              <a:latin typeface="Arial" panose="020B0604020202020204" pitchFamily="34" charset="0"/>
              <a:ea typeface="黑体" panose="02010609060101010101" pitchFamily="49" charset="-122"/>
              <a:cs typeface="Arial" panose="020B0604020202020204" pitchFamily="34" charset="0"/>
            </a:endParaRPr>
          </a:p>
          <a:p>
            <a:pPr marL="285750" indent="-285750">
              <a:buFont typeface="Arial" panose="020B0604020202020204" pitchFamily="34" charset="0"/>
              <a:buChar char="•"/>
            </a:pPr>
            <a:endParaRPr lang="en-US" altLang="zh-CN" sz="1800" dirty="0">
              <a:latin typeface="Arial" panose="020B0604020202020204" pitchFamily="34" charset="0"/>
              <a:ea typeface="黑体" panose="02010609060101010101" pitchFamily="49" charset="-122"/>
              <a:cs typeface="Arial" panose="020B0604020202020204" pitchFamily="34" charset="0"/>
            </a:endParaRPr>
          </a:p>
          <a:p>
            <a:pPr marL="285750" indent="-285750">
              <a:buFont typeface="Arial" panose="020B0604020202020204" pitchFamily="34" charset="0"/>
              <a:buChar char="•"/>
            </a:pPr>
            <a:endParaRPr lang="en-US" altLang="zh-CN" sz="1800" dirty="0">
              <a:latin typeface="Arial" panose="020B0604020202020204" pitchFamily="34" charset="0"/>
              <a:ea typeface="黑体" panose="02010609060101010101" pitchFamily="49" charset="-122"/>
              <a:cs typeface="Arial" panose="020B0604020202020204" pitchFamily="34" charset="0"/>
            </a:endParaRPr>
          </a:p>
          <a:p>
            <a:pPr marL="285750" indent="-285750">
              <a:buFont typeface="Arial" panose="020B0604020202020204" pitchFamily="34" charset="0"/>
              <a:buChar char="•"/>
            </a:pPr>
            <a:endParaRPr lang="en-US" altLang="zh-CN" sz="1800" dirty="0">
              <a:latin typeface="Arial" panose="020B0604020202020204" pitchFamily="34" charset="0"/>
              <a:ea typeface="黑体" panose="02010609060101010101" pitchFamily="49" charset="-122"/>
              <a:cs typeface="Arial" panose="020B0604020202020204" pitchFamily="34" charset="0"/>
            </a:endParaRPr>
          </a:p>
          <a:p>
            <a:pPr marL="285750" indent="-285750">
              <a:buFont typeface="Arial" panose="020B0604020202020204" pitchFamily="34" charset="0"/>
              <a:buChar char="•"/>
            </a:pPr>
            <a:endParaRPr lang="en-US" altLang="zh-CN" sz="1800" dirty="0">
              <a:latin typeface="Arial" panose="020B0604020202020204" pitchFamily="34" charset="0"/>
              <a:ea typeface="黑体" panose="02010609060101010101" pitchFamily="49" charset="-122"/>
              <a:cs typeface="Arial" panose="020B0604020202020204" pitchFamily="34" charset="0"/>
            </a:endParaRPr>
          </a:p>
          <a:p>
            <a:endParaRPr lang="en-US" altLang="zh-CN" sz="1800" dirty="0">
              <a:latin typeface="Arial" panose="020B0604020202020204" pitchFamily="34" charset="0"/>
              <a:ea typeface="黑体" panose="02010609060101010101" pitchFamily="49" charset="-122"/>
              <a:cs typeface="Arial" panose="020B0604020202020204" pitchFamily="34" charset="0"/>
            </a:endParaRPr>
          </a:p>
          <a:p>
            <a:pPr marL="285750" indent="-285750">
              <a:buFont typeface="Arial" panose="020B0604020202020204" pitchFamily="34" charset="0"/>
              <a:buChar char="•"/>
            </a:pPr>
            <a:endParaRPr lang="en-US" altLang="zh-CN" sz="1800" dirty="0">
              <a:latin typeface="Arial" panose="020B0604020202020204" pitchFamily="34" charset="0"/>
              <a:ea typeface="黑体" panose="02010609060101010101" pitchFamily="49" charset="-122"/>
              <a:cs typeface="Arial" panose="020B0604020202020204" pitchFamily="34" charset="0"/>
            </a:endParaRPr>
          </a:p>
        </p:txBody>
      </p:sp>
      <p:sp>
        <p:nvSpPr>
          <p:cNvPr id="7" name="矩形 6">
            <a:extLst>
              <a:ext uri="{FF2B5EF4-FFF2-40B4-BE49-F238E27FC236}">
                <a16:creationId xmlns:a16="http://schemas.microsoft.com/office/drawing/2014/main" id="{12AA3AC1-A76E-4A67-9AF6-0D9DC5F4C1E2}"/>
              </a:ext>
            </a:extLst>
          </p:cNvPr>
          <p:cNvSpPr/>
          <p:nvPr/>
        </p:nvSpPr>
        <p:spPr>
          <a:xfrm>
            <a:off x="2811084" y="1916722"/>
            <a:ext cx="6670872" cy="369332"/>
          </a:xfrm>
          <a:prstGeom prst="rect">
            <a:avLst/>
          </a:prstGeom>
        </p:spPr>
        <p:txBody>
          <a:bodyPr wrap="square">
            <a:spAutoFit/>
          </a:bodyPr>
          <a:lstStyle/>
          <a:p>
            <a:pPr algn="just">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altLang="zh-CN" sz="1800" b="1" dirty="0" err="1" smtClean="0">
                <a:latin typeface="Times New Roman" panose="02020603050405020304" pitchFamily="18" charset="0"/>
                <a:ea typeface="等线" panose="02010600030101010101" pitchFamily="2" charset="-122"/>
              </a:rPr>
              <a:t>pred</a:t>
            </a:r>
            <a:r>
              <a:rPr lang="en-US" altLang="zh-CN" sz="1800" b="1" dirty="0" err="1" smtClean="0">
                <a:latin typeface="Times New Roman" panose="02020603050405020304" pitchFamily="18" charset="0"/>
                <a:ea typeface="等线" panose="02010600030101010101" pitchFamily="2" charset="-122"/>
              </a:rPr>
              <a:t>Luma</a:t>
            </a:r>
            <a:r>
              <a:rPr lang="en-CA" altLang="zh-CN" sz="1800" b="1" dirty="0" smtClean="0">
                <a:latin typeface="Times New Roman" panose="02020603050405020304" pitchFamily="18" charset="0"/>
                <a:ea typeface="等线" panose="02010600030101010101" pitchFamily="2" charset="-122"/>
              </a:rPr>
              <a:t>Val </a:t>
            </a:r>
            <a:r>
              <a:rPr lang="en-CA" altLang="zh-CN" sz="1800" b="1" dirty="0">
                <a:latin typeface="Times New Roman" panose="02020603050405020304" pitchFamily="18" charset="0"/>
                <a:ea typeface="等线" panose="02010600030101010101" pitchFamily="2" charset="-122"/>
              </a:rPr>
              <a:t>= Clip(c</a:t>
            </a:r>
            <a:r>
              <a:rPr lang="en-CA" altLang="zh-CN" sz="1800" b="1" baseline="-25000" dirty="0">
                <a:latin typeface="Times New Roman" panose="02020603050405020304" pitchFamily="18" charset="0"/>
                <a:ea typeface="等线" panose="02010600030101010101" pitchFamily="2" charset="-122"/>
              </a:rPr>
              <a:t>0</a:t>
            </a:r>
            <a:r>
              <a:rPr lang="en-CA" altLang="zh-CN" sz="1800" b="1" dirty="0">
                <a:latin typeface="Times New Roman" panose="02020603050405020304" pitchFamily="18" charset="0"/>
                <a:ea typeface="等线" panose="02010600030101010101" pitchFamily="2" charset="-122"/>
              </a:rPr>
              <a:t>C + c</a:t>
            </a:r>
            <a:r>
              <a:rPr lang="en-CA" altLang="zh-CN" sz="1800" b="1" baseline="-25000" dirty="0">
                <a:latin typeface="Times New Roman" panose="02020603050405020304" pitchFamily="18" charset="0"/>
                <a:ea typeface="等线" panose="02010600030101010101" pitchFamily="2" charset="-122"/>
              </a:rPr>
              <a:t>1</a:t>
            </a:r>
            <a:r>
              <a:rPr lang="en-CA" altLang="zh-CN" sz="1800" b="1" dirty="0">
                <a:latin typeface="Times New Roman" panose="02020603050405020304" pitchFamily="18" charset="0"/>
                <a:ea typeface="等线" panose="02010600030101010101" pitchFamily="2" charset="-122"/>
              </a:rPr>
              <a:t>N + c</a:t>
            </a:r>
            <a:r>
              <a:rPr lang="en-CA" altLang="zh-CN" sz="1800" b="1" baseline="-25000" dirty="0">
                <a:latin typeface="Times New Roman" panose="02020603050405020304" pitchFamily="18" charset="0"/>
                <a:ea typeface="等线" panose="02010600030101010101" pitchFamily="2" charset="-122"/>
              </a:rPr>
              <a:t>2</a:t>
            </a:r>
            <a:r>
              <a:rPr lang="en-CA" altLang="zh-CN" sz="1800" b="1" dirty="0">
                <a:latin typeface="Times New Roman" panose="02020603050405020304" pitchFamily="18" charset="0"/>
                <a:ea typeface="等线" panose="02010600030101010101" pitchFamily="2" charset="-122"/>
              </a:rPr>
              <a:t>S + c</a:t>
            </a:r>
            <a:r>
              <a:rPr lang="en-CA" altLang="zh-CN" sz="1800" b="1" baseline="-25000" dirty="0">
                <a:latin typeface="Times New Roman" panose="02020603050405020304" pitchFamily="18" charset="0"/>
                <a:ea typeface="等线" panose="02010600030101010101" pitchFamily="2" charset="-122"/>
              </a:rPr>
              <a:t>3</a:t>
            </a:r>
            <a:r>
              <a:rPr lang="en-CA" altLang="zh-CN" sz="1800" b="1" dirty="0">
                <a:latin typeface="Times New Roman" panose="02020603050405020304" pitchFamily="18" charset="0"/>
                <a:ea typeface="等线" panose="02010600030101010101" pitchFamily="2" charset="-122"/>
              </a:rPr>
              <a:t>E + c</a:t>
            </a:r>
            <a:r>
              <a:rPr lang="en-CA" altLang="zh-CN" sz="1800" b="1" baseline="-25000" dirty="0">
                <a:latin typeface="Times New Roman" panose="02020603050405020304" pitchFamily="18" charset="0"/>
                <a:ea typeface="等线" panose="02010600030101010101" pitchFamily="2" charset="-122"/>
              </a:rPr>
              <a:t>4</a:t>
            </a:r>
            <a:r>
              <a:rPr lang="en-CA" altLang="zh-CN" sz="1800" b="1" dirty="0">
                <a:latin typeface="Times New Roman" panose="02020603050405020304" pitchFamily="18" charset="0"/>
                <a:ea typeface="等线" panose="02010600030101010101" pitchFamily="2" charset="-122"/>
              </a:rPr>
              <a:t>W + </a:t>
            </a:r>
            <a:r>
              <a:rPr lang="en-CA" altLang="zh-CN" sz="1800" b="1" dirty="0" smtClean="0">
                <a:latin typeface="Times New Roman" panose="02020603050405020304" pitchFamily="18" charset="0"/>
                <a:ea typeface="等线" panose="02010600030101010101" pitchFamily="2" charset="-122"/>
              </a:rPr>
              <a:t>c</a:t>
            </a:r>
            <a:r>
              <a:rPr lang="en-CA" altLang="zh-CN" sz="1800" b="1" baseline="-25000" dirty="0" smtClean="0">
                <a:latin typeface="Times New Roman" panose="02020603050405020304" pitchFamily="18" charset="0"/>
                <a:ea typeface="等线" panose="02010600030101010101" pitchFamily="2" charset="-122"/>
              </a:rPr>
              <a:t>5</a:t>
            </a:r>
            <a:r>
              <a:rPr lang="en-CA" altLang="zh-CN" sz="1800" b="1" dirty="0">
                <a:latin typeface="Times New Roman" panose="02020603050405020304" pitchFamily="18" charset="0"/>
                <a:ea typeface="等线" panose="02010600030101010101" pitchFamily="2" charset="-122"/>
              </a:rPr>
              <a:t>B</a:t>
            </a:r>
            <a:r>
              <a:rPr lang="en-CA" altLang="zh-CN" sz="1800" b="1" dirty="0" smtClean="0">
                <a:latin typeface="Times New Roman" panose="02020603050405020304" pitchFamily="18" charset="0"/>
                <a:ea typeface="等线" panose="02010600030101010101" pitchFamily="2" charset="-122"/>
              </a:rPr>
              <a:t> )</a:t>
            </a:r>
            <a:endParaRPr lang="zh-CN" altLang="zh-CN" sz="1800" b="1" dirty="0">
              <a:latin typeface="Times New Roman" panose="02020603050405020304" pitchFamily="18" charset="0"/>
              <a:ea typeface="等线" panose="02010600030101010101" pitchFamily="2" charset="-122"/>
            </a:endParaRPr>
          </a:p>
        </p:txBody>
      </p:sp>
      <p:sp>
        <p:nvSpPr>
          <p:cNvPr id="8" name="矩形 7">
            <a:extLst>
              <a:ext uri="{FF2B5EF4-FFF2-40B4-BE49-F238E27FC236}">
                <a16:creationId xmlns:a16="http://schemas.microsoft.com/office/drawing/2014/main" id="{770038B6-2FD8-4BDC-8FEF-9CD77F891935}"/>
              </a:ext>
            </a:extLst>
          </p:cNvPr>
          <p:cNvSpPr/>
          <p:nvPr/>
        </p:nvSpPr>
        <p:spPr>
          <a:xfrm>
            <a:off x="868639" y="3435171"/>
            <a:ext cx="4746969" cy="369332"/>
          </a:xfrm>
          <a:prstGeom prst="rect">
            <a:avLst/>
          </a:prstGeom>
        </p:spPr>
        <p:txBody>
          <a:bodyPr wrap="square">
            <a:spAutoFit/>
          </a:bodyPr>
          <a:lstStyle/>
          <a:p>
            <a:pPr algn="ctr">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altLang="zh-CN" sz="1800" dirty="0">
                <a:cs typeface="Arial" panose="020B0604020202020204" pitchFamily="34" charset="0"/>
              </a:rPr>
              <a:t>B = </a:t>
            </a:r>
            <a:r>
              <a:rPr lang="en-CA" altLang="zh-CN" sz="1800" dirty="0" err="1">
                <a:cs typeface="Arial" panose="020B0604020202020204" pitchFamily="34" charset="0"/>
              </a:rPr>
              <a:t>midVal</a:t>
            </a:r>
            <a:r>
              <a:rPr lang="en-CA" altLang="zh-CN" sz="1800" dirty="0">
                <a:cs typeface="Arial" panose="020B0604020202020204" pitchFamily="34" charset="0"/>
              </a:rPr>
              <a:t>, </a:t>
            </a:r>
            <a:r>
              <a:rPr lang="en-US" altLang="zh-CN" sz="1800" dirty="0">
                <a:cs typeface="Arial" panose="020B0604020202020204" pitchFamily="34" charset="0"/>
              </a:rPr>
              <a:t>(e.g., 512 for 10-bit content) </a:t>
            </a:r>
            <a:endParaRPr lang="en-CA" altLang="zh-CN" sz="1800" dirty="0">
              <a:cs typeface="Arial" panose="020B0604020202020204" pitchFamily="34" charset="0"/>
            </a:endParaRPr>
          </a:p>
        </p:txBody>
      </p:sp>
      <p:sp>
        <p:nvSpPr>
          <p:cNvPr id="10" name="矩形 9">
            <a:extLst>
              <a:ext uri="{FF2B5EF4-FFF2-40B4-BE49-F238E27FC236}">
                <a16:creationId xmlns:a16="http://schemas.microsoft.com/office/drawing/2014/main" id="{207395E3-84F9-48AF-A77D-3DE12DA7873C}"/>
              </a:ext>
            </a:extLst>
          </p:cNvPr>
          <p:cNvSpPr/>
          <p:nvPr/>
        </p:nvSpPr>
        <p:spPr>
          <a:xfrm>
            <a:off x="6960103" y="3768109"/>
            <a:ext cx="2034260" cy="3073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矩形 10">
            <a:extLst>
              <a:ext uri="{FF2B5EF4-FFF2-40B4-BE49-F238E27FC236}">
                <a16:creationId xmlns:a16="http://schemas.microsoft.com/office/drawing/2014/main" id="{9547A610-8EB5-4678-B7AD-26E32FED1816}"/>
              </a:ext>
            </a:extLst>
          </p:cNvPr>
          <p:cNvSpPr/>
          <p:nvPr/>
        </p:nvSpPr>
        <p:spPr>
          <a:xfrm>
            <a:off x="9133468" y="3920509"/>
            <a:ext cx="2034260" cy="3073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11">
            <a:extLst>
              <a:ext uri="{FF2B5EF4-FFF2-40B4-BE49-F238E27FC236}">
                <a16:creationId xmlns:a16="http://schemas.microsoft.com/office/drawing/2014/main" id="{EFED86EC-605D-4D66-904F-28BAD4F6EB37}"/>
              </a:ext>
            </a:extLst>
          </p:cNvPr>
          <p:cNvSpPr/>
          <p:nvPr/>
        </p:nvSpPr>
        <p:spPr>
          <a:xfrm>
            <a:off x="106693" y="2646779"/>
            <a:ext cx="11236171" cy="736099"/>
          </a:xfrm>
          <a:prstGeom prst="rect">
            <a:avLst/>
          </a:prstGeom>
        </p:spPr>
        <p:txBody>
          <a:bodyPr wrap="square">
            <a:spAutoFit/>
          </a:bodyPr>
          <a:lstStyle/>
          <a:p>
            <a:pPr marL="285750" indent="-285750">
              <a:spcBef>
                <a:spcPts val="680"/>
              </a:spcBef>
              <a:spcAft>
                <a:spcPts val="0"/>
              </a:spcAft>
              <a:buFont typeface="Arial" panose="020B0604020202020204" pitchFamily="34"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1800" dirty="0">
                <a:cs typeface="Arial" panose="020B0604020202020204" pitchFamily="34" charset="0"/>
              </a:rPr>
              <a:t>Collocated </a:t>
            </a:r>
            <a:r>
              <a:rPr lang="en-US" altLang="zh-CN" sz="1800" dirty="0" err="1">
                <a:cs typeface="Arial" panose="020B0604020202020204" pitchFamily="34" charset="0"/>
              </a:rPr>
              <a:t>luma</a:t>
            </a:r>
            <a:r>
              <a:rPr lang="en-US" altLang="zh-CN" sz="1800" dirty="0">
                <a:cs typeface="Arial" panose="020B0604020202020204" pitchFamily="34" charset="0"/>
              </a:rPr>
              <a:t> sample C and its neighbors N, S, W, E </a:t>
            </a:r>
          </a:p>
          <a:p>
            <a:pPr marL="285750" indent="-285750">
              <a:spcBef>
                <a:spcPts val="680"/>
              </a:spcBef>
              <a:spcAft>
                <a:spcPts val="0"/>
              </a:spcAft>
              <a:buFont typeface="Arial" panose="020B0604020202020204" pitchFamily="34"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1800" dirty="0">
                <a:cs typeface="Arial" panose="020B0604020202020204" pitchFamily="34" charset="0"/>
              </a:rPr>
              <a:t>Bias term B:</a:t>
            </a:r>
          </a:p>
        </p:txBody>
      </p:sp>
      <p:pic>
        <p:nvPicPr>
          <p:cNvPr id="13" name="图片 12"/>
          <p:cNvPicPr>
            <a:picLocks noChangeAspect="1"/>
          </p:cNvPicPr>
          <p:nvPr/>
        </p:nvPicPr>
        <p:blipFill>
          <a:blip r:embed="rId3"/>
          <a:stretch>
            <a:fillRect/>
          </a:stretch>
        </p:blipFill>
        <p:spPr>
          <a:xfrm>
            <a:off x="6673345" y="2528944"/>
            <a:ext cx="5267326" cy="3687798"/>
          </a:xfrm>
          <a:prstGeom prst="rect">
            <a:avLst/>
          </a:prstGeom>
        </p:spPr>
      </p:pic>
    </p:spTree>
    <p:extLst>
      <p:ext uri="{BB962C8B-B14F-4D97-AF65-F5344CB8AC3E}">
        <p14:creationId xmlns:p14="http://schemas.microsoft.com/office/powerpoint/2010/main" val="4309169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 y="222769"/>
            <a:ext cx="12192001" cy="368300"/>
          </a:xfrm>
          <a:prstGeom prst="rect">
            <a:avLst/>
          </a:prstGeom>
          <a:noFill/>
        </p:spPr>
        <p:txBody>
          <a:bodyPr wrap="square">
            <a:spAutoFit/>
          </a:bodyPr>
          <a:lstStyle/>
          <a:p>
            <a:pPr lvl="0">
              <a:defRPr/>
            </a:pPr>
            <a:r>
              <a:rPr lang="en-US" altLang="zh-CN" sz="1800" b="1" dirty="0"/>
              <a:t>Proposed method in </a:t>
            </a:r>
            <a:r>
              <a:rPr lang="en-US" altLang="zh-CN" sz="1800" b="1" dirty="0" smtClean="0"/>
              <a:t>JVET-AC0110</a:t>
            </a:r>
            <a:endParaRPr lang="en-US" altLang="en-CA" sz="1800" b="1" dirty="0">
              <a:solidFill>
                <a:prstClr val="black"/>
              </a:solidFill>
              <a:latin typeface="Times New Roman" panose="02020603050405020304" pitchFamily="18" charset="0"/>
            </a:endParaRPr>
          </a:p>
        </p:txBody>
      </p:sp>
      <p:sp>
        <p:nvSpPr>
          <p:cNvPr id="9" name="Rectangle 7"/>
          <p:cNvSpPr>
            <a:spLocks noChangeArrowheads="1"/>
          </p:cNvSpPr>
          <p:nvPr/>
        </p:nvSpPr>
        <p:spPr bwMode="auto">
          <a:xfrm>
            <a:off x="2634559" y="14092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6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
        <p:nvSpPr>
          <p:cNvPr id="5" name="Rectangle 4"/>
          <p:cNvSpPr>
            <a:spLocks noChangeArrowheads="1"/>
          </p:cNvSpPr>
          <p:nvPr/>
        </p:nvSpPr>
        <p:spPr bwMode="auto">
          <a:xfrm>
            <a:off x="1017037" y="2612571"/>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矩形 9">
            <a:extLst>
              <a:ext uri="{FF2B5EF4-FFF2-40B4-BE49-F238E27FC236}">
                <a16:creationId xmlns:a16="http://schemas.microsoft.com/office/drawing/2014/main" id="{207395E3-84F9-48AF-A77D-3DE12DA7873C}"/>
              </a:ext>
            </a:extLst>
          </p:cNvPr>
          <p:cNvSpPr/>
          <p:nvPr/>
        </p:nvSpPr>
        <p:spPr>
          <a:xfrm>
            <a:off x="6960103" y="3768109"/>
            <a:ext cx="2034260" cy="3073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矩形 10">
            <a:extLst>
              <a:ext uri="{FF2B5EF4-FFF2-40B4-BE49-F238E27FC236}">
                <a16:creationId xmlns:a16="http://schemas.microsoft.com/office/drawing/2014/main" id="{9547A610-8EB5-4678-B7AD-26E32FED1816}"/>
              </a:ext>
            </a:extLst>
          </p:cNvPr>
          <p:cNvSpPr/>
          <p:nvPr/>
        </p:nvSpPr>
        <p:spPr>
          <a:xfrm>
            <a:off x="9133468" y="3920509"/>
            <a:ext cx="2034260" cy="3073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内容占位符 2"/>
          <p:cNvSpPr>
            <a:spLocks noGrp="1"/>
          </p:cNvSpPr>
          <p:nvPr>
            <p:ph idx="1"/>
          </p:nvPr>
        </p:nvSpPr>
        <p:spPr>
          <a:xfrm>
            <a:off x="175491" y="610068"/>
            <a:ext cx="11602379" cy="5637863"/>
          </a:xfrm>
        </p:spPr>
        <p:txBody>
          <a:bodyPr/>
          <a:lstStyle/>
          <a:p>
            <a:pPr marL="257175" lvl="1" indent="0">
              <a:buNone/>
            </a:pPr>
            <a:endParaRPr lang="zh-CN" altLang="en-US" sz="1800" dirty="0"/>
          </a:p>
          <a:p>
            <a:pPr lvl="1" eaLnBrk="0" hangingPunct="0">
              <a:lnSpc>
                <a:spcPct val="100000"/>
              </a:lnSpc>
              <a:spcBef>
                <a:spcPct val="0"/>
              </a:spcBef>
              <a:spcAft>
                <a:spcPct val="0"/>
              </a:spcAft>
            </a:pPr>
            <a:r>
              <a:rPr lang="en-US" altLang="zh-CN" sz="1800" dirty="0"/>
              <a:t>A fusion method is proposed that blends 5 reference blocks and a bia term to derive the final prediction block.</a:t>
            </a:r>
          </a:p>
          <a:p>
            <a:pPr lvl="1">
              <a:lnSpc>
                <a:spcPct val="100000"/>
              </a:lnSpc>
            </a:pPr>
            <a:endParaRPr lang="en-US" altLang="zh-CN" sz="2800" dirty="0">
              <a:ea typeface="等线" panose="02010600030101010101" pitchFamily="2" charset="-122"/>
            </a:endParaRPr>
          </a:p>
          <a:p>
            <a:pPr lvl="1">
              <a:lnSpc>
                <a:spcPct val="100000"/>
              </a:lnSpc>
            </a:pPr>
            <a:endParaRPr lang="en-US" altLang="zh-CN" sz="2800" dirty="0">
              <a:ea typeface="等线" panose="02010600030101010101" pitchFamily="2" charset="-122"/>
            </a:endParaRPr>
          </a:p>
          <a:p>
            <a:pPr lvl="1">
              <a:lnSpc>
                <a:spcPct val="100000"/>
              </a:lnSpc>
            </a:pPr>
            <a:endParaRPr lang="en-US" altLang="zh-CN" sz="2800" dirty="0">
              <a:ea typeface="等线" panose="02010600030101010101" pitchFamily="2" charset="-122"/>
            </a:endParaRPr>
          </a:p>
          <a:p>
            <a:pPr marL="257175" lvl="1" indent="0">
              <a:lnSpc>
                <a:spcPct val="100000"/>
              </a:lnSpc>
              <a:buNone/>
            </a:pPr>
            <a:endParaRPr lang="en-US" altLang="zh-CN" sz="2800" dirty="0">
              <a:ea typeface="等线" panose="02010600030101010101" pitchFamily="2" charset="-122"/>
            </a:endParaRPr>
          </a:p>
          <a:p>
            <a:pPr lvl="1">
              <a:lnSpc>
                <a:spcPct val="100000"/>
              </a:lnSpc>
            </a:pPr>
            <a:endParaRPr lang="en-US" altLang="zh-CN" sz="2800" dirty="0">
              <a:ea typeface="等线" panose="02010600030101010101" pitchFamily="2" charset="-122"/>
            </a:endParaRPr>
          </a:p>
          <a:p>
            <a:pPr lvl="1">
              <a:lnSpc>
                <a:spcPct val="100000"/>
              </a:lnSpc>
            </a:pPr>
            <a:endParaRPr lang="en-US" altLang="zh-CN" sz="2800" dirty="0">
              <a:ea typeface="等线" panose="02010600030101010101" pitchFamily="2" charset="-122"/>
            </a:endParaRPr>
          </a:p>
          <a:p>
            <a:pPr lvl="1">
              <a:lnSpc>
                <a:spcPct val="100000"/>
              </a:lnSpc>
            </a:pPr>
            <a:endParaRPr lang="en-US" altLang="zh-CN" sz="2800" dirty="0">
              <a:ea typeface="等线" panose="02010600030101010101" pitchFamily="2" charset="-122"/>
            </a:endParaRPr>
          </a:p>
          <a:p>
            <a:pPr lvl="1">
              <a:lnSpc>
                <a:spcPct val="100000"/>
              </a:lnSpc>
            </a:pPr>
            <a:endParaRPr lang="en-US" altLang="zh-CN" sz="2800" dirty="0">
              <a:ea typeface="等线" panose="02010600030101010101" pitchFamily="2" charset="-122"/>
            </a:endParaRPr>
          </a:p>
          <a:p>
            <a:pPr lvl="2">
              <a:lnSpc>
                <a:spcPct val="150000"/>
              </a:lnSpc>
            </a:pPr>
            <a:endParaRPr lang="en-US" altLang="zh-CN" sz="2000" dirty="0"/>
          </a:p>
        </p:txBody>
      </p:sp>
      <p:graphicFrame>
        <p:nvGraphicFramePr>
          <p:cNvPr id="15" name="对象 -2147482624"/>
          <p:cNvGraphicFramePr>
            <a:graphicFrameLocks noChangeAspect="1"/>
          </p:cNvGraphicFramePr>
          <p:nvPr>
            <p:extLst>
              <p:ext uri="{D42A27DB-BD31-4B8C-83A1-F6EECF244321}">
                <p14:modId xmlns:p14="http://schemas.microsoft.com/office/powerpoint/2010/main" val="3748784767"/>
              </p:ext>
            </p:extLst>
          </p:nvPr>
        </p:nvGraphicFramePr>
        <p:xfrm>
          <a:off x="7360196" y="1540985"/>
          <a:ext cx="3701999" cy="3587694"/>
        </p:xfrm>
        <a:graphic>
          <a:graphicData uri="http://schemas.openxmlformats.org/presentationml/2006/ole">
            <mc:AlternateContent xmlns:mc="http://schemas.openxmlformats.org/markup-compatibility/2006">
              <mc:Choice xmlns:v="urn:schemas-microsoft-com:vml" Requires="v">
                <p:oleObj spid="_x0000_s1041" r:id="rId4" imgW="2473960" imgH="2402840" progId="Visio.Drawing.15">
                  <p:embed/>
                </p:oleObj>
              </mc:Choice>
              <mc:Fallback>
                <p:oleObj r:id="rId4" imgW="2473960" imgH="2402840" progId="Visio.Drawing.15">
                  <p:embed/>
                  <p:pic>
                    <p:nvPicPr>
                      <p:cNvPr id="4" name="对象 -2147482624"/>
                      <p:cNvPicPr/>
                      <p:nvPr/>
                    </p:nvPicPr>
                    <p:blipFill>
                      <a:blip r:embed="rId5"/>
                      <a:stretch>
                        <a:fillRect/>
                      </a:stretch>
                    </p:blipFill>
                    <p:spPr>
                      <a:xfrm>
                        <a:off x="7360196" y="1540985"/>
                        <a:ext cx="3701999" cy="3587694"/>
                      </a:xfrm>
                      <a:prstGeom prst="rect">
                        <a:avLst/>
                      </a:prstGeom>
                      <a:noFill/>
                      <a:ln w="38100">
                        <a:noFill/>
                        <a:miter/>
                      </a:ln>
                    </p:spPr>
                  </p:pic>
                </p:oleObj>
              </mc:Fallback>
            </mc:AlternateContent>
          </a:graphicData>
        </a:graphic>
      </p:graphicFrame>
      <mc:AlternateContent xmlns:mc="http://schemas.openxmlformats.org/markup-compatibility/2006" xmlns:a14="http://schemas.microsoft.com/office/drawing/2010/main">
        <mc:Choice Requires="a14">
          <p:sp>
            <p:nvSpPr>
              <p:cNvPr id="16" name="文本框 15"/>
              <p:cNvSpPr txBox="1"/>
              <p:nvPr/>
            </p:nvSpPr>
            <p:spPr>
              <a:xfrm>
                <a:off x="575585" y="1372857"/>
                <a:ext cx="5561844" cy="870175"/>
              </a:xfrm>
              <a:prstGeom prst="rect">
                <a:avLst/>
              </a:prstGeom>
              <a:noFill/>
              <a:ln>
                <a:noFill/>
              </a:ln>
            </p:spPr>
            <p:txBody>
              <a:bodyPr vert="horz" wrap="none" lIns="91440" tIns="45720" rIns="91440" bIns="45720" numCol="1" anchor="t" anchorCtr="0" compatLnSpc="1">
                <a:spAutoFit/>
              </a:bodyPr>
              <a:lstStyle/>
              <a:p>
                <a:pPr algn="l"/>
                <a14:m>
                  <m:oMathPara xmlns:m="http://schemas.openxmlformats.org/officeDocument/2006/math">
                    <m:oMathParaPr>
                      <m:jc m:val="centerGroup"/>
                    </m:oMathParaPr>
                    <m:oMath xmlns:m="http://schemas.openxmlformats.org/officeDocument/2006/math">
                      <m:r>
                        <a:rPr lang="en-US" altLang="zh-CN" sz="1800" i="1" dirty="0" smtClean="0">
                          <a:latin typeface="Cambria Math" panose="02040503050406030204" charset="0"/>
                          <a:cs typeface="Cambria Math" panose="02040503050406030204" charset="0"/>
                        </a:rPr>
                        <m:t>𝑝𝑟𝑒𝑑𝑆𝑎𝑚𝑝𝑙𝑒𝑠</m:t>
                      </m:r>
                      <m:r>
                        <a:rPr lang="en-US" altLang="zh-CN" sz="1800" i="1" dirty="0" smtClean="0">
                          <a:latin typeface="Cambria Math" panose="02040503050406030204" charset="0"/>
                          <a:cs typeface="Cambria Math" panose="02040503050406030204" charset="0"/>
                        </a:rPr>
                        <m:t>=</m:t>
                      </m:r>
                      <m:nary>
                        <m:naryPr>
                          <m:chr m:val="∑"/>
                          <m:limLoc m:val="undOvr"/>
                          <m:ctrlPr>
                            <a:rPr lang="en-US" altLang="zh-CN" sz="1800" i="1" dirty="0" smtClean="0">
                              <a:latin typeface="Cambria Math" panose="02040503050406030204" pitchFamily="18" charset="0"/>
                              <a:cs typeface="Cambria Math" panose="02040503050406030204" charset="0"/>
                            </a:rPr>
                          </m:ctrlPr>
                        </m:naryPr>
                        <m:sub>
                          <m:r>
                            <a:rPr lang="en-US" altLang="zh-CN" sz="1800" i="1" dirty="0" smtClean="0">
                              <a:latin typeface="Cambria Math" panose="02040503050406030204" charset="0"/>
                              <a:cs typeface="Cambria Math" panose="02040503050406030204" charset="0"/>
                            </a:rPr>
                            <m:t>𝑛</m:t>
                          </m:r>
                          <m:r>
                            <a:rPr lang="en-US" altLang="zh-CN" sz="1800" i="1" dirty="0" smtClean="0">
                              <a:latin typeface="Cambria Math" panose="02040503050406030204" charset="0"/>
                              <a:cs typeface="Cambria Math" panose="02040503050406030204" charset="0"/>
                            </a:rPr>
                            <m:t>=0</m:t>
                          </m:r>
                        </m:sub>
                        <m:sup>
                          <m:r>
                            <a:rPr lang="en-US" altLang="zh-CN" sz="1800" i="1" dirty="0" smtClean="0">
                              <a:latin typeface="Cambria Math" panose="02040503050406030204" charset="0"/>
                              <a:cs typeface="Cambria Math" panose="02040503050406030204" charset="0"/>
                            </a:rPr>
                            <m:t>4</m:t>
                          </m:r>
                        </m:sup>
                        <m:e>
                          <m:sSub>
                            <m:sSubPr>
                              <m:ctrlPr>
                                <a:rPr lang="en-US" altLang="zh-CN" sz="1800" i="1" dirty="0" smtClean="0">
                                  <a:latin typeface="Cambria Math" panose="02040503050406030204" pitchFamily="18" charset="0"/>
                                  <a:cs typeface="Cambria Math" panose="02040503050406030204" charset="0"/>
                                </a:rPr>
                              </m:ctrlPr>
                            </m:sSubPr>
                            <m:e>
                              <m:r>
                                <a:rPr lang="en-US" altLang="zh-CN" sz="1800" i="1" dirty="0" smtClean="0">
                                  <a:latin typeface="Cambria Math" panose="02040503050406030204" charset="0"/>
                                  <a:cs typeface="Cambria Math" panose="02040503050406030204" charset="0"/>
                                </a:rPr>
                                <m:t>𝑤</m:t>
                              </m:r>
                            </m:e>
                            <m:sub>
                              <m:r>
                                <a:rPr lang="en-US" altLang="zh-CN" sz="1800" i="1" dirty="0" smtClean="0">
                                  <a:latin typeface="Cambria Math" panose="02040503050406030204" charset="0"/>
                                  <a:cs typeface="Cambria Math" panose="02040503050406030204" charset="0"/>
                                </a:rPr>
                                <m:t>𝑛</m:t>
                              </m:r>
                            </m:sub>
                          </m:sSub>
                          <m:r>
                            <a:rPr lang="en-US" altLang="zh-CN" sz="1800" i="1" dirty="0" smtClean="0">
                              <a:latin typeface="Cambria Math" panose="02040503050406030204" charset="0"/>
                              <a:cs typeface="Cambria Math" panose="02040503050406030204" charset="0"/>
                            </a:rPr>
                            <m:t>∗</m:t>
                          </m:r>
                          <m:sSub>
                            <m:sSubPr>
                              <m:ctrlPr>
                                <a:rPr lang="en-US" altLang="zh-CN" sz="1800" i="1" dirty="0" smtClean="0">
                                  <a:latin typeface="Cambria Math" panose="02040503050406030204" pitchFamily="18" charset="0"/>
                                  <a:cs typeface="Cambria Math" panose="02040503050406030204" charset="0"/>
                                </a:rPr>
                              </m:ctrlPr>
                            </m:sSubPr>
                            <m:e>
                              <m:r>
                                <a:rPr lang="en-US" altLang="zh-CN" sz="1800" i="1" dirty="0" smtClean="0">
                                  <a:latin typeface="Cambria Math" panose="02040503050406030204" charset="0"/>
                                  <a:cs typeface="Cambria Math" panose="02040503050406030204" charset="0"/>
                                </a:rPr>
                                <m:t>𝑟𝑒𝑓𝐵𝑙𝑜𝑐𝑘</m:t>
                              </m:r>
                            </m:e>
                            <m:sub>
                              <m:r>
                                <a:rPr lang="en-US" altLang="zh-CN" sz="1800" i="1" dirty="0" smtClean="0">
                                  <a:latin typeface="Cambria Math" panose="02040503050406030204" charset="0"/>
                                  <a:cs typeface="Cambria Math" panose="02040503050406030204" charset="0"/>
                                </a:rPr>
                                <m:t>𝑛</m:t>
                              </m:r>
                            </m:sub>
                          </m:sSub>
                          <m:r>
                            <a:rPr lang="en-US" altLang="zh-CN" sz="1800" i="1" dirty="0" smtClean="0">
                              <a:latin typeface="Cambria Math" panose="02040503050406030204" charset="0"/>
                              <a:cs typeface="Cambria Math" panose="02040503050406030204" charset="0"/>
                            </a:rPr>
                            <m:t>+</m:t>
                          </m:r>
                          <m:sSub>
                            <m:sSubPr>
                              <m:ctrlPr>
                                <a:rPr lang="en-US" altLang="zh-CN" sz="1800" i="1" dirty="0" smtClean="0">
                                  <a:latin typeface="Cambria Math" panose="02040503050406030204" pitchFamily="18" charset="0"/>
                                  <a:cs typeface="Cambria Math" panose="02040503050406030204" charset="0"/>
                                </a:rPr>
                              </m:ctrlPr>
                            </m:sSubPr>
                            <m:e>
                              <m:r>
                                <a:rPr lang="en-US" altLang="zh-CN" sz="1800" i="1" dirty="0" smtClean="0">
                                  <a:latin typeface="Cambria Math" panose="02040503050406030204" charset="0"/>
                                  <a:cs typeface="Cambria Math" panose="02040503050406030204" charset="0"/>
                                </a:rPr>
                                <m:t>𝑤</m:t>
                              </m:r>
                            </m:e>
                            <m:sub>
                              <m:r>
                                <a:rPr lang="en-US" altLang="zh-CN" sz="1800" i="1" dirty="0" smtClean="0">
                                  <a:latin typeface="Cambria Math" panose="02040503050406030204" charset="0"/>
                                  <a:cs typeface="Cambria Math" panose="02040503050406030204" charset="0"/>
                                </a:rPr>
                                <m:t>5</m:t>
                              </m:r>
                            </m:sub>
                          </m:sSub>
                          <m:r>
                            <a:rPr lang="en-US" altLang="zh-CN" sz="1800" i="1" dirty="0" smtClean="0">
                              <a:latin typeface="Cambria Math" panose="02040503050406030204" charset="0"/>
                              <a:cs typeface="Cambria Math" panose="02040503050406030204" charset="0"/>
                            </a:rPr>
                            <m:t>∗</m:t>
                          </m:r>
                          <m:r>
                            <a:rPr lang="en-US" altLang="zh-CN" sz="1800" i="1" dirty="0" smtClean="0">
                              <a:latin typeface="Cambria Math" panose="02040503050406030204" charset="0"/>
                              <a:cs typeface="Cambria Math" panose="02040503050406030204" charset="0"/>
                            </a:rPr>
                            <m:t>𝑚𝑖𝑑𝑉𝑎𝑙𝑢𝑒</m:t>
                          </m:r>
                        </m:e>
                      </m:nary>
                    </m:oMath>
                  </m:oMathPara>
                </a14:m>
                <a:endParaRPr lang="en-US" altLang="zh-CN" sz="1800" i="1" dirty="0" smtClean="0">
                  <a:latin typeface="Cambria Math" panose="02040503050406030204" charset="0"/>
                  <a:cs typeface="Cambria Math" panose="02040503050406030204" charset="0"/>
                </a:endParaRPr>
              </a:p>
            </p:txBody>
          </p:sp>
        </mc:Choice>
        <mc:Fallback xmlns="">
          <p:sp>
            <p:nvSpPr>
              <p:cNvPr id="16" name="文本框 15"/>
              <p:cNvSpPr txBox="1">
                <a:spLocks noRot="1" noChangeAspect="1" noMove="1" noResize="1" noEditPoints="1" noAdjustHandles="1" noChangeArrowheads="1" noChangeShapeType="1" noTextEdit="1"/>
              </p:cNvSpPr>
              <p:nvPr/>
            </p:nvSpPr>
            <p:spPr>
              <a:xfrm>
                <a:off x="575585" y="1372857"/>
                <a:ext cx="5561844" cy="870175"/>
              </a:xfrm>
              <a:prstGeom prst="rect">
                <a:avLst/>
              </a:prstGeom>
              <a:blipFill>
                <a:blip r:embed="rId6"/>
                <a:stretch>
                  <a:fillRect/>
                </a:stretch>
              </a:blipFill>
              <a:ln>
                <a:no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7" name="文本框 16"/>
              <p:cNvSpPr txBox="1"/>
              <p:nvPr/>
            </p:nvSpPr>
            <p:spPr>
              <a:xfrm>
                <a:off x="575585" y="2228589"/>
                <a:ext cx="3766185" cy="337185"/>
              </a:xfrm>
              <a:prstGeom prst="rect">
                <a:avLst/>
              </a:prstGeom>
              <a:noFill/>
              <a:ln>
                <a:noFill/>
              </a:ln>
            </p:spPr>
            <p:txBody>
              <a:bodyPr vert="horz" wrap="none" lIns="91440" tIns="45720" rIns="91440" bIns="45720" numCol="1" anchor="t" anchorCtr="0" compatLnSpc="1">
                <a:spAutoFit/>
              </a:bodyPr>
              <a:lstStyle/>
              <a:p>
                <a:pPr algn="l"/>
                <a14:m>
                  <m:oMathPara xmlns:m="http://schemas.openxmlformats.org/officeDocument/2006/math">
                    <m:oMathParaPr>
                      <m:jc m:val="centerGroup"/>
                    </m:oMathParaPr>
                    <m:oMath xmlns:m="http://schemas.openxmlformats.org/officeDocument/2006/math">
                      <m:r>
                        <a:rPr lang="en-US" altLang="zh-CN" i="1" dirty="0" smtClean="0">
                          <a:latin typeface="Cambria Math" panose="02040503050406030204" charset="0"/>
                          <a:cs typeface="Cambria Math" panose="02040503050406030204" charset="0"/>
                        </a:rPr>
                        <m:t>𝑤h𝑒𝑟𝑒</m:t>
                      </m:r>
                      <m:r>
                        <a:rPr lang="en-US" altLang="zh-CN" i="1" dirty="0" smtClean="0">
                          <a:latin typeface="Cambria Math" panose="02040503050406030204" charset="0"/>
                          <a:cs typeface="Cambria Math" panose="02040503050406030204" charset="0"/>
                        </a:rPr>
                        <m:t> </m:t>
                      </m:r>
                      <m:r>
                        <a:rPr lang="en-US" altLang="zh-CN" i="1" dirty="0" smtClean="0">
                          <a:latin typeface="Cambria Math" panose="02040503050406030204" charset="0"/>
                          <a:cs typeface="Cambria Math" panose="02040503050406030204" charset="0"/>
                        </a:rPr>
                        <m:t>𝑚𝑖𝑑𝑉𝑎𝑙𝑢𝑒</m:t>
                      </m:r>
                      <m:r>
                        <a:rPr lang="en-US" altLang="zh-CN" i="1" dirty="0" smtClean="0">
                          <a:latin typeface="Cambria Math" panose="02040503050406030204" charset="0"/>
                          <a:cs typeface="Cambria Math" panose="02040503050406030204" charset="0"/>
                        </a:rPr>
                        <m:t> </m:t>
                      </m:r>
                      <m:r>
                        <a:rPr lang="en-US" altLang="zh-CN" i="1" dirty="0" smtClean="0">
                          <a:latin typeface="Cambria Math" panose="02040503050406030204" charset="0"/>
                          <a:cs typeface="Cambria Math" panose="02040503050406030204" charset="0"/>
                        </a:rPr>
                        <m:t>𝑖𝑠</m:t>
                      </m:r>
                      <m:r>
                        <a:rPr lang="en-US" altLang="zh-CN" i="1" dirty="0" smtClean="0">
                          <a:latin typeface="Cambria Math" panose="02040503050406030204" charset="0"/>
                          <a:cs typeface="Cambria Math" panose="02040503050406030204" charset="0"/>
                        </a:rPr>
                        <m:t> 1&lt;&lt;(</m:t>
                      </m:r>
                      <m:r>
                        <a:rPr lang="en-US" altLang="zh-CN" i="1" dirty="0" smtClean="0">
                          <a:latin typeface="Cambria Math" panose="02040503050406030204" charset="0"/>
                          <a:cs typeface="Cambria Math" panose="02040503050406030204" charset="0"/>
                        </a:rPr>
                        <m:t>𝑏𝑖𝑡𝐷𝑒𝑝𝑡h</m:t>
                      </m:r>
                      <m:r>
                        <a:rPr lang="en-US" altLang="zh-CN" i="1" dirty="0" smtClean="0">
                          <a:latin typeface="Cambria Math" panose="02040503050406030204" charset="0"/>
                          <a:cs typeface="Cambria Math" panose="02040503050406030204" charset="0"/>
                        </a:rPr>
                        <m:t>−1)</m:t>
                      </m:r>
                    </m:oMath>
                  </m:oMathPara>
                </a14:m>
                <a:endParaRPr lang="zh-CN" altLang="en-US" dirty="0" smtClean="0"/>
              </a:p>
            </p:txBody>
          </p:sp>
        </mc:Choice>
        <mc:Fallback xmlns="">
          <p:sp>
            <p:nvSpPr>
              <p:cNvPr id="17" name="文本框 16"/>
              <p:cNvSpPr txBox="1">
                <a:spLocks noRot="1" noChangeAspect="1" noMove="1" noResize="1" noEditPoints="1" noAdjustHandles="1" noChangeArrowheads="1" noChangeShapeType="1" noTextEdit="1"/>
              </p:cNvSpPr>
              <p:nvPr/>
            </p:nvSpPr>
            <p:spPr>
              <a:xfrm>
                <a:off x="575585" y="2228589"/>
                <a:ext cx="3766185" cy="337185"/>
              </a:xfrm>
              <a:prstGeom prst="rect">
                <a:avLst/>
              </a:prstGeom>
              <a:blipFill>
                <a:blip r:embed="rId7"/>
                <a:stretch>
                  <a:fillRect r="-647" b="-12727"/>
                </a:stretch>
              </a:blipFill>
              <a:ln>
                <a:no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8" name="文本框 17"/>
              <p:cNvSpPr txBox="1"/>
              <p:nvPr/>
            </p:nvSpPr>
            <p:spPr>
              <a:xfrm>
                <a:off x="239677" y="2659369"/>
                <a:ext cx="6720426" cy="1475105"/>
              </a:xfrm>
              <a:prstGeom prst="rect">
                <a:avLst/>
              </a:prstGeom>
              <a:noFill/>
              <a:ln>
                <a:noFill/>
              </a:ln>
            </p:spPr>
            <p:txBody>
              <a:bodyPr vert="horz" wrap="square" lIns="91440" tIns="45720" rIns="91440" bIns="45720" numCol="1" anchor="t" anchorCtr="0" compatLnSpc="1"/>
              <a:lstStyle/>
              <a:p>
                <a:pPr marL="285750" indent="-285750">
                  <a:buFont typeface="Arial" panose="020B0604020202020204" pitchFamily="34" charset="0"/>
                  <a:buChar char="•"/>
                </a:pPr>
                <a:r>
                  <a:rPr lang="en-US" altLang="zh-CN" sz="1800" dirty="0" smtClean="0">
                    <a:cs typeface="Arial" panose="020B0604020202020204" pitchFamily="34" charset="0"/>
                  </a:rPr>
                  <a:t>The weights </a:t>
                </a:r>
                <a14:m>
                  <m:oMath xmlns:m="http://schemas.openxmlformats.org/officeDocument/2006/math">
                    <m:sSub>
                      <m:sSubPr>
                        <m:ctrlPr>
                          <a:rPr lang="en-US" altLang="zh-CN" sz="1800" i="1" dirty="0" smtClean="0">
                            <a:latin typeface="Cambria Math" panose="02040503050406030204" pitchFamily="18" charset="0"/>
                            <a:cs typeface="Cambria Math" panose="02040503050406030204" charset="0"/>
                          </a:rPr>
                        </m:ctrlPr>
                      </m:sSubPr>
                      <m:e>
                        <m:r>
                          <a:rPr lang="en-US" altLang="zh-CN" sz="1800" i="1" dirty="0" smtClean="0">
                            <a:latin typeface="Cambria Math" panose="02040503050406030204" charset="0"/>
                            <a:cs typeface="Cambria Math" panose="02040503050406030204" charset="0"/>
                          </a:rPr>
                          <m:t>𝑤</m:t>
                        </m:r>
                      </m:e>
                      <m:sub>
                        <m:r>
                          <a:rPr lang="en-US" altLang="zh-CN" sz="1800" i="1" dirty="0" smtClean="0">
                            <a:latin typeface="Cambria Math" panose="02040503050406030204" charset="0"/>
                            <a:cs typeface="Cambria Math" panose="02040503050406030204" charset="0"/>
                          </a:rPr>
                          <m:t>𝑛</m:t>
                        </m:r>
                      </m:sub>
                    </m:sSub>
                  </m:oMath>
                </a14:m>
                <a:r>
                  <a:rPr lang="en-US" altLang="zh-CN" sz="1800" dirty="0" smtClean="0">
                    <a:cs typeface="Arial" panose="020B0604020202020204" pitchFamily="34" charset="0"/>
                  </a:rPr>
                  <a:t> are derived from 5 candidate matching templates, a bia term, and current template using LDL decomposition method used in CCCM.</a:t>
                </a:r>
              </a:p>
            </p:txBody>
          </p:sp>
        </mc:Choice>
        <mc:Fallback xmlns="">
          <p:sp>
            <p:nvSpPr>
              <p:cNvPr id="18" name="文本框 17"/>
              <p:cNvSpPr txBox="1">
                <a:spLocks noRot="1" noChangeAspect="1" noMove="1" noResize="1" noEditPoints="1" noAdjustHandles="1" noChangeArrowheads="1" noChangeShapeType="1" noTextEdit="1"/>
              </p:cNvSpPr>
              <p:nvPr/>
            </p:nvSpPr>
            <p:spPr>
              <a:xfrm>
                <a:off x="239677" y="2659369"/>
                <a:ext cx="6720426" cy="1475105"/>
              </a:xfrm>
              <a:prstGeom prst="rect">
                <a:avLst/>
              </a:prstGeom>
              <a:blipFill>
                <a:blip r:embed="rId8"/>
                <a:stretch>
                  <a:fillRect l="-544" t="-2066"/>
                </a:stretch>
              </a:blipFill>
              <a:ln>
                <a:noFill/>
              </a:ln>
            </p:spPr>
            <p:txBody>
              <a:bodyPr/>
              <a:lstStyle/>
              <a:p>
                <a:r>
                  <a:rPr lang="zh-CN" altLang="en-US">
                    <a:noFill/>
                  </a:rPr>
                  <a:t> </a:t>
                </a:r>
              </a:p>
            </p:txBody>
          </p:sp>
        </mc:Fallback>
      </mc:AlternateContent>
    </p:spTree>
    <p:extLst>
      <p:ext uri="{BB962C8B-B14F-4D97-AF65-F5344CB8AC3E}">
        <p14:creationId xmlns:p14="http://schemas.microsoft.com/office/powerpoint/2010/main" val="18251543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 y="222769"/>
            <a:ext cx="12192001" cy="368300"/>
          </a:xfrm>
          <a:prstGeom prst="rect">
            <a:avLst/>
          </a:prstGeom>
          <a:noFill/>
        </p:spPr>
        <p:txBody>
          <a:bodyPr wrap="square">
            <a:spAutoFit/>
          </a:bodyPr>
          <a:lstStyle/>
          <a:p>
            <a:pPr lvl="0">
              <a:defRPr/>
            </a:pPr>
            <a:r>
              <a:rPr lang="en-US" altLang="en-CA" sz="1800" b="1" dirty="0">
                <a:solidFill>
                  <a:prstClr val="black"/>
                </a:solidFill>
                <a:latin typeface="Times New Roman" panose="02020603050405020304" pitchFamily="18" charset="0"/>
              </a:rPr>
              <a:t>Experimental results</a:t>
            </a:r>
            <a:endParaRPr kumimoji="0" lang="en-US" altLang="en-CA" sz="1800" b="1"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mn-cs"/>
            </a:endParaRPr>
          </a:p>
        </p:txBody>
      </p:sp>
      <p:sp>
        <p:nvSpPr>
          <p:cNvPr id="9" name="Rectangle 7"/>
          <p:cNvSpPr>
            <a:spLocks noChangeArrowheads="1"/>
          </p:cNvSpPr>
          <p:nvPr/>
        </p:nvSpPr>
        <p:spPr bwMode="auto">
          <a:xfrm>
            <a:off x="2634559" y="14092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6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graphicFrame>
        <p:nvGraphicFramePr>
          <p:cNvPr id="4" name="表格 3"/>
          <p:cNvGraphicFramePr>
            <a:graphicFrameLocks noGrp="1"/>
          </p:cNvGraphicFramePr>
          <p:nvPr>
            <p:extLst>
              <p:ext uri="{D42A27DB-BD31-4B8C-83A1-F6EECF244321}">
                <p14:modId xmlns:p14="http://schemas.microsoft.com/office/powerpoint/2010/main" val="2768448437"/>
              </p:ext>
            </p:extLst>
          </p:nvPr>
        </p:nvGraphicFramePr>
        <p:xfrm>
          <a:off x="3008730" y="1131564"/>
          <a:ext cx="5856973" cy="2602239"/>
        </p:xfrm>
        <a:graphic>
          <a:graphicData uri="http://schemas.openxmlformats.org/drawingml/2006/table">
            <a:tbl>
              <a:tblPr firstRow="1" firstCol="1" bandRow="1">
                <a:tableStyleId>{5C22544A-7EE6-4342-B048-85BDC9FD1C3A}</a:tableStyleId>
              </a:tblPr>
              <a:tblGrid>
                <a:gridCol w="1376401">
                  <a:extLst>
                    <a:ext uri="{9D8B030D-6E8A-4147-A177-3AD203B41FA5}">
                      <a16:colId xmlns:a16="http://schemas.microsoft.com/office/drawing/2014/main" val="1298559805"/>
                    </a:ext>
                  </a:extLst>
                </a:gridCol>
                <a:gridCol w="902248">
                  <a:extLst>
                    <a:ext uri="{9D8B030D-6E8A-4147-A177-3AD203B41FA5}">
                      <a16:colId xmlns:a16="http://schemas.microsoft.com/office/drawing/2014/main" val="505173337"/>
                    </a:ext>
                  </a:extLst>
                </a:gridCol>
                <a:gridCol w="894581">
                  <a:extLst>
                    <a:ext uri="{9D8B030D-6E8A-4147-A177-3AD203B41FA5}">
                      <a16:colId xmlns:a16="http://schemas.microsoft.com/office/drawing/2014/main" val="621670248"/>
                    </a:ext>
                  </a:extLst>
                </a:gridCol>
                <a:gridCol w="894581">
                  <a:extLst>
                    <a:ext uri="{9D8B030D-6E8A-4147-A177-3AD203B41FA5}">
                      <a16:colId xmlns:a16="http://schemas.microsoft.com/office/drawing/2014/main" val="2318632266"/>
                    </a:ext>
                  </a:extLst>
                </a:gridCol>
                <a:gridCol w="894581">
                  <a:extLst>
                    <a:ext uri="{9D8B030D-6E8A-4147-A177-3AD203B41FA5}">
                      <a16:colId xmlns:a16="http://schemas.microsoft.com/office/drawing/2014/main" val="345799004"/>
                    </a:ext>
                  </a:extLst>
                </a:gridCol>
                <a:gridCol w="894581">
                  <a:extLst>
                    <a:ext uri="{9D8B030D-6E8A-4147-A177-3AD203B41FA5}">
                      <a16:colId xmlns:a16="http://schemas.microsoft.com/office/drawing/2014/main" val="643378182"/>
                    </a:ext>
                  </a:extLst>
                </a:gridCol>
              </a:tblGrid>
              <a:tr h="194311">
                <a:tc gridSpan="6">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zh-CN" sz="1400" dirty="0">
                          <a:effectLst/>
                        </a:rPr>
                        <a:t>　</a:t>
                      </a:r>
                      <a:r>
                        <a:rPr lang="en-US" sz="1400" dirty="0">
                          <a:effectLst/>
                        </a:rPr>
                        <a:t>All Intra  Main 10</a:t>
                      </a:r>
                      <a:endParaRPr lang="zh-CN" sz="1400" dirty="0">
                        <a:effectLst/>
                        <a:latin typeface="Times New Roman" panose="02020603050405020304" pitchFamily="18" charset="0"/>
                        <a:ea typeface="等线" panose="02010600030101010101" pitchFamily="2" charset="-122"/>
                      </a:endParaRPr>
                    </a:p>
                  </a:txBody>
                  <a:tcPr marL="68580" marR="68580" marT="0" marB="0" anchor="ctr"/>
                </a:tc>
                <a:tc hMerge="1">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endParaRPr lang="zh-CN" sz="1500" dirty="0">
                        <a:effectLst/>
                        <a:latin typeface="Times New Roman" panose="02020603050405020304" pitchFamily="18" charset="0"/>
                        <a:ea typeface="等线" panose="02010600030101010101" pitchFamily="2" charset="-122"/>
                      </a:endParaRPr>
                    </a:p>
                  </a:txBody>
                  <a:tcPr marL="68580" marR="68580" marT="0" marB="0" anchor="ctr"/>
                </a:tc>
                <a:tc hMerge="1">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endParaRPr lang="zh-CN" sz="1500" dirty="0">
                        <a:effectLst/>
                        <a:latin typeface="Times New Roman" panose="02020603050405020304" pitchFamily="18" charset="0"/>
                        <a:ea typeface="等线" panose="02010600030101010101" pitchFamily="2" charset="-122"/>
                      </a:endParaRPr>
                    </a:p>
                  </a:txBody>
                  <a:tcPr marL="68580" marR="68580" marT="0" marB="0" anchor="ctr"/>
                </a:tc>
                <a:tc hMerge="1">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endParaRPr lang="zh-CN" sz="1500" dirty="0">
                        <a:effectLst/>
                        <a:latin typeface="Times New Roman" panose="02020603050405020304" pitchFamily="18" charset="0"/>
                        <a:ea typeface="等线" panose="02010600030101010101" pitchFamily="2" charset="-122"/>
                      </a:endParaRPr>
                    </a:p>
                  </a:txBody>
                  <a:tcPr marL="68580" marR="68580" marT="0" marB="0" anchor="ctr"/>
                </a:tc>
                <a:tc hMerge="1">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endParaRPr lang="zh-CN" sz="1500" dirty="0">
                        <a:effectLst/>
                        <a:latin typeface="Times New Roman" panose="02020603050405020304" pitchFamily="18" charset="0"/>
                        <a:ea typeface="等线" panose="02010600030101010101" pitchFamily="2" charset="-122"/>
                      </a:endParaRPr>
                    </a:p>
                  </a:txBody>
                  <a:tcPr marL="68580" marR="68580" marT="0" marB="0" anchor="ctr"/>
                </a:tc>
                <a:tc hMerge="1">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endParaRPr lang="zh-CN" sz="1500" dirty="0">
                        <a:effectLst/>
                        <a:latin typeface="Times New Roman" panose="02020603050405020304" pitchFamily="18" charset="0"/>
                        <a:ea typeface="等线" panose="02010600030101010101" pitchFamily="2" charset="-122"/>
                      </a:endParaRPr>
                    </a:p>
                  </a:txBody>
                  <a:tcPr marL="68580" marR="68580" marT="0" marB="0" anchor="ctr"/>
                </a:tc>
                <a:extLst>
                  <a:ext uri="{0D108BD9-81ED-4DB2-BD59-A6C34878D82A}">
                    <a16:rowId xmlns:a16="http://schemas.microsoft.com/office/drawing/2014/main" val="3757828074"/>
                  </a:ext>
                </a:extLst>
              </a:tr>
              <a:tr h="388621">
                <a:tc>
                  <a:txBody>
                    <a:bodyPr/>
                    <a:lstStyle/>
                    <a:p>
                      <a:endParaRPr lang="zh-CN" sz="1400" dirty="0">
                        <a:effectLst/>
                        <a:latin typeface="Times New Roman" panose="02020603050405020304" pitchFamily="18" charset="0"/>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zh-CN" sz="1400" dirty="0">
                          <a:effectLst/>
                        </a:rPr>
                        <a:t>　</a:t>
                      </a:r>
                      <a:endParaRPr lang="zh-CN" sz="1400" dirty="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zh-CN" sz="1400" dirty="0">
                          <a:effectLst/>
                        </a:rPr>
                        <a:t>　</a:t>
                      </a:r>
                      <a:endParaRPr lang="zh-CN" sz="1400" dirty="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dirty="0">
                          <a:effectLst/>
                        </a:rPr>
                        <a:t>Over </a:t>
                      </a:r>
                      <a:r>
                        <a:rPr lang="en-US" sz="1400" dirty="0" smtClean="0">
                          <a:effectLst/>
                        </a:rPr>
                        <a:t>ECM-7.0</a:t>
                      </a:r>
                      <a:endParaRPr lang="zh-CN" sz="1400" dirty="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zh-CN" sz="1400">
                          <a:effectLst/>
                        </a:rPr>
                        <a:t>　</a:t>
                      </a:r>
                      <a:endParaRPr lang="zh-CN" sz="14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zh-CN" sz="1400">
                          <a:effectLst/>
                        </a:rPr>
                        <a:t>　</a:t>
                      </a:r>
                      <a:endParaRPr lang="zh-CN" sz="1400">
                        <a:effectLst/>
                        <a:latin typeface="Times New Roman" panose="02020603050405020304" pitchFamily="18" charset="0"/>
                        <a:ea typeface="等线" panose="02010600030101010101" pitchFamily="2" charset="-122"/>
                      </a:endParaRPr>
                    </a:p>
                  </a:txBody>
                  <a:tcPr marL="68580" marR="68580" marT="0" marB="0" anchor="ctr"/>
                </a:tc>
                <a:extLst>
                  <a:ext uri="{0D108BD9-81ED-4DB2-BD59-A6C34878D82A}">
                    <a16:rowId xmlns:a16="http://schemas.microsoft.com/office/drawing/2014/main" val="515106650"/>
                  </a:ext>
                </a:extLst>
              </a:tr>
              <a:tr h="194311">
                <a:tc>
                  <a:txBody>
                    <a:bodyPr/>
                    <a:lstStyle/>
                    <a:p>
                      <a:endParaRPr lang="zh-CN" sz="1400">
                        <a:effectLst/>
                        <a:latin typeface="Times New Roman" panose="02020603050405020304" pitchFamily="18" charset="0"/>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dirty="0">
                          <a:effectLst/>
                        </a:rPr>
                        <a:t>Y</a:t>
                      </a:r>
                      <a:endParaRPr lang="zh-CN" sz="1400" dirty="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dirty="0">
                          <a:effectLst/>
                        </a:rPr>
                        <a:t>U</a:t>
                      </a:r>
                      <a:endParaRPr lang="zh-CN" sz="1400" dirty="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dirty="0">
                          <a:effectLst/>
                        </a:rPr>
                        <a:t>V</a:t>
                      </a:r>
                      <a:endParaRPr lang="zh-CN" sz="1400" dirty="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dirty="0" err="1">
                          <a:effectLst/>
                        </a:rPr>
                        <a:t>EncT</a:t>
                      </a:r>
                      <a:endParaRPr lang="zh-CN" sz="1400" dirty="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effectLst/>
                        </a:rPr>
                        <a:t>DecT</a:t>
                      </a:r>
                      <a:endParaRPr lang="zh-CN" sz="1400">
                        <a:effectLst/>
                        <a:latin typeface="Times New Roman" panose="02020603050405020304" pitchFamily="18" charset="0"/>
                        <a:ea typeface="等线" panose="02010600030101010101" pitchFamily="2" charset="-122"/>
                      </a:endParaRPr>
                    </a:p>
                  </a:txBody>
                  <a:tcPr marL="68580" marR="68580" marT="0" marB="0" anchor="ctr"/>
                </a:tc>
                <a:extLst>
                  <a:ext uri="{0D108BD9-81ED-4DB2-BD59-A6C34878D82A}">
                    <a16:rowId xmlns:a16="http://schemas.microsoft.com/office/drawing/2014/main" val="4138947319"/>
                  </a:ext>
                </a:extLst>
              </a:tr>
              <a:tr h="194311">
                <a:tc>
                  <a:txBody>
                    <a:bodyPr/>
                    <a:lstStyle/>
                    <a:p>
                      <a:pPr marL="0" algn="ctr" defTabSz="514350" rtl="0" eaLnBrk="1" fontAlgn="auto"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1" kern="1200" dirty="0">
                          <a:solidFill>
                            <a:schemeClr val="lt1"/>
                          </a:solidFill>
                          <a:effectLst/>
                          <a:latin typeface="+mn-lt"/>
                          <a:ea typeface="+mn-ea"/>
                          <a:cs typeface="+mn-cs"/>
                        </a:rPr>
                        <a:t>Class A1</a:t>
                      </a:r>
                      <a:endParaRPr lang="zh-CN" sz="1200" b="1" kern="1200" dirty="0">
                        <a:solidFill>
                          <a:schemeClr val="lt1"/>
                        </a:solidFill>
                        <a:effectLst/>
                        <a:latin typeface="+mn-lt"/>
                        <a:ea typeface="+mn-ea"/>
                        <a:cs typeface="+mn-cs"/>
                      </a:endParaRPr>
                    </a:p>
                  </a:txBody>
                  <a:tcPr marL="68580" marR="68580" marT="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dirty="0">
                          <a:solidFill>
                            <a:srgbClr val="000000"/>
                          </a:solidFill>
                          <a:effectLst/>
                          <a:latin typeface="Arial" panose="020B0604020202020204" pitchFamily="34" charset="0"/>
                          <a:ea typeface="宋体" panose="02010600030101010101" pitchFamily="2" charset="-122"/>
                          <a:cs typeface="+mn-cs"/>
                        </a:rPr>
                        <a:t>-0.01%</a:t>
                      </a:r>
                    </a:p>
                  </a:txBody>
                  <a:tcPr marL="7620" marR="7620" marT="762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a:solidFill>
                            <a:srgbClr val="000000"/>
                          </a:solidFill>
                          <a:effectLst/>
                          <a:latin typeface="Arial" panose="020B0604020202020204" pitchFamily="34" charset="0"/>
                          <a:ea typeface="宋体" panose="02010600030101010101" pitchFamily="2" charset="-122"/>
                          <a:cs typeface="+mn-cs"/>
                        </a:rPr>
                        <a:t>-0.16%</a:t>
                      </a:r>
                    </a:p>
                  </a:txBody>
                  <a:tcPr marL="7620" marR="7620" marT="762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a:solidFill>
                            <a:srgbClr val="000000"/>
                          </a:solidFill>
                          <a:effectLst/>
                          <a:latin typeface="Arial" panose="020B0604020202020204" pitchFamily="34" charset="0"/>
                          <a:ea typeface="宋体" panose="02010600030101010101" pitchFamily="2" charset="-122"/>
                          <a:cs typeface="+mn-cs"/>
                        </a:rPr>
                        <a:t>-0.09%</a:t>
                      </a:r>
                    </a:p>
                  </a:txBody>
                  <a:tcPr marL="7620" marR="7620" marT="762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a:solidFill>
                            <a:srgbClr val="000000"/>
                          </a:solidFill>
                          <a:effectLst/>
                          <a:latin typeface="Arial" panose="020B0604020202020204" pitchFamily="34" charset="0"/>
                          <a:ea typeface="宋体" panose="02010600030101010101" pitchFamily="2" charset="-122"/>
                          <a:cs typeface="+mn-cs"/>
                        </a:rPr>
                        <a:t>102%</a:t>
                      </a:r>
                    </a:p>
                  </a:txBody>
                  <a:tcPr marL="7620" marR="7620" marT="762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a:solidFill>
                            <a:srgbClr val="000000"/>
                          </a:solidFill>
                          <a:effectLst/>
                          <a:latin typeface="Arial" panose="020B0604020202020204" pitchFamily="34" charset="0"/>
                          <a:ea typeface="宋体" panose="02010600030101010101" pitchFamily="2" charset="-122"/>
                          <a:cs typeface="+mn-cs"/>
                        </a:rPr>
                        <a:t>102%</a:t>
                      </a:r>
                    </a:p>
                  </a:txBody>
                  <a:tcPr marL="7620" marR="7620" marT="7620" marB="0" anchor="ctr"/>
                </a:tc>
                <a:extLst>
                  <a:ext uri="{0D108BD9-81ED-4DB2-BD59-A6C34878D82A}">
                    <a16:rowId xmlns:a16="http://schemas.microsoft.com/office/drawing/2014/main" val="3708394110"/>
                  </a:ext>
                </a:extLst>
              </a:tr>
              <a:tr h="194311">
                <a:tc>
                  <a:txBody>
                    <a:bodyPr/>
                    <a:lstStyle/>
                    <a:p>
                      <a:pPr marL="0" algn="ctr" defTabSz="514350" rtl="0" eaLnBrk="1" fontAlgn="auto"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1" kern="1200" dirty="0">
                          <a:solidFill>
                            <a:schemeClr val="lt1"/>
                          </a:solidFill>
                          <a:effectLst/>
                          <a:latin typeface="+mn-lt"/>
                          <a:ea typeface="+mn-ea"/>
                          <a:cs typeface="+mn-cs"/>
                        </a:rPr>
                        <a:t>Class A2</a:t>
                      </a:r>
                      <a:endParaRPr lang="zh-CN" sz="1200" b="1" kern="1200" dirty="0">
                        <a:solidFill>
                          <a:schemeClr val="lt1"/>
                        </a:solidFill>
                        <a:effectLst/>
                        <a:latin typeface="+mn-lt"/>
                        <a:ea typeface="+mn-ea"/>
                        <a:cs typeface="+mn-cs"/>
                      </a:endParaRPr>
                    </a:p>
                  </a:txBody>
                  <a:tcPr marL="68580" marR="68580" marT="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dirty="0">
                          <a:solidFill>
                            <a:srgbClr val="000000"/>
                          </a:solidFill>
                          <a:effectLst/>
                          <a:latin typeface="Arial" panose="020B0604020202020204" pitchFamily="34" charset="0"/>
                          <a:ea typeface="宋体" panose="02010600030101010101" pitchFamily="2" charset="-122"/>
                          <a:cs typeface="+mn-cs"/>
                        </a:rPr>
                        <a:t>-0.24%</a:t>
                      </a:r>
                    </a:p>
                  </a:txBody>
                  <a:tcPr marL="7620" marR="7620" marT="762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dirty="0">
                          <a:solidFill>
                            <a:srgbClr val="000000"/>
                          </a:solidFill>
                          <a:effectLst/>
                          <a:latin typeface="Arial" panose="020B0604020202020204" pitchFamily="34" charset="0"/>
                          <a:ea typeface="宋体" panose="02010600030101010101" pitchFamily="2" charset="-122"/>
                          <a:cs typeface="+mn-cs"/>
                        </a:rPr>
                        <a:t>-0.34%</a:t>
                      </a:r>
                    </a:p>
                  </a:txBody>
                  <a:tcPr marL="7620" marR="7620" marT="762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a:solidFill>
                            <a:srgbClr val="000000"/>
                          </a:solidFill>
                          <a:effectLst/>
                          <a:latin typeface="Arial" panose="020B0604020202020204" pitchFamily="34" charset="0"/>
                          <a:ea typeface="宋体" panose="02010600030101010101" pitchFamily="2" charset="-122"/>
                          <a:cs typeface="+mn-cs"/>
                        </a:rPr>
                        <a:t>-0.28%</a:t>
                      </a:r>
                    </a:p>
                  </a:txBody>
                  <a:tcPr marL="7620" marR="7620" marT="762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a:solidFill>
                            <a:srgbClr val="000000"/>
                          </a:solidFill>
                          <a:effectLst/>
                          <a:latin typeface="Arial" panose="020B0604020202020204" pitchFamily="34" charset="0"/>
                          <a:ea typeface="宋体" panose="02010600030101010101" pitchFamily="2" charset="-122"/>
                          <a:cs typeface="+mn-cs"/>
                        </a:rPr>
                        <a:t>101%</a:t>
                      </a:r>
                    </a:p>
                  </a:txBody>
                  <a:tcPr marL="7620" marR="7620" marT="762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dirty="0">
                          <a:solidFill>
                            <a:srgbClr val="000000"/>
                          </a:solidFill>
                          <a:effectLst/>
                          <a:latin typeface="Arial" panose="020B0604020202020204" pitchFamily="34" charset="0"/>
                          <a:ea typeface="宋体" panose="02010600030101010101" pitchFamily="2" charset="-122"/>
                          <a:cs typeface="+mn-cs"/>
                        </a:rPr>
                        <a:t>102%</a:t>
                      </a:r>
                    </a:p>
                  </a:txBody>
                  <a:tcPr marL="7620" marR="7620" marT="7620" marB="0" anchor="ctr"/>
                </a:tc>
                <a:extLst>
                  <a:ext uri="{0D108BD9-81ED-4DB2-BD59-A6C34878D82A}">
                    <a16:rowId xmlns:a16="http://schemas.microsoft.com/office/drawing/2014/main" val="738661339"/>
                  </a:ext>
                </a:extLst>
              </a:tr>
              <a:tr h="194311">
                <a:tc>
                  <a:txBody>
                    <a:bodyPr/>
                    <a:lstStyle/>
                    <a:p>
                      <a:pPr marL="0" algn="ctr" defTabSz="514350" rtl="0" eaLnBrk="1" fontAlgn="auto"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1" kern="1200" dirty="0">
                          <a:solidFill>
                            <a:schemeClr val="lt1"/>
                          </a:solidFill>
                          <a:effectLst/>
                          <a:latin typeface="+mn-lt"/>
                          <a:ea typeface="+mn-ea"/>
                          <a:cs typeface="+mn-cs"/>
                        </a:rPr>
                        <a:t>Class B</a:t>
                      </a:r>
                      <a:endParaRPr lang="zh-CN" sz="1200" b="1" kern="1200" dirty="0">
                        <a:solidFill>
                          <a:schemeClr val="lt1"/>
                        </a:solidFill>
                        <a:effectLst/>
                        <a:latin typeface="+mn-lt"/>
                        <a:ea typeface="+mn-ea"/>
                        <a:cs typeface="+mn-cs"/>
                      </a:endParaRPr>
                    </a:p>
                  </a:txBody>
                  <a:tcPr marL="68580" marR="68580" marT="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a:solidFill>
                            <a:srgbClr val="000000"/>
                          </a:solidFill>
                          <a:effectLst/>
                          <a:latin typeface="Arial" panose="020B0604020202020204" pitchFamily="34" charset="0"/>
                          <a:ea typeface="宋体" panose="02010600030101010101" pitchFamily="2" charset="-122"/>
                          <a:cs typeface="+mn-cs"/>
                        </a:rPr>
                        <a:t>-0.21%</a:t>
                      </a:r>
                    </a:p>
                  </a:txBody>
                  <a:tcPr marL="7620" marR="7620" marT="762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dirty="0">
                          <a:solidFill>
                            <a:srgbClr val="000000"/>
                          </a:solidFill>
                          <a:effectLst/>
                          <a:latin typeface="Arial" panose="020B0604020202020204" pitchFamily="34" charset="0"/>
                          <a:ea typeface="宋体" panose="02010600030101010101" pitchFamily="2" charset="-122"/>
                          <a:cs typeface="+mn-cs"/>
                        </a:rPr>
                        <a:t>-0.29%</a:t>
                      </a:r>
                    </a:p>
                  </a:txBody>
                  <a:tcPr marL="7620" marR="7620" marT="762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a:solidFill>
                            <a:srgbClr val="000000"/>
                          </a:solidFill>
                          <a:effectLst/>
                          <a:latin typeface="Arial" panose="020B0604020202020204" pitchFamily="34" charset="0"/>
                          <a:ea typeface="宋体" panose="02010600030101010101" pitchFamily="2" charset="-122"/>
                          <a:cs typeface="+mn-cs"/>
                        </a:rPr>
                        <a:t>-0.26%</a:t>
                      </a:r>
                    </a:p>
                  </a:txBody>
                  <a:tcPr marL="7620" marR="7620" marT="762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a:solidFill>
                            <a:srgbClr val="000000"/>
                          </a:solidFill>
                          <a:effectLst/>
                          <a:latin typeface="Arial" panose="020B0604020202020204" pitchFamily="34" charset="0"/>
                          <a:ea typeface="宋体" panose="02010600030101010101" pitchFamily="2" charset="-122"/>
                          <a:cs typeface="+mn-cs"/>
                        </a:rPr>
                        <a:t>100%</a:t>
                      </a:r>
                    </a:p>
                  </a:txBody>
                  <a:tcPr marL="7620" marR="7620" marT="762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a:solidFill>
                            <a:srgbClr val="000000"/>
                          </a:solidFill>
                          <a:effectLst/>
                          <a:latin typeface="Arial" panose="020B0604020202020204" pitchFamily="34" charset="0"/>
                          <a:ea typeface="宋体" panose="02010600030101010101" pitchFamily="2" charset="-122"/>
                          <a:cs typeface="+mn-cs"/>
                        </a:rPr>
                        <a:t>102%</a:t>
                      </a:r>
                    </a:p>
                  </a:txBody>
                  <a:tcPr marL="7620" marR="7620" marT="7620" marB="0" anchor="ctr"/>
                </a:tc>
                <a:extLst>
                  <a:ext uri="{0D108BD9-81ED-4DB2-BD59-A6C34878D82A}">
                    <a16:rowId xmlns:a16="http://schemas.microsoft.com/office/drawing/2014/main" val="3237062000"/>
                  </a:ext>
                </a:extLst>
              </a:tr>
              <a:tr h="194311">
                <a:tc>
                  <a:txBody>
                    <a:bodyPr/>
                    <a:lstStyle/>
                    <a:p>
                      <a:pPr marL="0" algn="ctr" defTabSz="514350" rtl="0" eaLnBrk="1" fontAlgn="auto"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1" kern="1200" dirty="0">
                          <a:solidFill>
                            <a:schemeClr val="lt1"/>
                          </a:solidFill>
                          <a:effectLst/>
                          <a:latin typeface="+mn-lt"/>
                          <a:ea typeface="+mn-ea"/>
                          <a:cs typeface="+mn-cs"/>
                        </a:rPr>
                        <a:t>Class C</a:t>
                      </a:r>
                      <a:endParaRPr lang="zh-CN" sz="1200" b="1" kern="1200" dirty="0">
                        <a:solidFill>
                          <a:schemeClr val="lt1"/>
                        </a:solidFill>
                        <a:effectLst/>
                        <a:latin typeface="+mn-lt"/>
                        <a:ea typeface="+mn-ea"/>
                        <a:cs typeface="+mn-cs"/>
                      </a:endParaRPr>
                    </a:p>
                  </a:txBody>
                  <a:tcPr marL="68580" marR="68580" marT="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a:solidFill>
                            <a:srgbClr val="000000"/>
                          </a:solidFill>
                          <a:effectLst/>
                          <a:latin typeface="Arial" panose="020B0604020202020204" pitchFamily="34" charset="0"/>
                          <a:ea typeface="宋体" panose="02010600030101010101" pitchFamily="2" charset="-122"/>
                          <a:cs typeface="+mn-cs"/>
                        </a:rPr>
                        <a:t>-0.08%</a:t>
                      </a:r>
                    </a:p>
                  </a:txBody>
                  <a:tcPr marL="7620" marR="7620" marT="762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dirty="0">
                          <a:solidFill>
                            <a:srgbClr val="000000"/>
                          </a:solidFill>
                          <a:effectLst/>
                          <a:latin typeface="Arial" panose="020B0604020202020204" pitchFamily="34" charset="0"/>
                          <a:ea typeface="宋体" panose="02010600030101010101" pitchFamily="2" charset="-122"/>
                          <a:cs typeface="+mn-cs"/>
                        </a:rPr>
                        <a:t>-0.03%</a:t>
                      </a:r>
                    </a:p>
                  </a:txBody>
                  <a:tcPr marL="7620" marR="7620" marT="762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dirty="0">
                          <a:solidFill>
                            <a:srgbClr val="000000"/>
                          </a:solidFill>
                          <a:effectLst/>
                          <a:latin typeface="Arial" panose="020B0604020202020204" pitchFamily="34" charset="0"/>
                          <a:ea typeface="宋体" panose="02010600030101010101" pitchFamily="2" charset="-122"/>
                          <a:cs typeface="+mn-cs"/>
                        </a:rPr>
                        <a:t>-0.10%</a:t>
                      </a:r>
                    </a:p>
                  </a:txBody>
                  <a:tcPr marL="7620" marR="7620" marT="762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a:solidFill>
                            <a:srgbClr val="000000"/>
                          </a:solidFill>
                          <a:effectLst/>
                          <a:latin typeface="Arial" panose="020B0604020202020204" pitchFamily="34" charset="0"/>
                          <a:ea typeface="宋体" panose="02010600030101010101" pitchFamily="2" charset="-122"/>
                          <a:cs typeface="+mn-cs"/>
                        </a:rPr>
                        <a:t>104%</a:t>
                      </a:r>
                    </a:p>
                  </a:txBody>
                  <a:tcPr marL="7620" marR="7620" marT="762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a:solidFill>
                            <a:srgbClr val="000000"/>
                          </a:solidFill>
                          <a:effectLst/>
                          <a:latin typeface="Arial" panose="020B0604020202020204" pitchFamily="34" charset="0"/>
                          <a:ea typeface="宋体" panose="02010600030101010101" pitchFamily="2" charset="-122"/>
                          <a:cs typeface="+mn-cs"/>
                        </a:rPr>
                        <a:t>103%</a:t>
                      </a:r>
                    </a:p>
                  </a:txBody>
                  <a:tcPr marL="7620" marR="7620" marT="7620" marB="0" anchor="ctr"/>
                </a:tc>
                <a:extLst>
                  <a:ext uri="{0D108BD9-81ED-4DB2-BD59-A6C34878D82A}">
                    <a16:rowId xmlns:a16="http://schemas.microsoft.com/office/drawing/2014/main" val="1486590108"/>
                  </a:ext>
                </a:extLst>
              </a:tr>
              <a:tr h="194311">
                <a:tc>
                  <a:txBody>
                    <a:bodyPr/>
                    <a:lstStyle/>
                    <a:p>
                      <a:pPr marL="0" algn="ctr" defTabSz="514350" rtl="0" eaLnBrk="1" fontAlgn="auto"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1" kern="1200" dirty="0">
                          <a:solidFill>
                            <a:schemeClr val="lt1"/>
                          </a:solidFill>
                          <a:effectLst/>
                          <a:latin typeface="+mn-lt"/>
                          <a:ea typeface="+mn-ea"/>
                          <a:cs typeface="+mn-cs"/>
                        </a:rPr>
                        <a:t>Class E</a:t>
                      </a:r>
                      <a:endParaRPr lang="zh-CN" sz="1200" b="1" kern="1200" dirty="0">
                        <a:solidFill>
                          <a:schemeClr val="lt1"/>
                        </a:solidFill>
                        <a:effectLst/>
                        <a:latin typeface="+mn-lt"/>
                        <a:ea typeface="+mn-ea"/>
                        <a:cs typeface="+mn-cs"/>
                      </a:endParaRPr>
                    </a:p>
                  </a:txBody>
                  <a:tcPr marL="68580" marR="68580" marT="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a:solidFill>
                            <a:srgbClr val="000000"/>
                          </a:solidFill>
                          <a:effectLst/>
                          <a:latin typeface="Arial" panose="020B0604020202020204" pitchFamily="34" charset="0"/>
                          <a:ea typeface="宋体" panose="02010600030101010101" pitchFamily="2" charset="-122"/>
                          <a:cs typeface="+mn-cs"/>
                        </a:rPr>
                        <a:t>-0.35%</a:t>
                      </a:r>
                    </a:p>
                  </a:txBody>
                  <a:tcPr marL="7620" marR="7620" marT="762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a:solidFill>
                            <a:srgbClr val="000000"/>
                          </a:solidFill>
                          <a:effectLst/>
                          <a:latin typeface="Arial" panose="020B0604020202020204" pitchFamily="34" charset="0"/>
                          <a:ea typeface="宋体" panose="02010600030101010101" pitchFamily="2" charset="-122"/>
                          <a:cs typeface="+mn-cs"/>
                        </a:rPr>
                        <a:t>-0.42%</a:t>
                      </a:r>
                    </a:p>
                  </a:txBody>
                  <a:tcPr marL="7620" marR="7620" marT="762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dirty="0">
                          <a:solidFill>
                            <a:srgbClr val="000000"/>
                          </a:solidFill>
                          <a:effectLst/>
                          <a:latin typeface="Arial" panose="020B0604020202020204" pitchFamily="34" charset="0"/>
                          <a:ea typeface="宋体" panose="02010600030101010101" pitchFamily="2" charset="-122"/>
                          <a:cs typeface="+mn-cs"/>
                        </a:rPr>
                        <a:t>-0.54%</a:t>
                      </a:r>
                    </a:p>
                  </a:txBody>
                  <a:tcPr marL="7620" marR="7620" marT="762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a:solidFill>
                            <a:srgbClr val="000000"/>
                          </a:solidFill>
                          <a:effectLst/>
                          <a:latin typeface="Arial" panose="020B0604020202020204" pitchFamily="34" charset="0"/>
                          <a:ea typeface="宋体" panose="02010600030101010101" pitchFamily="2" charset="-122"/>
                          <a:cs typeface="+mn-cs"/>
                        </a:rPr>
                        <a:t>101%</a:t>
                      </a:r>
                    </a:p>
                  </a:txBody>
                  <a:tcPr marL="7620" marR="7620" marT="762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a:solidFill>
                            <a:srgbClr val="000000"/>
                          </a:solidFill>
                          <a:effectLst/>
                          <a:latin typeface="Arial" panose="020B0604020202020204" pitchFamily="34" charset="0"/>
                          <a:ea typeface="宋体" panose="02010600030101010101" pitchFamily="2" charset="-122"/>
                          <a:cs typeface="+mn-cs"/>
                        </a:rPr>
                        <a:t>103%</a:t>
                      </a:r>
                    </a:p>
                  </a:txBody>
                  <a:tcPr marL="7620" marR="7620" marT="7620" marB="0" anchor="ctr"/>
                </a:tc>
                <a:extLst>
                  <a:ext uri="{0D108BD9-81ED-4DB2-BD59-A6C34878D82A}">
                    <a16:rowId xmlns:a16="http://schemas.microsoft.com/office/drawing/2014/main" val="3079469425"/>
                  </a:ext>
                </a:extLst>
              </a:tr>
              <a:tr h="194311">
                <a:tc>
                  <a:txBody>
                    <a:bodyPr/>
                    <a:lstStyle/>
                    <a:p>
                      <a:pPr marL="0" algn="ctr" defTabSz="514350" rtl="0" eaLnBrk="1" fontAlgn="auto"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1" kern="1200" dirty="0">
                          <a:solidFill>
                            <a:schemeClr val="lt1"/>
                          </a:solidFill>
                          <a:effectLst/>
                          <a:latin typeface="+mn-lt"/>
                          <a:ea typeface="+mn-ea"/>
                          <a:cs typeface="+mn-cs"/>
                        </a:rPr>
                        <a:t>Overall </a:t>
                      </a:r>
                      <a:endParaRPr lang="zh-CN" sz="1200" b="1" kern="1200" dirty="0">
                        <a:solidFill>
                          <a:schemeClr val="lt1"/>
                        </a:solidFill>
                        <a:effectLst/>
                        <a:latin typeface="+mn-lt"/>
                        <a:ea typeface="+mn-ea"/>
                        <a:cs typeface="+mn-cs"/>
                      </a:endParaRPr>
                    </a:p>
                  </a:txBody>
                  <a:tcPr marL="68580" marR="68580" marT="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1" i="0" u="none" strike="noStrike" kern="1200" dirty="0">
                          <a:solidFill>
                            <a:srgbClr val="000000"/>
                          </a:solidFill>
                          <a:effectLst/>
                          <a:latin typeface="Arial" panose="020B0604020202020204" pitchFamily="34" charset="0"/>
                          <a:ea typeface="宋体" panose="02010600030101010101" pitchFamily="2" charset="-122"/>
                          <a:cs typeface="+mn-cs"/>
                        </a:rPr>
                        <a:t>-0.18%</a:t>
                      </a:r>
                    </a:p>
                  </a:txBody>
                  <a:tcPr marL="7620" marR="7620" marT="762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1" i="0" u="none" strike="noStrike" kern="1200" dirty="0">
                          <a:solidFill>
                            <a:srgbClr val="000000"/>
                          </a:solidFill>
                          <a:effectLst/>
                          <a:latin typeface="Arial" panose="020B0604020202020204" pitchFamily="34" charset="0"/>
                          <a:ea typeface="宋体" panose="02010600030101010101" pitchFamily="2" charset="-122"/>
                          <a:cs typeface="+mn-cs"/>
                        </a:rPr>
                        <a:t>-0.24%</a:t>
                      </a:r>
                    </a:p>
                  </a:txBody>
                  <a:tcPr marL="7620" marR="7620" marT="762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1" i="0" u="none" strike="noStrike" kern="1200" dirty="0">
                          <a:solidFill>
                            <a:srgbClr val="000000"/>
                          </a:solidFill>
                          <a:effectLst/>
                          <a:latin typeface="Arial" panose="020B0604020202020204" pitchFamily="34" charset="0"/>
                          <a:ea typeface="宋体" panose="02010600030101010101" pitchFamily="2" charset="-122"/>
                          <a:cs typeface="+mn-cs"/>
                        </a:rPr>
                        <a:t>-0.24%</a:t>
                      </a:r>
                    </a:p>
                  </a:txBody>
                  <a:tcPr marL="7620" marR="7620" marT="762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1" i="0" u="none" strike="noStrike" kern="1200" dirty="0">
                          <a:solidFill>
                            <a:srgbClr val="000000"/>
                          </a:solidFill>
                          <a:effectLst/>
                          <a:latin typeface="Arial" panose="020B0604020202020204" pitchFamily="34" charset="0"/>
                          <a:ea typeface="宋体" panose="02010600030101010101" pitchFamily="2" charset="-122"/>
                          <a:cs typeface="+mn-cs"/>
                        </a:rPr>
                        <a:t>102%</a:t>
                      </a:r>
                    </a:p>
                  </a:txBody>
                  <a:tcPr marL="7620" marR="7620" marT="762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1" i="0" u="none" strike="noStrike" kern="1200" dirty="0">
                          <a:solidFill>
                            <a:srgbClr val="000000"/>
                          </a:solidFill>
                          <a:effectLst/>
                          <a:latin typeface="Arial" panose="020B0604020202020204" pitchFamily="34" charset="0"/>
                          <a:ea typeface="宋体" panose="02010600030101010101" pitchFamily="2" charset="-122"/>
                          <a:cs typeface="+mn-cs"/>
                        </a:rPr>
                        <a:t>102%</a:t>
                      </a:r>
                    </a:p>
                  </a:txBody>
                  <a:tcPr marL="7620" marR="7620" marT="7620" marB="0" anchor="ctr"/>
                </a:tc>
                <a:extLst>
                  <a:ext uri="{0D108BD9-81ED-4DB2-BD59-A6C34878D82A}">
                    <a16:rowId xmlns:a16="http://schemas.microsoft.com/office/drawing/2014/main" val="2170287205"/>
                  </a:ext>
                </a:extLst>
              </a:tr>
              <a:tr h="194311">
                <a:tc>
                  <a:txBody>
                    <a:bodyPr/>
                    <a:lstStyle/>
                    <a:p>
                      <a:pPr marL="0" algn="ctr" defTabSz="514350" rtl="0" eaLnBrk="1" fontAlgn="auto"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1" kern="1200" dirty="0">
                          <a:solidFill>
                            <a:schemeClr val="lt1"/>
                          </a:solidFill>
                          <a:effectLst/>
                          <a:latin typeface="+mn-lt"/>
                          <a:ea typeface="+mn-ea"/>
                          <a:cs typeface="+mn-cs"/>
                        </a:rPr>
                        <a:t>Class D</a:t>
                      </a:r>
                      <a:endParaRPr lang="zh-CN" sz="1200" b="1" kern="1200" dirty="0">
                        <a:solidFill>
                          <a:schemeClr val="lt1"/>
                        </a:solidFill>
                        <a:effectLst/>
                        <a:latin typeface="+mn-lt"/>
                        <a:ea typeface="+mn-ea"/>
                        <a:cs typeface="+mn-cs"/>
                      </a:endParaRPr>
                    </a:p>
                  </a:txBody>
                  <a:tcPr marL="68580" marR="68580" marT="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dirty="0">
                          <a:solidFill>
                            <a:srgbClr val="000000"/>
                          </a:solidFill>
                          <a:effectLst/>
                          <a:latin typeface="Arial" panose="020B0604020202020204" pitchFamily="34" charset="0"/>
                          <a:ea typeface="宋体" panose="02010600030101010101" pitchFamily="2" charset="-122"/>
                          <a:cs typeface="+mn-cs"/>
                        </a:rPr>
                        <a:t>-0.02%</a:t>
                      </a:r>
                    </a:p>
                  </a:txBody>
                  <a:tcPr marL="7620" marR="7620" marT="762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a:solidFill>
                            <a:srgbClr val="000000"/>
                          </a:solidFill>
                          <a:effectLst/>
                          <a:latin typeface="Arial" panose="020B0604020202020204" pitchFamily="34" charset="0"/>
                          <a:ea typeface="宋体" panose="02010600030101010101" pitchFamily="2" charset="-122"/>
                          <a:cs typeface="+mn-cs"/>
                        </a:rPr>
                        <a:t>-0.07%</a:t>
                      </a:r>
                    </a:p>
                  </a:txBody>
                  <a:tcPr marL="7620" marR="7620" marT="762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dirty="0">
                          <a:solidFill>
                            <a:srgbClr val="000000"/>
                          </a:solidFill>
                          <a:effectLst/>
                          <a:latin typeface="Arial" panose="020B0604020202020204" pitchFamily="34" charset="0"/>
                          <a:ea typeface="宋体" panose="02010600030101010101" pitchFamily="2" charset="-122"/>
                          <a:cs typeface="+mn-cs"/>
                        </a:rPr>
                        <a:t>0.00%</a:t>
                      </a:r>
                    </a:p>
                  </a:txBody>
                  <a:tcPr marL="7620" marR="7620" marT="762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dirty="0">
                          <a:solidFill>
                            <a:srgbClr val="000000"/>
                          </a:solidFill>
                          <a:effectLst/>
                          <a:latin typeface="Arial" panose="020B0604020202020204" pitchFamily="34" charset="0"/>
                          <a:ea typeface="宋体" panose="02010600030101010101" pitchFamily="2" charset="-122"/>
                          <a:cs typeface="+mn-cs"/>
                        </a:rPr>
                        <a:t>102%</a:t>
                      </a:r>
                    </a:p>
                  </a:txBody>
                  <a:tcPr marL="7620" marR="7620" marT="762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a:solidFill>
                            <a:srgbClr val="000000"/>
                          </a:solidFill>
                          <a:effectLst/>
                          <a:latin typeface="Arial" panose="020B0604020202020204" pitchFamily="34" charset="0"/>
                          <a:ea typeface="宋体" panose="02010600030101010101" pitchFamily="2" charset="-122"/>
                          <a:cs typeface="+mn-cs"/>
                        </a:rPr>
                        <a:t>102%</a:t>
                      </a:r>
                    </a:p>
                  </a:txBody>
                  <a:tcPr marL="7620" marR="7620" marT="7620" marB="0" anchor="ctr"/>
                </a:tc>
                <a:extLst>
                  <a:ext uri="{0D108BD9-81ED-4DB2-BD59-A6C34878D82A}">
                    <a16:rowId xmlns:a16="http://schemas.microsoft.com/office/drawing/2014/main" val="3396017798"/>
                  </a:ext>
                </a:extLst>
              </a:tr>
              <a:tr h="194311">
                <a:tc>
                  <a:txBody>
                    <a:bodyPr/>
                    <a:lstStyle/>
                    <a:p>
                      <a:pPr marL="0" algn="ctr" defTabSz="514350" rtl="0" eaLnBrk="1" fontAlgn="auto"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1" kern="1200" dirty="0">
                          <a:solidFill>
                            <a:schemeClr val="lt1"/>
                          </a:solidFill>
                          <a:effectLst/>
                          <a:latin typeface="+mn-lt"/>
                          <a:ea typeface="+mn-ea"/>
                          <a:cs typeface="+mn-cs"/>
                        </a:rPr>
                        <a:t>Class F</a:t>
                      </a:r>
                      <a:endParaRPr lang="zh-CN" sz="1200" b="1" kern="1200" dirty="0">
                        <a:solidFill>
                          <a:schemeClr val="lt1"/>
                        </a:solidFill>
                        <a:effectLst/>
                        <a:latin typeface="+mn-lt"/>
                        <a:ea typeface="+mn-ea"/>
                        <a:cs typeface="+mn-cs"/>
                      </a:endParaRPr>
                    </a:p>
                  </a:txBody>
                  <a:tcPr marL="68580" marR="68580" marT="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dirty="0">
                          <a:solidFill>
                            <a:srgbClr val="000000"/>
                          </a:solidFill>
                          <a:effectLst/>
                          <a:latin typeface="Arial" panose="020B0604020202020204" pitchFamily="34" charset="0"/>
                          <a:ea typeface="宋体" panose="02010600030101010101" pitchFamily="2" charset="-122"/>
                          <a:cs typeface="+mn-cs"/>
                        </a:rPr>
                        <a:t>-0.27%</a:t>
                      </a:r>
                    </a:p>
                  </a:txBody>
                  <a:tcPr marL="7620" marR="7620" marT="762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dirty="0">
                          <a:solidFill>
                            <a:srgbClr val="000000"/>
                          </a:solidFill>
                          <a:effectLst/>
                          <a:latin typeface="Arial" panose="020B0604020202020204" pitchFamily="34" charset="0"/>
                          <a:ea typeface="宋体" panose="02010600030101010101" pitchFamily="2" charset="-122"/>
                          <a:cs typeface="+mn-cs"/>
                        </a:rPr>
                        <a:t>-0.19%</a:t>
                      </a:r>
                    </a:p>
                  </a:txBody>
                  <a:tcPr marL="7620" marR="7620" marT="762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dirty="0">
                          <a:solidFill>
                            <a:srgbClr val="000000"/>
                          </a:solidFill>
                          <a:effectLst/>
                          <a:latin typeface="Arial" panose="020B0604020202020204" pitchFamily="34" charset="0"/>
                          <a:ea typeface="宋体" panose="02010600030101010101" pitchFamily="2" charset="-122"/>
                          <a:cs typeface="+mn-cs"/>
                        </a:rPr>
                        <a:t>-0.21%</a:t>
                      </a:r>
                    </a:p>
                  </a:txBody>
                  <a:tcPr marL="7620" marR="7620" marT="762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dirty="0">
                          <a:solidFill>
                            <a:srgbClr val="000000"/>
                          </a:solidFill>
                          <a:effectLst/>
                          <a:latin typeface="Arial" panose="020B0604020202020204" pitchFamily="34" charset="0"/>
                          <a:ea typeface="宋体" panose="02010600030101010101" pitchFamily="2" charset="-122"/>
                          <a:cs typeface="+mn-cs"/>
                        </a:rPr>
                        <a:t>101%</a:t>
                      </a:r>
                    </a:p>
                  </a:txBody>
                  <a:tcPr marL="7620" marR="7620" marT="762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dirty="0">
                          <a:solidFill>
                            <a:srgbClr val="000000"/>
                          </a:solidFill>
                          <a:effectLst/>
                          <a:latin typeface="Arial" panose="020B0604020202020204" pitchFamily="34" charset="0"/>
                          <a:ea typeface="宋体" panose="02010600030101010101" pitchFamily="2" charset="-122"/>
                          <a:cs typeface="+mn-cs"/>
                        </a:rPr>
                        <a:t>104%</a:t>
                      </a:r>
                    </a:p>
                  </a:txBody>
                  <a:tcPr marL="7620" marR="7620" marT="7620" marB="0" anchor="ctr"/>
                </a:tc>
                <a:extLst>
                  <a:ext uri="{0D108BD9-81ED-4DB2-BD59-A6C34878D82A}">
                    <a16:rowId xmlns:a16="http://schemas.microsoft.com/office/drawing/2014/main" val="1821906154"/>
                  </a:ext>
                </a:extLst>
              </a:tr>
              <a:tr h="194311">
                <a:tc>
                  <a:txBody>
                    <a:bodyPr/>
                    <a:lstStyle/>
                    <a:p>
                      <a:pPr marL="0" algn="ctr" defTabSz="514350" rtl="0" eaLnBrk="1" fontAlgn="auto"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1" kern="1200" dirty="0" smtClean="0">
                          <a:solidFill>
                            <a:schemeClr val="lt1"/>
                          </a:solidFill>
                          <a:effectLst/>
                          <a:latin typeface="+mn-lt"/>
                          <a:ea typeface="+mn-ea"/>
                          <a:cs typeface="+mn-cs"/>
                        </a:rPr>
                        <a:t>Class TGM</a:t>
                      </a:r>
                      <a:endParaRPr lang="zh-CN" sz="1200" b="1" kern="1200" dirty="0">
                        <a:solidFill>
                          <a:schemeClr val="lt1"/>
                        </a:solidFill>
                        <a:effectLst/>
                        <a:latin typeface="+mn-lt"/>
                        <a:ea typeface="+mn-ea"/>
                        <a:cs typeface="+mn-cs"/>
                      </a:endParaRPr>
                    </a:p>
                  </a:txBody>
                  <a:tcPr marL="68580" marR="68580" marT="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a:solidFill>
                            <a:srgbClr val="000000"/>
                          </a:solidFill>
                          <a:effectLst/>
                          <a:latin typeface="Arial" panose="020B0604020202020204" pitchFamily="34" charset="0"/>
                          <a:ea typeface="宋体" panose="02010600030101010101" pitchFamily="2" charset="-122"/>
                          <a:cs typeface="+mn-cs"/>
                        </a:rPr>
                        <a:t>-0.14%</a:t>
                      </a:r>
                    </a:p>
                  </a:txBody>
                  <a:tcPr marL="7620" marR="7620" marT="762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a:solidFill>
                            <a:srgbClr val="000000"/>
                          </a:solidFill>
                          <a:effectLst/>
                          <a:latin typeface="Arial" panose="020B0604020202020204" pitchFamily="34" charset="0"/>
                          <a:ea typeface="宋体" panose="02010600030101010101" pitchFamily="2" charset="-122"/>
                          <a:cs typeface="+mn-cs"/>
                        </a:rPr>
                        <a:t>-0.09%</a:t>
                      </a:r>
                    </a:p>
                  </a:txBody>
                  <a:tcPr marL="7620" marR="7620" marT="762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dirty="0">
                          <a:solidFill>
                            <a:srgbClr val="000000"/>
                          </a:solidFill>
                          <a:effectLst/>
                          <a:latin typeface="Arial" panose="020B0604020202020204" pitchFamily="34" charset="0"/>
                          <a:ea typeface="宋体" panose="02010600030101010101" pitchFamily="2" charset="-122"/>
                          <a:cs typeface="+mn-cs"/>
                        </a:rPr>
                        <a:t>-0.12%</a:t>
                      </a:r>
                    </a:p>
                  </a:txBody>
                  <a:tcPr marL="7620" marR="7620" marT="762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a:solidFill>
                            <a:srgbClr val="000000"/>
                          </a:solidFill>
                          <a:effectLst/>
                          <a:latin typeface="Arial" panose="020B0604020202020204" pitchFamily="34" charset="0"/>
                          <a:ea typeface="宋体" panose="02010600030101010101" pitchFamily="2" charset="-122"/>
                          <a:cs typeface="+mn-cs"/>
                        </a:rPr>
                        <a:t>99%</a:t>
                      </a:r>
                    </a:p>
                  </a:txBody>
                  <a:tcPr marL="7620" marR="7620" marT="762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dirty="0">
                          <a:solidFill>
                            <a:srgbClr val="000000"/>
                          </a:solidFill>
                          <a:effectLst/>
                          <a:latin typeface="Arial" panose="020B0604020202020204" pitchFamily="34" charset="0"/>
                          <a:ea typeface="宋体" panose="02010600030101010101" pitchFamily="2" charset="-122"/>
                          <a:cs typeface="+mn-cs"/>
                        </a:rPr>
                        <a:t>100%</a:t>
                      </a:r>
                    </a:p>
                  </a:txBody>
                  <a:tcPr marL="7620" marR="7620" marT="7620" marB="0" anchor="ctr"/>
                </a:tc>
                <a:extLst>
                  <a:ext uri="{0D108BD9-81ED-4DB2-BD59-A6C34878D82A}">
                    <a16:rowId xmlns:a16="http://schemas.microsoft.com/office/drawing/2014/main" val="524328216"/>
                  </a:ext>
                </a:extLst>
              </a:tr>
            </a:tbl>
          </a:graphicData>
        </a:graphic>
      </p:graphicFrame>
      <p:graphicFrame>
        <p:nvGraphicFramePr>
          <p:cNvPr id="5" name="表格 4"/>
          <p:cNvGraphicFramePr>
            <a:graphicFrameLocks noGrp="1"/>
          </p:cNvGraphicFramePr>
          <p:nvPr>
            <p:extLst>
              <p:ext uri="{D42A27DB-BD31-4B8C-83A1-F6EECF244321}">
                <p14:modId xmlns:p14="http://schemas.microsoft.com/office/powerpoint/2010/main" val="635394108"/>
              </p:ext>
            </p:extLst>
          </p:nvPr>
        </p:nvGraphicFramePr>
        <p:xfrm>
          <a:off x="3008730" y="3835669"/>
          <a:ext cx="5856974" cy="2604888"/>
        </p:xfrm>
        <a:graphic>
          <a:graphicData uri="http://schemas.openxmlformats.org/drawingml/2006/table">
            <a:tbl>
              <a:tblPr firstRow="1" firstCol="1" bandRow="1">
                <a:tableStyleId>{5C22544A-7EE6-4342-B048-85BDC9FD1C3A}</a:tableStyleId>
              </a:tblPr>
              <a:tblGrid>
                <a:gridCol w="1384069">
                  <a:extLst>
                    <a:ext uri="{9D8B030D-6E8A-4147-A177-3AD203B41FA5}">
                      <a16:colId xmlns:a16="http://schemas.microsoft.com/office/drawing/2014/main" val="3572418488"/>
                    </a:ext>
                  </a:extLst>
                </a:gridCol>
                <a:gridCol w="894581">
                  <a:extLst>
                    <a:ext uri="{9D8B030D-6E8A-4147-A177-3AD203B41FA5}">
                      <a16:colId xmlns:a16="http://schemas.microsoft.com/office/drawing/2014/main" val="3674797368"/>
                    </a:ext>
                  </a:extLst>
                </a:gridCol>
                <a:gridCol w="894581">
                  <a:extLst>
                    <a:ext uri="{9D8B030D-6E8A-4147-A177-3AD203B41FA5}">
                      <a16:colId xmlns:a16="http://schemas.microsoft.com/office/drawing/2014/main" val="3857555899"/>
                    </a:ext>
                  </a:extLst>
                </a:gridCol>
                <a:gridCol w="894581">
                  <a:extLst>
                    <a:ext uri="{9D8B030D-6E8A-4147-A177-3AD203B41FA5}">
                      <a16:colId xmlns:a16="http://schemas.microsoft.com/office/drawing/2014/main" val="2761595016"/>
                    </a:ext>
                  </a:extLst>
                </a:gridCol>
                <a:gridCol w="894581">
                  <a:extLst>
                    <a:ext uri="{9D8B030D-6E8A-4147-A177-3AD203B41FA5}">
                      <a16:colId xmlns:a16="http://schemas.microsoft.com/office/drawing/2014/main" val="3050235940"/>
                    </a:ext>
                  </a:extLst>
                </a:gridCol>
                <a:gridCol w="894581">
                  <a:extLst>
                    <a:ext uri="{9D8B030D-6E8A-4147-A177-3AD203B41FA5}">
                      <a16:colId xmlns:a16="http://schemas.microsoft.com/office/drawing/2014/main" val="247103335"/>
                    </a:ext>
                  </a:extLst>
                </a:gridCol>
              </a:tblGrid>
              <a:tr h="320815">
                <a:tc gridSpan="6">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dirty="0">
                          <a:effectLst/>
                        </a:rPr>
                        <a:t>Random Access Main10</a:t>
                      </a:r>
                      <a:endParaRPr lang="zh-CN" sz="1200" dirty="0">
                        <a:effectLst/>
                        <a:latin typeface="Times New Roman" panose="02020603050405020304" pitchFamily="18" charset="0"/>
                        <a:ea typeface="等线" panose="02010600030101010101" pitchFamily="2" charset="-122"/>
                      </a:endParaRPr>
                    </a:p>
                  </a:txBody>
                  <a:tcPr marL="68580" marR="68580" marT="0" marB="0" anchor="ctr"/>
                </a:tc>
                <a:tc hMerge="1">
                  <a:txBody>
                    <a:bodyPr/>
                    <a:lstStyle/>
                    <a:p>
                      <a:endParaRPr lang="zh-CN" sz="1500" dirty="0">
                        <a:effectLst/>
                        <a:latin typeface="Times New Roman" panose="02020603050405020304" pitchFamily="18" charset="0"/>
                      </a:endParaRPr>
                    </a:p>
                  </a:txBody>
                  <a:tcPr marL="68580" marR="68580" marT="0" marB="0"/>
                </a:tc>
                <a:tc hMerge="1">
                  <a:txBody>
                    <a:bodyPr/>
                    <a:lstStyle/>
                    <a:p>
                      <a:endParaRPr lang="zh-CN" sz="1500" dirty="0">
                        <a:effectLst/>
                        <a:latin typeface="Times New Roman" panose="02020603050405020304" pitchFamily="18" charset="0"/>
                      </a:endParaRPr>
                    </a:p>
                  </a:txBody>
                  <a:tcPr marL="68580" marR="68580" marT="0" marB="0"/>
                </a:tc>
                <a:tc hMerge="1">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endParaRPr lang="zh-CN" sz="1500" dirty="0">
                        <a:effectLst/>
                        <a:latin typeface="Times New Roman" panose="02020603050405020304" pitchFamily="18" charset="0"/>
                        <a:ea typeface="等线" panose="02010600030101010101" pitchFamily="2" charset="-122"/>
                      </a:endParaRPr>
                    </a:p>
                  </a:txBody>
                  <a:tcPr marL="68580" marR="68580" marT="0" marB="0"/>
                </a:tc>
                <a:tc hMerge="1">
                  <a:txBody>
                    <a:bodyPr/>
                    <a:lstStyle/>
                    <a:p>
                      <a:endParaRPr lang="zh-CN" sz="1500">
                        <a:effectLst/>
                        <a:latin typeface="Times New Roman" panose="02020603050405020304" pitchFamily="18" charset="0"/>
                      </a:endParaRPr>
                    </a:p>
                  </a:txBody>
                  <a:tcPr marL="68580" marR="68580" marT="0" marB="0"/>
                </a:tc>
                <a:tc hMerge="1">
                  <a:txBody>
                    <a:bodyPr/>
                    <a:lstStyle/>
                    <a:p>
                      <a:endParaRPr lang="zh-CN" sz="1500" dirty="0">
                        <a:effectLst/>
                        <a:latin typeface="Times New Roman" panose="02020603050405020304" pitchFamily="18" charset="0"/>
                      </a:endParaRPr>
                    </a:p>
                  </a:txBody>
                  <a:tcPr marL="68580" marR="68580" marT="0" marB="0"/>
                </a:tc>
                <a:extLst>
                  <a:ext uri="{0D108BD9-81ED-4DB2-BD59-A6C34878D82A}">
                    <a16:rowId xmlns:a16="http://schemas.microsoft.com/office/drawing/2014/main" val="2712618808"/>
                  </a:ext>
                </a:extLst>
              </a:tr>
              <a:tr h="374183">
                <a:tc>
                  <a:txBody>
                    <a:bodyPr/>
                    <a:lstStyle/>
                    <a:p>
                      <a:endParaRPr lang="zh-CN" sz="1200">
                        <a:effectLst/>
                        <a:latin typeface="Times New Roman" panose="02020603050405020304" pitchFamily="18" charset="0"/>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zh-CN" sz="1200" dirty="0">
                          <a:effectLst/>
                        </a:rPr>
                        <a:t>　</a:t>
                      </a:r>
                      <a:endParaRPr lang="zh-CN" sz="1200" dirty="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zh-CN" sz="1200" dirty="0">
                          <a:effectLst/>
                        </a:rPr>
                        <a:t>　</a:t>
                      </a:r>
                      <a:endParaRPr lang="zh-CN" sz="1200" dirty="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dirty="0">
                          <a:effectLst/>
                        </a:rPr>
                        <a:t>Over </a:t>
                      </a:r>
                      <a:r>
                        <a:rPr lang="en-US" altLang="zh-CN" sz="1200" dirty="0" smtClean="0">
                          <a:effectLst/>
                        </a:rPr>
                        <a:t>ECM-7.0</a:t>
                      </a:r>
                      <a:endParaRPr lang="zh-CN" altLang="zh-CN" sz="1200" dirty="0">
                        <a:effectLst/>
                        <a:latin typeface="Times New Roman" panose="02020603050405020304" pitchFamily="18" charset="0"/>
                        <a:ea typeface="+mn-ea"/>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zh-CN" sz="1200">
                          <a:effectLst/>
                        </a:rPr>
                        <a:t>　</a:t>
                      </a:r>
                      <a:endParaRPr lang="zh-CN" sz="12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zh-CN" sz="1200">
                          <a:effectLst/>
                        </a:rPr>
                        <a:t>　</a:t>
                      </a:r>
                      <a:endParaRPr lang="zh-CN" sz="1200">
                        <a:effectLst/>
                        <a:latin typeface="Times New Roman" panose="02020603050405020304" pitchFamily="18" charset="0"/>
                        <a:ea typeface="等线" panose="02010600030101010101" pitchFamily="2" charset="-122"/>
                      </a:endParaRPr>
                    </a:p>
                  </a:txBody>
                  <a:tcPr marL="68580" marR="68580" marT="0" marB="0" anchor="ctr"/>
                </a:tc>
                <a:extLst>
                  <a:ext uri="{0D108BD9-81ED-4DB2-BD59-A6C34878D82A}">
                    <a16:rowId xmlns:a16="http://schemas.microsoft.com/office/drawing/2014/main" val="3884897807"/>
                  </a:ext>
                </a:extLst>
              </a:tr>
              <a:tr h="187091">
                <a:tc>
                  <a:txBody>
                    <a:bodyPr/>
                    <a:lstStyle/>
                    <a:p>
                      <a:endParaRPr lang="zh-CN" sz="1200" dirty="0">
                        <a:effectLst/>
                        <a:latin typeface="Times New Roman" panose="02020603050405020304" pitchFamily="18" charset="0"/>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a:effectLst/>
                        </a:rPr>
                        <a:t>Y</a:t>
                      </a:r>
                      <a:endParaRPr lang="zh-CN" sz="12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a:effectLst/>
                        </a:rPr>
                        <a:t>U</a:t>
                      </a:r>
                      <a:endParaRPr lang="zh-CN" sz="12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dirty="0">
                          <a:effectLst/>
                        </a:rPr>
                        <a:t>V</a:t>
                      </a:r>
                      <a:endParaRPr lang="zh-CN" sz="1200" dirty="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a:effectLst/>
                        </a:rPr>
                        <a:t>EncT</a:t>
                      </a:r>
                      <a:endParaRPr lang="zh-CN" sz="12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a:effectLst/>
                        </a:rPr>
                        <a:t>DecT</a:t>
                      </a:r>
                      <a:endParaRPr lang="zh-CN" sz="1200">
                        <a:effectLst/>
                        <a:latin typeface="Times New Roman" panose="02020603050405020304" pitchFamily="18" charset="0"/>
                        <a:ea typeface="等线" panose="02010600030101010101" pitchFamily="2" charset="-122"/>
                      </a:endParaRPr>
                    </a:p>
                  </a:txBody>
                  <a:tcPr marL="68580" marR="68580" marT="0" marB="0" anchor="ctr"/>
                </a:tc>
                <a:extLst>
                  <a:ext uri="{0D108BD9-81ED-4DB2-BD59-A6C34878D82A}">
                    <a16:rowId xmlns:a16="http://schemas.microsoft.com/office/drawing/2014/main" val="3689029836"/>
                  </a:ext>
                </a:extLst>
              </a:tr>
              <a:tr h="187091">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dirty="0">
                          <a:effectLst/>
                        </a:rPr>
                        <a:t>Class A1</a:t>
                      </a:r>
                      <a:endParaRPr lang="zh-CN" sz="1200" dirty="0">
                        <a:effectLst/>
                        <a:latin typeface="Times New Roman" panose="02020603050405020304" pitchFamily="18" charset="0"/>
                        <a:ea typeface="等线" panose="02010600030101010101" pitchFamily="2" charset="-122"/>
                      </a:endParaRPr>
                    </a:p>
                  </a:txBody>
                  <a:tcPr marL="68580" marR="68580" marT="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kern="1200" dirty="0">
                          <a:solidFill>
                            <a:srgbClr val="000000"/>
                          </a:solidFill>
                          <a:effectLst/>
                          <a:latin typeface="Arial" panose="020B0604020202020204" pitchFamily="34" charset="0"/>
                          <a:ea typeface="宋体" panose="02010600030101010101" pitchFamily="2" charset="-122"/>
                          <a:cs typeface="+mn-cs"/>
                        </a:rPr>
                        <a:t>#NUM!</a:t>
                      </a:r>
                      <a:endParaRPr lang="zh-CN" altLang="en-US" sz="12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kern="1200" dirty="0">
                          <a:solidFill>
                            <a:srgbClr val="000000"/>
                          </a:solidFill>
                          <a:effectLst/>
                          <a:latin typeface="Arial" panose="020B0604020202020204" pitchFamily="34" charset="0"/>
                          <a:ea typeface="宋体" panose="02010600030101010101" pitchFamily="2" charset="-122"/>
                          <a:cs typeface="+mn-cs"/>
                        </a:rPr>
                        <a:t>#NUM!</a:t>
                      </a:r>
                      <a:endParaRPr lang="zh-CN" altLang="en-US" sz="12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kern="1200" dirty="0">
                          <a:solidFill>
                            <a:srgbClr val="000000"/>
                          </a:solidFill>
                          <a:effectLst/>
                          <a:latin typeface="Arial" panose="020B0604020202020204" pitchFamily="34" charset="0"/>
                          <a:ea typeface="宋体" panose="02010600030101010101" pitchFamily="2" charset="-122"/>
                          <a:cs typeface="+mn-cs"/>
                        </a:rPr>
                        <a:t>#NUM!</a:t>
                      </a:r>
                      <a:endParaRPr lang="zh-CN" altLang="en-US" sz="12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kern="1200" dirty="0">
                          <a:solidFill>
                            <a:srgbClr val="000000"/>
                          </a:solidFill>
                          <a:effectLst/>
                          <a:latin typeface="Arial" panose="020B0604020202020204" pitchFamily="34" charset="0"/>
                          <a:ea typeface="宋体" panose="02010600030101010101" pitchFamily="2" charset="-122"/>
                          <a:cs typeface="+mn-cs"/>
                        </a:rPr>
                        <a:t>#NUM!</a:t>
                      </a:r>
                      <a:endParaRPr lang="zh-CN" altLang="en-US" sz="12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kern="1200" dirty="0">
                          <a:solidFill>
                            <a:srgbClr val="000000"/>
                          </a:solidFill>
                          <a:effectLst/>
                          <a:latin typeface="Arial" panose="020B0604020202020204" pitchFamily="34" charset="0"/>
                          <a:ea typeface="宋体" panose="02010600030101010101" pitchFamily="2" charset="-122"/>
                          <a:cs typeface="+mn-cs"/>
                        </a:rPr>
                        <a:t>#NUM!</a:t>
                      </a:r>
                      <a:endParaRPr lang="zh-CN" altLang="en-US" sz="12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tc>
                <a:extLst>
                  <a:ext uri="{0D108BD9-81ED-4DB2-BD59-A6C34878D82A}">
                    <a16:rowId xmlns:a16="http://schemas.microsoft.com/office/drawing/2014/main" val="3358857695"/>
                  </a:ext>
                </a:extLst>
              </a:tr>
              <a:tr h="187091">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dirty="0">
                          <a:effectLst/>
                        </a:rPr>
                        <a:t>Class A2</a:t>
                      </a:r>
                      <a:endParaRPr lang="zh-CN" sz="1200" dirty="0">
                        <a:effectLst/>
                        <a:latin typeface="Times New Roman" panose="02020603050405020304" pitchFamily="18" charset="0"/>
                        <a:ea typeface="等线" panose="02010600030101010101" pitchFamily="2" charset="-122"/>
                      </a:endParaRPr>
                    </a:p>
                  </a:txBody>
                  <a:tcPr marL="68580" marR="68580" marT="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kern="1200" dirty="0">
                          <a:solidFill>
                            <a:srgbClr val="000000"/>
                          </a:solidFill>
                          <a:effectLst/>
                          <a:latin typeface="Arial" panose="020B0604020202020204" pitchFamily="34" charset="0"/>
                          <a:ea typeface="宋体" panose="02010600030101010101" pitchFamily="2" charset="-122"/>
                          <a:cs typeface="+mn-cs"/>
                        </a:rPr>
                        <a:t>#NUM!</a:t>
                      </a:r>
                      <a:endParaRPr lang="zh-CN" altLang="en-US" sz="12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kern="1200" dirty="0">
                          <a:solidFill>
                            <a:srgbClr val="000000"/>
                          </a:solidFill>
                          <a:effectLst/>
                          <a:latin typeface="Arial" panose="020B0604020202020204" pitchFamily="34" charset="0"/>
                          <a:ea typeface="宋体" panose="02010600030101010101" pitchFamily="2" charset="-122"/>
                          <a:cs typeface="+mn-cs"/>
                        </a:rPr>
                        <a:t>#NUM!</a:t>
                      </a:r>
                      <a:endParaRPr lang="zh-CN" altLang="en-US" sz="12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kern="1200" dirty="0">
                          <a:solidFill>
                            <a:srgbClr val="000000"/>
                          </a:solidFill>
                          <a:effectLst/>
                          <a:latin typeface="Arial" panose="020B0604020202020204" pitchFamily="34" charset="0"/>
                          <a:ea typeface="宋体" panose="02010600030101010101" pitchFamily="2" charset="-122"/>
                          <a:cs typeface="+mn-cs"/>
                        </a:rPr>
                        <a:t>#NUM!</a:t>
                      </a:r>
                      <a:endParaRPr lang="zh-CN" altLang="en-US" sz="12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kern="1200" dirty="0">
                          <a:solidFill>
                            <a:srgbClr val="000000"/>
                          </a:solidFill>
                          <a:effectLst/>
                          <a:latin typeface="Arial" panose="020B0604020202020204" pitchFamily="34" charset="0"/>
                          <a:ea typeface="宋体" panose="02010600030101010101" pitchFamily="2" charset="-122"/>
                          <a:cs typeface="+mn-cs"/>
                        </a:rPr>
                        <a:t>#NUM!</a:t>
                      </a:r>
                      <a:endParaRPr lang="zh-CN" altLang="en-US" sz="12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kern="1200" dirty="0">
                          <a:solidFill>
                            <a:srgbClr val="000000"/>
                          </a:solidFill>
                          <a:effectLst/>
                          <a:latin typeface="Arial" panose="020B0604020202020204" pitchFamily="34" charset="0"/>
                          <a:ea typeface="宋体" panose="02010600030101010101" pitchFamily="2" charset="-122"/>
                          <a:cs typeface="+mn-cs"/>
                        </a:rPr>
                        <a:t>#NUM!</a:t>
                      </a:r>
                      <a:endParaRPr lang="zh-CN" altLang="en-US" sz="12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tc>
                <a:extLst>
                  <a:ext uri="{0D108BD9-81ED-4DB2-BD59-A6C34878D82A}">
                    <a16:rowId xmlns:a16="http://schemas.microsoft.com/office/drawing/2014/main" val="3309234347"/>
                  </a:ext>
                </a:extLst>
              </a:tr>
              <a:tr h="19488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dirty="0">
                          <a:effectLst/>
                        </a:rPr>
                        <a:t>Class B</a:t>
                      </a:r>
                      <a:endParaRPr lang="zh-CN" sz="1200" dirty="0">
                        <a:effectLst/>
                        <a:latin typeface="Times New Roman" panose="02020603050405020304" pitchFamily="18" charset="0"/>
                        <a:ea typeface="等线" panose="02010600030101010101" pitchFamily="2" charset="-122"/>
                      </a:endParaRPr>
                    </a:p>
                  </a:txBody>
                  <a:tcPr marL="68580" marR="68580" marT="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dirty="0">
                          <a:solidFill>
                            <a:srgbClr val="000000"/>
                          </a:solidFill>
                          <a:effectLst/>
                          <a:latin typeface="Arial" panose="020B0604020202020204" pitchFamily="34" charset="0"/>
                          <a:ea typeface="宋体" panose="02010600030101010101" pitchFamily="2" charset="-122"/>
                          <a:cs typeface="+mn-cs"/>
                        </a:rPr>
                        <a:t>-0.12%</a:t>
                      </a:r>
                    </a:p>
                  </a:txBody>
                  <a:tcPr marL="7620" marR="7620" marT="762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dirty="0">
                          <a:solidFill>
                            <a:srgbClr val="000000"/>
                          </a:solidFill>
                          <a:effectLst/>
                          <a:latin typeface="Arial" panose="020B0604020202020204" pitchFamily="34" charset="0"/>
                          <a:ea typeface="宋体" panose="02010600030101010101" pitchFamily="2" charset="-122"/>
                          <a:cs typeface="+mn-cs"/>
                        </a:rPr>
                        <a:t>-0.10%</a:t>
                      </a:r>
                    </a:p>
                  </a:txBody>
                  <a:tcPr marL="7620" marR="7620" marT="762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dirty="0">
                          <a:solidFill>
                            <a:srgbClr val="000000"/>
                          </a:solidFill>
                          <a:effectLst/>
                          <a:latin typeface="Arial" panose="020B0604020202020204" pitchFamily="34" charset="0"/>
                          <a:ea typeface="宋体" panose="02010600030101010101" pitchFamily="2" charset="-122"/>
                          <a:cs typeface="+mn-cs"/>
                        </a:rPr>
                        <a:t>-0.18%</a:t>
                      </a:r>
                    </a:p>
                  </a:txBody>
                  <a:tcPr marL="7620" marR="7620" marT="762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dirty="0">
                          <a:solidFill>
                            <a:srgbClr val="000000"/>
                          </a:solidFill>
                          <a:effectLst/>
                          <a:latin typeface="Arial" panose="020B0604020202020204" pitchFamily="34" charset="0"/>
                          <a:ea typeface="宋体" panose="02010600030101010101" pitchFamily="2" charset="-122"/>
                          <a:cs typeface="+mn-cs"/>
                        </a:rPr>
                        <a:t>100%</a:t>
                      </a:r>
                    </a:p>
                  </a:txBody>
                  <a:tcPr marL="7620" marR="7620" marT="762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dirty="0">
                          <a:solidFill>
                            <a:srgbClr val="000000"/>
                          </a:solidFill>
                          <a:effectLst/>
                          <a:latin typeface="Arial" panose="020B0604020202020204" pitchFamily="34" charset="0"/>
                          <a:ea typeface="宋体" panose="02010600030101010101" pitchFamily="2" charset="-122"/>
                          <a:cs typeface="+mn-cs"/>
                        </a:rPr>
                        <a:t>99%</a:t>
                      </a:r>
                    </a:p>
                  </a:txBody>
                  <a:tcPr marL="7620" marR="7620" marT="7620" marB="0" anchor="ctr"/>
                </a:tc>
                <a:extLst>
                  <a:ext uri="{0D108BD9-81ED-4DB2-BD59-A6C34878D82A}">
                    <a16:rowId xmlns:a16="http://schemas.microsoft.com/office/drawing/2014/main" val="2257136389"/>
                  </a:ext>
                </a:extLst>
              </a:tr>
              <a:tr h="19488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dirty="0">
                          <a:effectLst/>
                        </a:rPr>
                        <a:t>Class C</a:t>
                      </a:r>
                      <a:endParaRPr lang="zh-CN" sz="1200" dirty="0">
                        <a:effectLst/>
                        <a:latin typeface="Times New Roman" panose="02020603050405020304" pitchFamily="18" charset="0"/>
                        <a:ea typeface="等线" panose="02010600030101010101" pitchFamily="2" charset="-122"/>
                      </a:endParaRPr>
                    </a:p>
                  </a:txBody>
                  <a:tcPr marL="68580" marR="68580" marT="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a:solidFill>
                            <a:srgbClr val="000000"/>
                          </a:solidFill>
                          <a:effectLst/>
                          <a:latin typeface="Arial" panose="020B0604020202020204" pitchFamily="34" charset="0"/>
                          <a:ea typeface="宋体" panose="02010600030101010101" pitchFamily="2" charset="-122"/>
                          <a:cs typeface="+mn-cs"/>
                        </a:rPr>
                        <a:t>-0.01%</a:t>
                      </a:r>
                    </a:p>
                  </a:txBody>
                  <a:tcPr marL="7620" marR="7620" marT="762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dirty="0">
                          <a:solidFill>
                            <a:srgbClr val="000000"/>
                          </a:solidFill>
                          <a:effectLst/>
                          <a:latin typeface="Arial" panose="020B0604020202020204" pitchFamily="34" charset="0"/>
                          <a:ea typeface="宋体" panose="02010600030101010101" pitchFamily="2" charset="-122"/>
                          <a:cs typeface="+mn-cs"/>
                        </a:rPr>
                        <a:t>-0.09%</a:t>
                      </a:r>
                    </a:p>
                  </a:txBody>
                  <a:tcPr marL="7620" marR="7620" marT="762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dirty="0">
                          <a:solidFill>
                            <a:srgbClr val="000000"/>
                          </a:solidFill>
                          <a:effectLst/>
                          <a:latin typeface="Arial" panose="020B0604020202020204" pitchFamily="34" charset="0"/>
                          <a:ea typeface="宋体" panose="02010600030101010101" pitchFamily="2" charset="-122"/>
                          <a:cs typeface="+mn-cs"/>
                        </a:rPr>
                        <a:t>-0.14%</a:t>
                      </a:r>
                    </a:p>
                  </a:txBody>
                  <a:tcPr marL="7620" marR="7620" marT="762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a:solidFill>
                            <a:srgbClr val="000000"/>
                          </a:solidFill>
                          <a:effectLst/>
                          <a:latin typeface="Arial" panose="020B0604020202020204" pitchFamily="34" charset="0"/>
                          <a:ea typeface="宋体" panose="02010600030101010101" pitchFamily="2" charset="-122"/>
                          <a:cs typeface="+mn-cs"/>
                        </a:rPr>
                        <a:t>100%</a:t>
                      </a:r>
                    </a:p>
                  </a:txBody>
                  <a:tcPr marL="7620" marR="7620" marT="762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dirty="0">
                          <a:solidFill>
                            <a:srgbClr val="000000"/>
                          </a:solidFill>
                          <a:effectLst/>
                          <a:latin typeface="Arial" panose="020B0604020202020204" pitchFamily="34" charset="0"/>
                          <a:ea typeface="宋体" panose="02010600030101010101" pitchFamily="2" charset="-122"/>
                          <a:cs typeface="+mn-cs"/>
                        </a:rPr>
                        <a:t>100%</a:t>
                      </a:r>
                    </a:p>
                  </a:txBody>
                  <a:tcPr marL="7620" marR="7620" marT="7620" marB="0" anchor="ctr"/>
                </a:tc>
                <a:extLst>
                  <a:ext uri="{0D108BD9-81ED-4DB2-BD59-A6C34878D82A}">
                    <a16:rowId xmlns:a16="http://schemas.microsoft.com/office/drawing/2014/main" val="461492781"/>
                  </a:ext>
                </a:extLst>
              </a:tr>
              <a:tr h="187091">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a:effectLst/>
                        </a:rPr>
                        <a:t>Class E</a:t>
                      </a:r>
                      <a:endParaRPr lang="zh-CN" sz="1200">
                        <a:effectLst/>
                        <a:latin typeface="Times New Roman" panose="02020603050405020304" pitchFamily="18" charset="0"/>
                        <a:ea typeface="等线" panose="02010600030101010101" pitchFamily="2" charset="-122"/>
                      </a:endParaRPr>
                    </a:p>
                  </a:txBody>
                  <a:tcPr marL="68580" marR="68580" marT="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kern="1200" dirty="0">
                          <a:solidFill>
                            <a:srgbClr val="000000"/>
                          </a:solidFill>
                          <a:effectLst/>
                          <a:latin typeface="Arial" panose="020B0604020202020204" pitchFamily="34" charset="0"/>
                          <a:ea typeface="宋体" panose="02010600030101010101" pitchFamily="2" charset="-122"/>
                          <a:cs typeface="+mn-cs"/>
                        </a:rPr>
                        <a:t>#NUM!</a:t>
                      </a:r>
                      <a:endParaRPr lang="zh-CN" altLang="en-US" sz="12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kern="1200" dirty="0">
                          <a:solidFill>
                            <a:srgbClr val="000000"/>
                          </a:solidFill>
                          <a:effectLst/>
                          <a:latin typeface="Arial" panose="020B0604020202020204" pitchFamily="34" charset="0"/>
                          <a:ea typeface="宋体" panose="02010600030101010101" pitchFamily="2" charset="-122"/>
                          <a:cs typeface="+mn-cs"/>
                        </a:rPr>
                        <a:t>#NUM!</a:t>
                      </a:r>
                      <a:endParaRPr lang="zh-CN" altLang="en-US" sz="12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kern="1200" dirty="0">
                          <a:solidFill>
                            <a:srgbClr val="000000"/>
                          </a:solidFill>
                          <a:effectLst/>
                          <a:latin typeface="Arial" panose="020B0604020202020204" pitchFamily="34" charset="0"/>
                          <a:ea typeface="宋体" panose="02010600030101010101" pitchFamily="2" charset="-122"/>
                          <a:cs typeface="+mn-cs"/>
                        </a:rPr>
                        <a:t>#NUM!</a:t>
                      </a:r>
                      <a:endParaRPr lang="zh-CN" altLang="en-US" sz="12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kern="1200" dirty="0">
                          <a:solidFill>
                            <a:srgbClr val="000000"/>
                          </a:solidFill>
                          <a:effectLst/>
                          <a:latin typeface="Arial" panose="020B0604020202020204" pitchFamily="34" charset="0"/>
                          <a:ea typeface="宋体" panose="02010600030101010101" pitchFamily="2" charset="-122"/>
                          <a:cs typeface="+mn-cs"/>
                        </a:rPr>
                        <a:t>#NUM!</a:t>
                      </a:r>
                      <a:endParaRPr lang="zh-CN" altLang="en-US" sz="12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kern="1200" dirty="0">
                          <a:solidFill>
                            <a:srgbClr val="000000"/>
                          </a:solidFill>
                          <a:effectLst/>
                          <a:latin typeface="Arial" panose="020B0604020202020204" pitchFamily="34" charset="0"/>
                          <a:ea typeface="宋体" panose="02010600030101010101" pitchFamily="2" charset="-122"/>
                          <a:cs typeface="+mn-cs"/>
                        </a:rPr>
                        <a:t>#NUM!</a:t>
                      </a:r>
                      <a:endParaRPr lang="zh-CN" altLang="en-US" sz="12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tc>
                <a:extLst>
                  <a:ext uri="{0D108BD9-81ED-4DB2-BD59-A6C34878D82A}">
                    <a16:rowId xmlns:a16="http://schemas.microsoft.com/office/drawing/2014/main" val="937138220"/>
                  </a:ext>
                </a:extLst>
              </a:tr>
              <a:tr h="187091">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1" dirty="0">
                          <a:effectLst/>
                        </a:rPr>
                        <a:t>Overall </a:t>
                      </a:r>
                      <a:endParaRPr lang="zh-CN" sz="1200" b="1" dirty="0">
                        <a:effectLst/>
                        <a:latin typeface="Times New Roman" panose="02020603050405020304" pitchFamily="18" charset="0"/>
                        <a:ea typeface="等线" panose="02010600030101010101" pitchFamily="2" charset="-122"/>
                      </a:endParaRPr>
                    </a:p>
                  </a:txBody>
                  <a:tcPr marL="68580" marR="68580" marT="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1" i="0" u="none" strike="noStrike" kern="1200" dirty="0">
                          <a:solidFill>
                            <a:srgbClr val="000000"/>
                          </a:solidFill>
                          <a:effectLst/>
                          <a:latin typeface="Arial" panose="020B0604020202020204" pitchFamily="34" charset="0"/>
                          <a:ea typeface="宋体" panose="02010600030101010101" pitchFamily="2" charset="-122"/>
                          <a:cs typeface="+mn-cs"/>
                        </a:rPr>
                        <a:t>#NUM!</a:t>
                      </a:r>
                      <a:endParaRPr lang="zh-CN" altLang="en-US" sz="1200" b="1"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1" i="0" u="none" strike="noStrike" kern="1200" dirty="0">
                          <a:solidFill>
                            <a:srgbClr val="000000"/>
                          </a:solidFill>
                          <a:effectLst/>
                          <a:latin typeface="Arial" panose="020B0604020202020204" pitchFamily="34" charset="0"/>
                          <a:ea typeface="宋体" panose="02010600030101010101" pitchFamily="2" charset="-122"/>
                          <a:cs typeface="+mn-cs"/>
                        </a:rPr>
                        <a:t>#NUM!</a:t>
                      </a:r>
                      <a:endParaRPr lang="zh-CN" altLang="en-US" sz="1200" b="1"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1" i="0" u="none" strike="noStrike" kern="1200" dirty="0">
                          <a:solidFill>
                            <a:srgbClr val="000000"/>
                          </a:solidFill>
                          <a:effectLst/>
                          <a:latin typeface="Arial" panose="020B0604020202020204" pitchFamily="34" charset="0"/>
                          <a:ea typeface="宋体" panose="02010600030101010101" pitchFamily="2" charset="-122"/>
                          <a:cs typeface="+mn-cs"/>
                        </a:rPr>
                        <a:t>#NUM!</a:t>
                      </a:r>
                      <a:endParaRPr lang="zh-CN" altLang="en-US" sz="1200" b="1"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1" i="0" u="none" strike="noStrike" kern="1200" dirty="0">
                          <a:solidFill>
                            <a:srgbClr val="000000"/>
                          </a:solidFill>
                          <a:effectLst/>
                          <a:latin typeface="Arial" panose="020B0604020202020204" pitchFamily="34" charset="0"/>
                          <a:ea typeface="宋体" panose="02010600030101010101" pitchFamily="2" charset="-122"/>
                          <a:cs typeface="+mn-cs"/>
                        </a:rPr>
                        <a:t>#NUM!</a:t>
                      </a:r>
                      <a:endParaRPr lang="zh-CN" altLang="en-US" sz="1200" b="1"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1" i="0" u="none" strike="noStrike" kern="1200" dirty="0">
                          <a:solidFill>
                            <a:srgbClr val="000000"/>
                          </a:solidFill>
                          <a:effectLst/>
                          <a:latin typeface="Arial" panose="020B0604020202020204" pitchFamily="34" charset="0"/>
                          <a:ea typeface="宋体" panose="02010600030101010101" pitchFamily="2" charset="-122"/>
                          <a:cs typeface="+mn-cs"/>
                        </a:rPr>
                        <a:t>#NUM!</a:t>
                      </a:r>
                      <a:endParaRPr lang="zh-CN" altLang="en-US" sz="1200" b="1"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tc>
                <a:extLst>
                  <a:ext uri="{0D108BD9-81ED-4DB2-BD59-A6C34878D82A}">
                    <a16:rowId xmlns:a16="http://schemas.microsoft.com/office/drawing/2014/main" val="1772152814"/>
                  </a:ext>
                </a:extLst>
              </a:tr>
              <a:tr h="19488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a:effectLst/>
                        </a:rPr>
                        <a:t>Class D</a:t>
                      </a:r>
                      <a:endParaRPr lang="zh-CN" sz="1200">
                        <a:effectLst/>
                        <a:latin typeface="Times New Roman" panose="02020603050405020304" pitchFamily="18" charset="0"/>
                        <a:ea typeface="等线" panose="02010600030101010101" pitchFamily="2" charset="-122"/>
                      </a:endParaRPr>
                    </a:p>
                  </a:txBody>
                  <a:tcPr marL="68580" marR="68580" marT="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dirty="0">
                          <a:solidFill>
                            <a:srgbClr val="000000"/>
                          </a:solidFill>
                          <a:effectLst/>
                          <a:latin typeface="Arial" panose="020B0604020202020204" pitchFamily="34" charset="0"/>
                          <a:ea typeface="宋体" panose="02010600030101010101" pitchFamily="2" charset="-122"/>
                          <a:cs typeface="+mn-cs"/>
                        </a:rPr>
                        <a:t>-0.03%</a:t>
                      </a:r>
                    </a:p>
                  </a:txBody>
                  <a:tcPr marL="7620" marR="7620" marT="762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dirty="0">
                          <a:solidFill>
                            <a:srgbClr val="000000"/>
                          </a:solidFill>
                          <a:effectLst/>
                          <a:latin typeface="Arial" panose="020B0604020202020204" pitchFamily="34" charset="0"/>
                          <a:ea typeface="宋体" panose="02010600030101010101" pitchFamily="2" charset="-122"/>
                          <a:cs typeface="+mn-cs"/>
                        </a:rPr>
                        <a:t>-0.12%</a:t>
                      </a:r>
                    </a:p>
                  </a:txBody>
                  <a:tcPr marL="7620" marR="7620" marT="762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dirty="0">
                          <a:solidFill>
                            <a:srgbClr val="000000"/>
                          </a:solidFill>
                          <a:effectLst/>
                          <a:latin typeface="Arial" panose="020B0604020202020204" pitchFamily="34" charset="0"/>
                          <a:ea typeface="宋体" panose="02010600030101010101" pitchFamily="2" charset="-122"/>
                          <a:cs typeface="+mn-cs"/>
                        </a:rPr>
                        <a:t>0.00%</a:t>
                      </a:r>
                    </a:p>
                  </a:txBody>
                  <a:tcPr marL="7620" marR="7620" marT="762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dirty="0">
                          <a:solidFill>
                            <a:srgbClr val="000000"/>
                          </a:solidFill>
                          <a:effectLst/>
                          <a:latin typeface="Arial" panose="020B0604020202020204" pitchFamily="34" charset="0"/>
                          <a:ea typeface="宋体" panose="02010600030101010101" pitchFamily="2" charset="-122"/>
                          <a:cs typeface="+mn-cs"/>
                        </a:rPr>
                        <a:t>100%</a:t>
                      </a:r>
                    </a:p>
                  </a:txBody>
                  <a:tcPr marL="7620" marR="7620" marT="762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dirty="0">
                          <a:solidFill>
                            <a:srgbClr val="000000"/>
                          </a:solidFill>
                          <a:effectLst/>
                          <a:latin typeface="Arial" panose="020B0604020202020204" pitchFamily="34" charset="0"/>
                          <a:ea typeface="宋体" panose="02010600030101010101" pitchFamily="2" charset="-122"/>
                          <a:cs typeface="+mn-cs"/>
                        </a:rPr>
                        <a:t>98%</a:t>
                      </a:r>
                    </a:p>
                  </a:txBody>
                  <a:tcPr marL="7620" marR="7620" marT="7620" marB="0" anchor="ctr"/>
                </a:tc>
                <a:extLst>
                  <a:ext uri="{0D108BD9-81ED-4DB2-BD59-A6C34878D82A}">
                    <a16:rowId xmlns:a16="http://schemas.microsoft.com/office/drawing/2014/main" val="1890946877"/>
                  </a:ext>
                </a:extLst>
              </a:tr>
              <a:tr h="19488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dirty="0">
                          <a:effectLst/>
                        </a:rPr>
                        <a:t>Class F</a:t>
                      </a:r>
                      <a:endParaRPr lang="zh-CN" sz="1200" dirty="0">
                        <a:effectLst/>
                        <a:latin typeface="Times New Roman" panose="02020603050405020304" pitchFamily="18" charset="0"/>
                        <a:ea typeface="等线" panose="02010600030101010101" pitchFamily="2" charset="-122"/>
                      </a:endParaRPr>
                    </a:p>
                  </a:txBody>
                  <a:tcPr marL="68580" marR="68580" marT="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a:solidFill>
                            <a:srgbClr val="000000"/>
                          </a:solidFill>
                          <a:effectLst/>
                          <a:latin typeface="Arial" panose="020B0604020202020204" pitchFamily="34" charset="0"/>
                          <a:ea typeface="宋体" panose="02010600030101010101" pitchFamily="2" charset="-122"/>
                          <a:cs typeface="+mn-cs"/>
                        </a:rPr>
                        <a:t>-0.18%</a:t>
                      </a:r>
                    </a:p>
                  </a:txBody>
                  <a:tcPr marL="7620" marR="7620" marT="762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a:solidFill>
                            <a:srgbClr val="000000"/>
                          </a:solidFill>
                          <a:effectLst/>
                          <a:latin typeface="Arial" panose="020B0604020202020204" pitchFamily="34" charset="0"/>
                          <a:ea typeface="宋体" panose="02010600030101010101" pitchFamily="2" charset="-122"/>
                          <a:cs typeface="+mn-cs"/>
                        </a:rPr>
                        <a:t>-0.17%</a:t>
                      </a:r>
                    </a:p>
                  </a:txBody>
                  <a:tcPr marL="7620" marR="7620" marT="762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dirty="0">
                          <a:solidFill>
                            <a:srgbClr val="000000"/>
                          </a:solidFill>
                          <a:effectLst/>
                          <a:latin typeface="Arial" panose="020B0604020202020204" pitchFamily="34" charset="0"/>
                          <a:ea typeface="宋体" panose="02010600030101010101" pitchFamily="2" charset="-122"/>
                          <a:cs typeface="+mn-cs"/>
                        </a:rPr>
                        <a:t>-0.21%</a:t>
                      </a:r>
                    </a:p>
                  </a:txBody>
                  <a:tcPr marL="7620" marR="7620" marT="762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a:solidFill>
                            <a:srgbClr val="000000"/>
                          </a:solidFill>
                          <a:effectLst/>
                          <a:latin typeface="Arial" panose="020B0604020202020204" pitchFamily="34" charset="0"/>
                          <a:ea typeface="宋体" panose="02010600030101010101" pitchFamily="2" charset="-122"/>
                          <a:cs typeface="+mn-cs"/>
                        </a:rPr>
                        <a:t>99%</a:t>
                      </a:r>
                    </a:p>
                  </a:txBody>
                  <a:tcPr marL="7620" marR="7620" marT="762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dirty="0">
                          <a:solidFill>
                            <a:srgbClr val="000000"/>
                          </a:solidFill>
                          <a:effectLst/>
                          <a:latin typeface="Arial" panose="020B0604020202020204" pitchFamily="34" charset="0"/>
                          <a:ea typeface="宋体" panose="02010600030101010101" pitchFamily="2" charset="-122"/>
                          <a:cs typeface="+mn-cs"/>
                        </a:rPr>
                        <a:t>100%</a:t>
                      </a:r>
                    </a:p>
                  </a:txBody>
                  <a:tcPr marL="7620" marR="7620" marT="7620" marB="0" anchor="ctr"/>
                </a:tc>
                <a:extLst>
                  <a:ext uri="{0D108BD9-81ED-4DB2-BD59-A6C34878D82A}">
                    <a16:rowId xmlns:a16="http://schemas.microsoft.com/office/drawing/2014/main" val="572616034"/>
                  </a:ext>
                </a:extLst>
              </a:tr>
              <a:tr h="19488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dirty="0" smtClean="0">
                          <a:effectLst/>
                          <a:latin typeface="Times New Roman" panose="02020603050405020304" pitchFamily="18" charset="0"/>
                          <a:ea typeface="等线" panose="02010600030101010101" pitchFamily="2" charset="-122"/>
                        </a:rPr>
                        <a:t>Class TGM</a:t>
                      </a:r>
                      <a:endParaRPr lang="zh-CN" sz="1200" dirty="0">
                        <a:effectLst/>
                        <a:latin typeface="Times New Roman" panose="02020603050405020304" pitchFamily="18" charset="0"/>
                        <a:ea typeface="等线" panose="02010600030101010101" pitchFamily="2" charset="-122"/>
                      </a:endParaRPr>
                    </a:p>
                  </a:txBody>
                  <a:tcPr marL="68580" marR="68580" marT="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kern="1200" dirty="0">
                          <a:solidFill>
                            <a:srgbClr val="000000"/>
                          </a:solidFill>
                          <a:effectLst/>
                          <a:latin typeface="Arial" panose="020B0604020202020204" pitchFamily="34" charset="0"/>
                          <a:ea typeface="宋体" panose="02010600030101010101" pitchFamily="2" charset="-122"/>
                          <a:cs typeface="+mn-cs"/>
                        </a:rPr>
                        <a:t>#NUM!</a:t>
                      </a:r>
                      <a:endParaRPr lang="zh-CN" altLang="en-US" sz="12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kern="1200" dirty="0">
                          <a:solidFill>
                            <a:srgbClr val="000000"/>
                          </a:solidFill>
                          <a:effectLst/>
                          <a:latin typeface="Arial" panose="020B0604020202020204" pitchFamily="34" charset="0"/>
                          <a:ea typeface="宋体" panose="02010600030101010101" pitchFamily="2" charset="-122"/>
                          <a:cs typeface="+mn-cs"/>
                        </a:rPr>
                        <a:t>#NUM!</a:t>
                      </a:r>
                      <a:endParaRPr lang="zh-CN" altLang="en-US" sz="12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kern="1200" dirty="0">
                          <a:solidFill>
                            <a:srgbClr val="000000"/>
                          </a:solidFill>
                          <a:effectLst/>
                          <a:latin typeface="Arial" panose="020B0604020202020204" pitchFamily="34" charset="0"/>
                          <a:ea typeface="宋体" panose="02010600030101010101" pitchFamily="2" charset="-122"/>
                          <a:cs typeface="+mn-cs"/>
                        </a:rPr>
                        <a:t>#NUM!</a:t>
                      </a:r>
                      <a:endParaRPr lang="zh-CN" altLang="en-US" sz="12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kern="1200" dirty="0">
                          <a:solidFill>
                            <a:srgbClr val="000000"/>
                          </a:solidFill>
                          <a:effectLst/>
                          <a:latin typeface="Arial" panose="020B0604020202020204" pitchFamily="34" charset="0"/>
                          <a:ea typeface="宋体" panose="02010600030101010101" pitchFamily="2" charset="-122"/>
                          <a:cs typeface="+mn-cs"/>
                        </a:rPr>
                        <a:t>#NUM!</a:t>
                      </a:r>
                      <a:endParaRPr lang="zh-CN" altLang="en-US" sz="12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kern="1200" dirty="0">
                          <a:solidFill>
                            <a:srgbClr val="000000"/>
                          </a:solidFill>
                          <a:effectLst/>
                          <a:latin typeface="Arial" panose="020B0604020202020204" pitchFamily="34" charset="0"/>
                          <a:ea typeface="宋体" panose="02010600030101010101" pitchFamily="2" charset="-122"/>
                          <a:cs typeface="+mn-cs"/>
                        </a:rPr>
                        <a:t>#NUM!</a:t>
                      </a:r>
                      <a:endParaRPr lang="zh-CN" altLang="en-US" sz="12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tc>
                <a:extLst>
                  <a:ext uri="{0D108BD9-81ED-4DB2-BD59-A6C34878D82A}">
                    <a16:rowId xmlns:a16="http://schemas.microsoft.com/office/drawing/2014/main" val="1317681422"/>
                  </a:ext>
                </a:extLst>
              </a:tr>
            </a:tbl>
          </a:graphicData>
        </a:graphic>
      </p:graphicFrame>
      <p:sp>
        <p:nvSpPr>
          <p:cNvPr id="8" name="矩形 7"/>
          <p:cNvSpPr/>
          <p:nvPr/>
        </p:nvSpPr>
        <p:spPr>
          <a:xfrm>
            <a:off x="424070" y="698722"/>
            <a:ext cx="9425608" cy="369332"/>
          </a:xfrm>
          <a:prstGeom prst="rect">
            <a:avLst/>
          </a:prstGeom>
        </p:spPr>
        <p:txBody>
          <a:bodyPr wrap="square">
            <a:spAutoFit/>
          </a:bodyPr>
          <a:lstStyle/>
          <a:p>
            <a:r>
              <a:rPr lang="zh-CN" altLang="en-US" sz="1800" dirty="0"/>
              <a:t>Method 1:Combination of JVET-AC0109 and JVET-AC0110 for Intra TMP </a:t>
            </a:r>
          </a:p>
        </p:txBody>
      </p:sp>
    </p:spTree>
    <p:extLst>
      <p:ext uri="{BB962C8B-B14F-4D97-AF65-F5344CB8AC3E}">
        <p14:creationId xmlns:p14="http://schemas.microsoft.com/office/powerpoint/2010/main" val="24540743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 y="222769"/>
            <a:ext cx="12192001" cy="368300"/>
          </a:xfrm>
          <a:prstGeom prst="rect">
            <a:avLst/>
          </a:prstGeom>
          <a:noFill/>
        </p:spPr>
        <p:txBody>
          <a:bodyPr wrap="square">
            <a:spAutoFit/>
          </a:bodyPr>
          <a:lstStyle/>
          <a:p>
            <a:pPr lvl="0">
              <a:defRPr/>
            </a:pPr>
            <a:r>
              <a:rPr lang="en-US" altLang="en-CA" sz="1800" b="1" dirty="0">
                <a:solidFill>
                  <a:prstClr val="black"/>
                </a:solidFill>
                <a:latin typeface="Times New Roman" panose="02020603050405020304" pitchFamily="18" charset="0"/>
              </a:rPr>
              <a:t>Experimental results</a:t>
            </a:r>
            <a:endParaRPr kumimoji="0" lang="en-US" altLang="en-CA" sz="1800" b="1"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mn-cs"/>
            </a:endParaRPr>
          </a:p>
        </p:txBody>
      </p:sp>
      <p:sp>
        <p:nvSpPr>
          <p:cNvPr id="9" name="Rectangle 7"/>
          <p:cNvSpPr>
            <a:spLocks noChangeArrowheads="1"/>
          </p:cNvSpPr>
          <p:nvPr/>
        </p:nvSpPr>
        <p:spPr bwMode="auto">
          <a:xfrm>
            <a:off x="2634559" y="14092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6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graphicFrame>
        <p:nvGraphicFramePr>
          <p:cNvPr id="4" name="表格 3"/>
          <p:cNvGraphicFramePr>
            <a:graphicFrameLocks noGrp="1"/>
          </p:cNvGraphicFramePr>
          <p:nvPr>
            <p:extLst>
              <p:ext uri="{D42A27DB-BD31-4B8C-83A1-F6EECF244321}">
                <p14:modId xmlns:p14="http://schemas.microsoft.com/office/powerpoint/2010/main" val="2380563786"/>
              </p:ext>
            </p:extLst>
          </p:nvPr>
        </p:nvGraphicFramePr>
        <p:xfrm>
          <a:off x="3008730" y="1131564"/>
          <a:ext cx="5856973" cy="2602239"/>
        </p:xfrm>
        <a:graphic>
          <a:graphicData uri="http://schemas.openxmlformats.org/drawingml/2006/table">
            <a:tbl>
              <a:tblPr firstRow="1" firstCol="1" bandRow="1">
                <a:tableStyleId>{5C22544A-7EE6-4342-B048-85BDC9FD1C3A}</a:tableStyleId>
              </a:tblPr>
              <a:tblGrid>
                <a:gridCol w="1376401">
                  <a:extLst>
                    <a:ext uri="{9D8B030D-6E8A-4147-A177-3AD203B41FA5}">
                      <a16:colId xmlns:a16="http://schemas.microsoft.com/office/drawing/2014/main" val="1298559805"/>
                    </a:ext>
                  </a:extLst>
                </a:gridCol>
                <a:gridCol w="902248">
                  <a:extLst>
                    <a:ext uri="{9D8B030D-6E8A-4147-A177-3AD203B41FA5}">
                      <a16:colId xmlns:a16="http://schemas.microsoft.com/office/drawing/2014/main" val="505173337"/>
                    </a:ext>
                  </a:extLst>
                </a:gridCol>
                <a:gridCol w="894581">
                  <a:extLst>
                    <a:ext uri="{9D8B030D-6E8A-4147-A177-3AD203B41FA5}">
                      <a16:colId xmlns:a16="http://schemas.microsoft.com/office/drawing/2014/main" val="621670248"/>
                    </a:ext>
                  </a:extLst>
                </a:gridCol>
                <a:gridCol w="894581">
                  <a:extLst>
                    <a:ext uri="{9D8B030D-6E8A-4147-A177-3AD203B41FA5}">
                      <a16:colId xmlns:a16="http://schemas.microsoft.com/office/drawing/2014/main" val="2318632266"/>
                    </a:ext>
                  </a:extLst>
                </a:gridCol>
                <a:gridCol w="894581">
                  <a:extLst>
                    <a:ext uri="{9D8B030D-6E8A-4147-A177-3AD203B41FA5}">
                      <a16:colId xmlns:a16="http://schemas.microsoft.com/office/drawing/2014/main" val="345799004"/>
                    </a:ext>
                  </a:extLst>
                </a:gridCol>
                <a:gridCol w="894581">
                  <a:extLst>
                    <a:ext uri="{9D8B030D-6E8A-4147-A177-3AD203B41FA5}">
                      <a16:colId xmlns:a16="http://schemas.microsoft.com/office/drawing/2014/main" val="643378182"/>
                    </a:ext>
                  </a:extLst>
                </a:gridCol>
              </a:tblGrid>
              <a:tr h="194311">
                <a:tc gridSpan="6">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zh-CN" sz="1400" dirty="0">
                          <a:effectLst/>
                        </a:rPr>
                        <a:t>　</a:t>
                      </a:r>
                      <a:r>
                        <a:rPr lang="en-US" sz="1400" dirty="0">
                          <a:effectLst/>
                        </a:rPr>
                        <a:t>All Intra  Main 10</a:t>
                      </a:r>
                      <a:endParaRPr lang="zh-CN" sz="1400" dirty="0">
                        <a:effectLst/>
                        <a:latin typeface="Times New Roman" panose="02020603050405020304" pitchFamily="18" charset="0"/>
                        <a:ea typeface="等线" panose="02010600030101010101" pitchFamily="2" charset="-122"/>
                      </a:endParaRPr>
                    </a:p>
                  </a:txBody>
                  <a:tcPr marL="68580" marR="68580" marT="0" marB="0" anchor="ctr"/>
                </a:tc>
                <a:tc hMerge="1">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endParaRPr lang="zh-CN" sz="1500" dirty="0">
                        <a:effectLst/>
                        <a:latin typeface="Times New Roman" panose="02020603050405020304" pitchFamily="18" charset="0"/>
                        <a:ea typeface="等线" panose="02010600030101010101" pitchFamily="2" charset="-122"/>
                      </a:endParaRPr>
                    </a:p>
                  </a:txBody>
                  <a:tcPr marL="68580" marR="68580" marT="0" marB="0" anchor="ctr"/>
                </a:tc>
                <a:tc hMerge="1">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endParaRPr lang="zh-CN" sz="1500" dirty="0">
                        <a:effectLst/>
                        <a:latin typeface="Times New Roman" panose="02020603050405020304" pitchFamily="18" charset="0"/>
                        <a:ea typeface="等线" panose="02010600030101010101" pitchFamily="2" charset="-122"/>
                      </a:endParaRPr>
                    </a:p>
                  </a:txBody>
                  <a:tcPr marL="68580" marR="68580" marT="0" marB="0" anchor="ctr"/>
                </a:tc>
                <a:tc hMerge="1">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endParaRPr lang="zh-CN" sz="1500" dirty="0">
                        <a:effectLst/>
                        <a:latin typeface="Times New Roman" panose="02020603050405020304" pitchFamily="18" charset="0"/>
                        <a:ea typeface="等线" panose="02010600030101010101" pitchFamily="2" charset="-122"/>
                      </a:endParaRPr>
                    </a:p>
                  </a:txBody>
                  <a:tcPr marL="68580" marR="68580" marT="0" marB="0" anchor="ctr"/>
                </a:tc>
                <a:tc hMerge="1">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endParaRPr lang="zh-CN" sz="1500" dirty="0">
                        <a:effectLst/>
                        <a:latin typeface="Times New Roman" panose="02020603050405020304" pitchFamily="18" charset="0"/>
                        <a:ea typeface="等线" panose="02010600030101010101" pitchFamily="2" charset="-122"/>
                      </a:endParaRPr>
                    </a:p>
                  </a:txBody>
                  <a:tcPr marL="68580" marR="68580" marT="0" marB="0" anchor="ctr"/>
                </a:tc>
                <a:tc hMerge="1">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endParaRPr lang="zh-CN" sz="1500" dirty="0">
                        <a:effectLst/>
                        <a:latin typeface="Times New Roman" panose="02020603050405020304" pitchFamily="18" charset="0"/>
                        <a:ea typeface="等线" panose="02010600030101010101" pitchFamily="2" charset="-122"/>
                      </a:endParaRPr>
                    </a:p>
                  </a:txBody>
                  <a:tcPr marL="68580" marR="68580" marT="0" marB="0" anchor="ctr"/>
                </a:tc>
                <a:extLst>
                  <a:ext uri="{0D108BD9-81ED-4DB2-BD59-A6C34878D82A}">
                    <a16:rowId xmlns:a16="http://schemas.microsoft.com/office/drawing/2014/main" val="3757828074"/>
                  </a:ext>
                </a:extLst>
              </a:tr>
              <a:tr h="388621">
                <a:tc>
                  <a:txBody>
                    <a:bodyPr/>
                    <a:lstStyle/>
                    <a:p>
                      <a:endParaRPr lang="zh-CN" sz="1400" dirty="0">
                        <a:effectLst/>
                        <a:latin typeface="Times New Roman" panose="02020603050405020304" pitchFamily="18" charset="0"/>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zh-CN" sz="1400" dirty="0">
                          <a:effectLst/>
                        </a:rPr>
                        <a:t>　</a:t>
                      </a:r>
                      <a:endParaRPr lang="zh-CN" sz="1400" dirty="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zh-CN" sz="1400" dirty="0">
                          <a:effectLst/>
                        </a:rPr>
                        <a:t>　</a:t>
                      </a:r>
                      <a:endParaRPr lang="zh-CN" sz="1400" dirty="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dirty="0">
                          <a:effectLst/>
                        </a:rPr>
                        <a:t>Over </a:t>
                      </a:r>
                      <a:r>
                        <a:rPr lang="en-US" sz="1400" dirty="0" smtClean="0">
                          <a:effectLst/>
                        </a:rPr>
                        <a:t>ECM-7.0</a:t>
                      </a:r>
                      <a:endParaRPr lang="zh-CN" sz="1400" dirty="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zh-CN" sz="1400">
                          <a:effectLst/>
                        </a:rPr>
                        <a:t>　</a:t>
                      </a:r>
                      <a:endParaRPr lang="zh-CN" sz="14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zh-CN" sz="1400">
                          <a:effectLst/>
                        </a:rPr>
                        <a:t>　</a:t>
                      </a:r>
                      <a:endParaRPr lang="zh-CN" sz="1400">
                        <a:effectLst/>
                        <a:latin typeface="Times New Roman" panose="02020603050405020304" pitchFamily="18" charset="0"/>
                        <a:ea typeface="等线" panose="02010600030101010101" pitchFamily="2" charset="-122"/>
                      </a:endParaRPr>
                    </a:p>
                  </a:txBody>
                  <a:tcPr marL="68580" marR="68580" marT="0" marB="0" anchor="ctr"/>
                </a:tc>
                <a:extLst>
                  <a:ext uri="{0D108BD9-81ED-4DB2-BD59-A6C34878D82A}">
                    <a16:rowId xmlns:a16="http://schemas.microsoft.com/office/drawing/2014/main" val="515106650"/>
                  </a:ext>
                </a:extLst>
              </a:tr>
              <a:tr h="194311">
                <a:tc>
                  <a:txBody>
                    <a:bodyPr/>
                    <a:lstStyle/>
                    <a:p>
                      <a:endParaRPr lang="zh-CN" sz="1400">
                        <a:effectLst/>
                        <a:latin typeface="Times New Roman" panose="02020603050405020304" pitchFamily="18" charset="0"/>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dirty="0">
                          <a:effectLst/>
                        </a:rPr>
                        <a:t>Y</a:t>
                      </a:r>
                      <a:endParaRPr lang="zh-CN" sz="1400" dirty="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dirty="0">
                          <a:effectLst/>
                        </a:rPr>
                        <a:t>U</a:t>
                      </a:r>
                      <a:endParaRPr lang="zh-CN" sz="1400" dirty="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dirty="0">
                          <a:effectLst/>
                        </a:rPr>
                        <a:t>V</a:t>
                      </a:r>
                      <a:endParaRPr lang="zh-CN" sz="1400" dirty="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dirty="0" err="1">
                          <a:effectLst/>
                        </a:rPr>
                        <a:t>EncT</a:t>
                      </a:r>
                      <a:endParaRPr lang="zh-CN" sz="1400" dirty="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effectLst/>
                        </a:rPr>
                        <a:t>DecT</a:t>
                      </a:r>
                      <a:endParaRPr lang="zh-CN" sz="1400">
                        <a:effectLst/>
                        <a:latin typeface="Times New Roman" panose="02020603050405020304" pitchFamily="18" charset="0"/>
                        <a:ea typeface="等线" panose="02010600030101010101" pitchFamily="2" charset="-122"/>
                      </a:endParaRPr>
                    </a:p>
                  </a:txBody>
                  <a:tcPr marL="68580" marR="68580" marT="0" marB="0" anchor="ctr"/>
                </a:tc>
                <a:extLst>
                  <a:ext uri="{0D108BD9-81ED-4DB2-BD59-A6C34878D82A}">
                    <a16:rowId xmlns:a16="http://schemas.microsoft.com/office/drawing/2014/main" val="4138947319"/>
                  </a:ext>
                </a:extLst>
              </a:tr>
              <a:tr h="194311">
                <a:tc>
                  <a:txBody>
                    <a:bodyPr/>
                    <a:lstStyle/>
                    <a:p>
                      <a:pPr marL="0" algn="ctr" defTabSz="514350" rtl="0" eaLnBrk="1" fontAlgn="auto"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1" kern="1200" dirty="0">
                          <a:solidFill>
                            <a:schemeClr val="lt1"/>
                          </a:solidFill>
                          <a:effectLst/>
                          <a:latin typeface="+mn-lt"/>
                          <a:ea typeface="+mn-ea"/>
                          <a:cs typeface="+mn-cs"/>
                        </a:rPr>
                        <a:t>Class A1</a:t>
                      </a:r>
                      <a:endParaRPr lang="zh-CN" sz="1200" b="1" kern="1200" dirty="0">
                        <a:solidFill>
                          <a:schemeClr val="lt1"/>
                        </a:solidFill>
                        <a:effectLst/>
                        <a:latin typeface="+mn-lt"/>
                        <a:ea typeface="+mn-ea"/>
                        <a:cs typeface="+mn-cs"/>
                      </a:endParaRPr>
                    </a:p>
                  </a:txBody>
                  <a:tcPr marL="68580" marR="68580" marT="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dirty="0">
                          <a:solidFill>
                            <a:srgbClr val="000000"/>
                          </a:solidFill>
                          <a:effectLst/>
                          <a:latin typeface="Arial" panose="020B0604020202020204" pitchFamily="34" charset="0"/>
                          <a:ea typeface="宋体" panose="02010600030101010101" pitchFamily="2" charset="-122"/>
                          <a:cs typeface="+mn-cs"/>
                        </a:rPr>
                        <a:t>-0.05%</a:t>
                      </a:r>
                    </a:p>
                  </a:txBody>
                  <a:tcPr marL="7620" marR="7620" marT="762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a:solidFill>
                            <a:srgbClr val="000000"/>
                          </a:solidFill>
                          <a:effectLst/>
                          <a:latin typeface="Arial" panose="020B0604020202020204" pitchFamily="34" charset="0"/>
                          <a:ea typeface="宋体" panose="02010600030101010101" pitchFamily="2" charset="-122"/>
                          <a:cs typeface="+mn-cs"/>
                        </a:rPr>
                        <a:t>-0.10%</a:t>
                      </a:r>
                    </a:p>
                  </a:txBody>
                  <a:tcPr marL="7620" marR="7620" marT="762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a:solidFill>
                            <a:srgbClr val="000000"/>
                          </a:solidFill>
                          <a:effectLst/>
                          <a:latin typeface="Arial" panose="020B0604020202020204" pitchFamily="34" charset="0"/>
                          <a:ea typeface="宋体" panose="02010600030101010101" pitchFamily="2" charset="-122"/>
                          <a:cs typeface="+mn-cs"/>
                        </a:rPr>
                        <a:t>-0.15%</a:t>
                      </a:r>
                    </a:p>
                  </a:txBody>
                  <a:tcPr marL="7620" marR="7620" marT="762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dirty="0">
                          <a:solidFill>
                            <a:srgbClr val="000000"/>
                          </a:solidFill>
                          <a:effectLst/>
                          <a:latin typeface="Arial" panose="020B0604020202020204" pitchFamily="34" charset="0"/>
                          <a:ea typeface="宋体" panose="02010600030101010101" pitchFamily="2" charset="-122"/>
                          <a:cs typeface="+mn-cs"/>
                        </a:rPr>
                        <a:t>98%</a:t>
                      </a:r>
                    </a:p>
                  </a:txBody>
                  <a:tcPr marL="7620" marR="7620" marT="762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a:solidFill>
                            <a:srgbClr val="000000"/>
                          </a:solidFill>
                          <a:effectLst/>
                          <a:latin typeface="Arial" panose="020B0604020202020204" pitchFamily="34" charset="0"/>
                          <a:ea typeface="宋体" panose="02010600030101010101" pitchFamily="2" charset="-122"/>
                          <a:cs typeface="+mn-cs"/>
                        </a:rPr>
                        <a:t>102%</a:t>
                      </a:r>
                    </a:p>
                  </a:txBody>
                  <a:tcPr marL="7620" marR="7620" marT="7620" marB="0" anchor="ctr"/>
                </a:tc>
                <a:extLst>
                  <a:ext uri="{0D108BD9-81ED-4DB2-BD59-A6C34878D82A}">
                    <a16:rowId xmlns:a16="http://schemas.microsoft.com/office/drawing/2014/main" val="3708394110"/>
                  </a:ext>
                </a:extLst>
              </a:tr>
              <a:tr h="194311">
                <a:tc>
                  <a:txBody>
                    <a:bodyPr/>
                    <a:lstStyle/>
                    <a:p>
                      <a:pPr marL="0" algn="ctr" defTabSz="514350" rtl="0" eaLnBrk="1" fontAlgn="auto"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1" kern="1200" dirty="0">
                          <a:solidFill>
                            <a:schemeClr val="lt1"/>
                          </a:solidFill>
                          <a:effectLst/>
                          <a:latin typeface="+mn-lt"/>
                          <a:ea typeface="+mn-ea"/>
                          <a:cs typeface="+mn-cs"/>
                        </a:rPr>
                        <a:t>Class A2</a:t>
                      </a:r>
                      <a:endParaRPr lang="zh-CN" sz="1200" b="1" kern="1200" dirty="0">
                        <a:solidFill>
                          <a:schemeClr val="lt1"/>
                        </a:solidFill>
                        <a:effectLst/>
                        <a:latin typeface="+mn-lt"/>
                        <a:ea typeface="+mn-ea"/>
                        <a:cs typeface="+mn-cs"/>
                      </a:endParaRPr>
                    </a:p>
                  </a:txBody>
                  <a:tcPr marL="68580" marR="68580" marT="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dirty="0">
                          <a:solidFill>
                            <a:srgbClr val="000000"/>
                          </a:solidFill>
                          <a:effectLst/>
                          <a:latin typeface="Arial" panose="020B0604020202020204" pitchFamily="34" charset="0"/>
                          <a:ea typeface="宋体" panose="02010600030101010101" pitchFamily="2" charset="-122"/>
                          <a:cs typeface="+mn-cs"/>
                        </a:rPr>
                        <a:t>-0.67%</a:t>
                      </a:r>
                    </a:p>
                  </a:txBody>
                  <a:tcPr marL="7620" marR="7620" marT="762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dirty="0">
                          <a:solidFill>
                            <a:srgbClr val="000000"/>
                          </a:solidFill>
                          <a:effectLst/>
                          <a:latin typeface="Arial" panose="020B0604020202020204" pitchFamily="34" charset="0"/>
                          <a:ea typeface="宋体" panose="02010600030101010101" pitchFamily="2" charset="-122"/>
                          <a:cs typeface="+mn-cs"/>
                        </a:rPr>
                        <a:t>-0.91%</a:t>
                      </a:r>
                    </a:p>
                  </a:txBody>
                  <a:tcPr marL="7620" marR="7620" marT="762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a:solidFill>
                            <a:srgbClr val="000000"/>
                          </a:solidFill>
                          <a:effectLst/>
                          <a:latin typeface="Arial" panose="020B0604020202020204" pitchFamily="34" charset="0"/>
                          <a:ea typeface="宋体" panose="02010600030101010101" pitchFamily="2" charset="-122"/>
                          <a:cs typeface="+mn-cs"/>
                        </a:rPr>
                        <a:t>-0.93%</a:t>
                      </a:r>
                    </a:p>
                  </a:txBody>
                  <a:tcPr marL="7620" marR="7620" marT="762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dirty="0">
                          <a:solidFill>
                            <a:srgbClr val="000000"/>
                          </a:solidFill>
                          <a:effectLst/>
                          <a:latin typeface="Arial" panose="020B0604020202020204" pitchFamily="34" charset="0"/>
                          <a:ea typeface="宋体" panose="02010600030101010101" pitchFamily="2" charset="-122"/>
                          <a:cs typeface="+mn-cs"/>
                        </a:rPr>
                        <a:t>98%</a:t>
                      </a:r>
                    </a:p>
                  </a:txBody>
                  <a:tcPr marL="7620" marR="7620" marT="762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a:solidFill>
                            <a:srgbClr val="000000"/>
                          </a:solidFill>
                          <a:effectLst/>
                          <a:latin typeface="Arial" panose="020B0604020202020204" pitchFamily="34" charset="0"/>
                          <a:ea typeface="宋体" panose="02010600030101010101" pitchFamily="2" charset="-122"/>
                          <a:cs typeface="+mn-cs"/>
                        </a:rPr>
                        <a:t>104%</a:t>
                      </a:r>
                    </a:p>
                  </a:txBody>
                  <a:tcPr marL="7620" marR="7620" marT="7620" marB="0" anchor="ctr"/>
                </a:tc>
                <a:extLst>
                  <a:ext uri="{0D108BD9-81ED-4DB2-BD59-A6C34878D82A}">
                    <a16:rowId xmlns:a16="http://schemas.microsoft.com/office/drawing/2014/main" val="738661339"/>
                  </a:ext>
                </a:extLst>
              </a:tr>
              <a:tr h="194311">
                <a:tc>
                  <a:txBody>
                    <a:bodyPr/>
                    <a:lstStyle/>
                    <a:p>
                      <a:pPr marL="0" algn="ctr" defTabSz="514350" rtl="0" eaLnBrk="1" fontAlgn="auto"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1" kern="1200" dirty="0">
                          <a:solidFill>
                            <a:schemeClr val="lt1"/>
                          </a:solidFill>
                          <a:effectLst/>
                          <a:latin typeface="+mn-lt"/>
                          <a:ea typeface="+mn-ea"/>
                          <a:cs typeface="+mn-cs"/>
                        </a:rPr>
                        <a:t>Class B</a:t>
                      </a:r>
                      <a:endParaRPr lang="zh-CN" sz="1200" b="1" kern="1200" dirty="0">
                        <a:solidFill>
                          <a:schemeClr val="lt1"/>
                        </a:solidFill>
                        <a:effectLst/>
                        <a:latin typeface="+mn-lt"/>
                        <a:ea typeface="+mn-ea"/>
                        <a:cs typeface="+mn-cs"/>
                      </a:endParaRPr>
                    </a:p>
                  </a:txBody>
                  <a:tcPr marL="68580" marR="68580" marT="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a:solidFill>
                            <a:srgbClr val="000000"/>
                          </a:solidFill>
                          <a:effectLst/>
                          <a:latin typeface="Arial" panose="020B0604020202020204" pitchFamily="34" charset="0"/>
                          <a:ea typeface="宋体" panose="02010600030101010101" pitchFamily="2" charset="-122"/>
                          <a:cs typeface="+mn-cs"/>
                        </a:rPr>
                        <a:t>-0.45%</a:t>
                      </a:r>
                    </a:p>
                  </a:txBody>
                  <a:tcPr marL="7620" marR="7620" marT="762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dirty="0">
                          <a:solidFill>
                            <a:srgbClr val="000000"/>
                          </a:solidFill>
                          <a:effectLst/>
                          <a:latin typeface="Arial" panose="020B0604020202020204" pitchFamily="34" charset="0"/>
                          <a:ea typeface="宋体" panose="02010600030101010101" pitchFamily="2" charset="-122"/>
                          <a:cs typeface="+mn-cs"/>
                        </a:rPr>
                        <a:t>-0.47%</a:t>
                      </a:r>
                    </a:p>
                  </a:txBody>
                  <a:tcPr marL="7620" marR="7620" marT="762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a:solidFill>
                            <a:srgbClr val="000000"/>
                          </a:solidFill>
                          <a:effectLst/>
                          <a:latin typeface="Arial" panose="020B0604020202020204" pitchFamily="34" charset="0"/>
                          <a:ea typeface="宋体" panose="02010600030101010101" pitchFamily="2" charset="-122"/>
                          <a:cs typeface="+mn-cs"/>
                        </a:rPr>
                        <a:t>-0.53%</a:t>
                      </a:r>
                    </a:p>
                  </a:txBody>
                  <a:tcPr marL="7620" marR="7620" marT="762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dirty="0">
                          <a:solidFill>
                            <a:srgbClr val="000000"/>
                          </a:solidFill>
                          <a:effectLst/>
                          <a:latin typeface="Arial" panose="020B0604020202020204" pitchFamily="34" charset="0"/>
                          <a:ea typeface="宋体" panose="02010600030101010101" pitchFamily="2" charset="-122"/>
                          <a:cs typeface="+mn-cs"/>
                        </a:rPr>
                        <a:t>99%</a:t>
                      </a:r>
                    </a:p>
                  </a:txBody>
                  <a:tcPr marL="7620" marR="7620" marT="762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a:solidFill>
                            <a:srgbClr val="000000"/>
                          </a:solidFill>
                          <a:effectLst/>
                          <a:latin typeface="Arial" panose="020B0604020202020204" pitchFamily="34" charset="0"/>
                          <a:ea typeface="宋体" panose="02010600030101010101" pitchFamily="2" charset="-122"/>
                          <a:cs typeface="+mn-cs"/>
                        </a:rPr>
                        <a:t>104%</a:t>
                      </a:r>
                    </a:p>
                  </a:txBody>
                  <a:tcPr marL="7620" marR="7620" marT="7620" marB="0" anchor="ctr"/>
                </a:tc>
                <a:extLst>
                  <a:ext uri="{0D108BD9-81ED-4DB2-BD59-A6C34878D82A}">
                    <a16:rowId xmlns:a16="http://schemas.microsoft.com/office/drawing/2014/main" val="3237062000"/>
                  </a:ext>
                </a:extLst>
              </a:tr>
              <a:tr h="194311">
                <a:tc>
                  <a:txBody>
                    <a:bodyPr/>
                    <a:lstStyle/>
                    <a:p>
                      <a:pPr marL="0" algn="ctr" defTabSz="514350" rtl="0" eaLnBrk="1" fontAlgn="auto"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1" kern="1200" dirty="0">
                          <a:solidFill>
                            <a:schemeClr val="lt1"/>
                          </a:solidFill>
                          <a:effectLst/>
                          <a:latin typeface="+mn-lt"/>
                          <a:ea typeface="+mn-ea"/>
                          <a:cs typeface="+mn-cs"/>
                        </a:rPr>
                        <a:t>Class C</a:t>
                      </a:r>
                      <a:endParaRPr lang="zh-CN" sz="1200" b="1" kern="1200" dirty="0">
                        <a:solidFill>
                          <a:schemeClr val="lt1"/>
                        </a:solidFill>
                        <a:effectLst/>
                        <a:latin typeface="+mn-lt"/>
                        <a:ea typeface="+mn-ea"/>
                        <a:cs typeface="+mn-cs"/>
                      </a:endParaRPr>
                    </a:p>
                  </a:txBody>
                  <a:tcPr marL="68580" marR="68580" marT="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a:solidFill>
                            <a:srgbClr val="000000"/>
                          </a:solidFill>
                          <a:effectLst/>
                          <a:latin typeface="Arial" panose="020B0604020202020204" pitchFamily="34" charset="0"/>
                          <a:ea typeface="宋体" panose="02010600030101010101" pitchFamily="2" charset="-122"/>
                          <a:cs typeface="+mn-cs"/>
                        </a:rPr>
                        <a:t>-0.15%</a:t>
                      </a:r>
                    </a:p>
                  </a:txBody>
                  <a:tcPr marL="7620" marR="7620" marT="762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dirty="0">
                          <a:solidFill>
                            <a:srgbClr val="000000"/>
                          </a:solidFill>
                          <a:effectLst/>
                          <a:latin typeface="Arial" panose="020B0604020202020204" pitchFamily="34" charset="0"/>
                          <a:ea typeface="宋体" panose="02010600030101010101" pitchFamily="2" charset="-122"/>
                          <a:cs typeface="+mn-cs"/>
                        </a:rPr>
                        <a:t>-0.24%</a:t>
                      </a:r>
                    </a:p>
                  </a:txBody>
                  <a:tcPr marL="7620" marR="7620" marT="762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a:solidFill>
                            <a:srgbClr val="000000"/>
                          </a:solidFill>
                          <a:effectLst/>
                          <a:latin typeface="Arial" panose="020B0604020202020204" pitchFamily="34" charset="0"/>
                          <a:ea typeface="宋体" panose="02010600030101010101" pitchFamily="2" charset="-122"/>
                          <a:cs typeface="+mn-cs"/>
                        </a:rPr>
                        <a:t>-0.31%</a:t>
                      </a:r>
                    </a:p>
                  </a:txBody>
                  <a:tcPr marL="7620" marR="7620" marT="762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dirty="0">
                          <a:solidFill>
                            <a:srgbClr val="000000"/>
                          </a:solidFill>
                          <a:effectLst/>
                          <a:latin typeface="Arial" panose="020B0604020202020204" pitchFamily="34" charset="0"/>
                          <a:ea typeface="宋体" panose="02010600030101010101" pitchFamily="2" charset="-122"/>
                          <a:cs typeface="+mn-cs"/>
                        </a:rPr>
                        <a:t>99%</a:t>
                      </a:r>
                    </a:p>
                  </a:txBody>
                  <a:tcPr marL="7620" marR="7620" marT="762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a:solidFill>
                            <a:srgbClr val="000000"/>
                          </a:solidFill>
                          <a:effectLst/>
                          <a:latin typeface="Arial" panose="020B0604020202020204" pitchFamily="34" charset="0"/>
                          <a:ea typeface="宋体" panose="02010600030101010101" pitchFamily="2" charset="-122"/>
                          <a:cs typeface="+mn-cs"/>
                        </a:rPr>
                        <a:t>102%</a:t>
                      </a:r>
                    </a:p>
                  </a:txBody>
                  <a:tcPr marL="7620" marR="7620" marT="7620" marB="0" anchor="ctr"/>
                </a:tc>
                <a:extLst>
                  <a:ext uri="{0D108BD9-81ED-4DB2-BD59-A6C34878D82A}">
                    <a16:rowId xmlns:a16="http://schemas.microsoft.com/office/drawing/2014/main" val="1486590108"/>
                  </a:ext>
                </a:extLst>
              </a:tr>
              <a:tr h="194311">
                <a:tc>
                  <a:txBody>
                    <a:bodyPr/>
                    <a:lstStyle/>
                    <a:p>
                      <a:pPr marL="0" algn="ctr" defTabSz="514350" rtl="0" eaLnBrk="1" fontAlgn="auto"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1" kern="1200" dirty="0">
                          <a:solidFill>
                            <a:schemeClr val="lt1"/>
                          </a:solidFill>
                          <a:effectLst/>
                          <a:latin typeface="+mn-lt"/>
                          <a:ea typeface="+mn-ea"/>
                          <a:cs typeface="+mn-cs"/>
                        </a:rPr>
                        <a:t>Class E</a:t>
                      </a:r>
                      <a:endParaRPr lang="zh-CN" sz="1200" b="1" kern="1200" dirty="0">
                        <a:solidFill>
                          <a:schemeClr val="lt1"/>
                        </a:solidFill>
                        <a:effectLst/>
                        <a:latin typeface="+mn-lt"/>
                        <a:ea typeface="+mn-ea"/>
                        <a:cs typeface="+mn-cs"/>
                      </a:endParaRPr>
                    </a:p>
                  </a:txBody>
                  <a:tcPr marL="68580" marR="68580" marT="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a:solidFill>
                            <a:srgbClr val="000000"/>
                          </a:solidFill>
                          <a:effectLst/>
                          <a:latin typeface="Arial" panose="020B0604020202020204" pitchFamily="34" charset="0"/>
                          <a:ea typeface="宋体" panose="02010600030101010101" pitchFamily="2" charset="-122"/>
                          <a:cs typeface="+mn-cs"/>
                        </a:rPr>
                        <a:t>-0.76%</a:t>
                      </a:r>
                    </a:p>
                  </a:txBody>
                  <a:tcPr marL="7620" marR="7620" marT="762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dirty="0">
                          <a:solidFill>
                            <a:srgbClr val="000000"/>
                          </a:solidFill>
                          <a:effectLst/>
                          <a:latin typeface="Arial" panose="020B0604020202020204" pitchFamily="34" charset="0"/>
                          <a:ea typeface="宋体" panose="02010600030101010101" pitchFamily="2" charset="-122"/>
                          <a:cs typeface="+mn-cs"/>
                        </a:rPr>
                        <a:t>-0.84%</a:t>
                      </a:r>
                    </a:p>
                  </a:txBody>
                  <a:tcPr marL="7620" marR="7620" marT="762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dirty="0">
                          <a:solidFill>
                            <a:srgbClr val="000000"/>
                          </a:solidFill>
                          <a:effectLst/>
                          <a:latin typeface="Arial" panose="020B0604020202020204" pitchFamily="34" charset="0"/>
                          <a:ea typeface="宋体" panose="02010600030101010101" pitchFamily="2" charset="-122"/>
                          <a:cs typeface="+mn-cs"/>
                        </a:rPr>
                        <a:t>-0.96%</a:t>
                      </a:r>
                    </a:p>
                  </a:txBody>
                  <a:tcPr marL="7620" marR="7620" marT="762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a:solidFill>
                            <a:srgbClr val="000000"/>
                          </a:solidFill>
                          <a:effectLst/>
                          <a:latin typeface="Arial" panose="020B0604020202020204" pitchFamily="34" charset="0"/>
                          <a:ea typeface="宋体" panose="02010600030101010101" pitchFamily="2" charset="-122"/>
                          <a:cs typeface="+mn-cs"/>
                        </a:rPr>
                        <a:t>99%</a:t>
                      </a:r>
                    </a:p>
                  </a:txBody>
                  <a:tcPr marL="7620" marR="7620" marT="762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a:solidFill>
                            <a:srgbClr val="000000"/>
                          </a:solidFill>
                          <a:effectLst/>
                          <a:latin typeface="Arial" panose="020B0604020202020204" pitchFamily="34" charset="0"/>
                          <a:ea typeface="宋体" panose="02010600030101010101" pitchFamily="2" charset="-122"/>
                          <a:cs typeface="+mn-cs"/>
                        </a:rPr>
                        <a:t>104%</a:t>
                      </a:r>
                    </a:p>
                  </a:txBody>
                  <a:tcPr marL="7620" marR="7620" marT="7620" marB="0" anchor="ctr"/>
                </a:tc>
                <a:extLst>
                  <a:ext uri="{0D108BD9-81ED-4DB2-BD59-A6C34878D82A}">
                    <a16:rowId xmlns:a16="http://schemas.microsoft.com/office/drawing/2014/main" val="3079469425"/>
                  </a:ext>
                </a:extLst>
              </a:tr>
              <a:tr h="194311">
                <a:tc>
                  <a:txBody>
                    <a:bodyPr/>
                    <a:lstStyle/>
                    <a:p>
                      <a:pPr marL="0" algn="ctr" defTabSz="514350" rtl="0" eaLnBrk="1" fontAlgn="auto"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1" kern="1200" dirty="0">
                          <a:solidFill>
                            <a:schemeClr val="lt1"/>
                          </a:solidFill>
                          <a:effectLst/>
                          <a:latin typeface="+mn-lt"/>
                          <a:ea typeface="+mn-ea"/>
                          <a:cs typeface="+mn-cs"/>
                        </a:rPr>
                        <a:t>Overall </a:t>
                      </a:r>
                      <a:endParaRPr lang="zh-CN" sz="1200" b="1" kern="1200" dirty="0">
                        <a:solidFill>
                          <a:schemeClr val="lt1"/>
                        </a:solidFill>
                        <a:effectLst/>
                        <a:latin typeface="+mn-lt"/>
                        <a:ea typeface="+mn-ea"/>
                        <a:cs typeface="+mn-cs"/>
                      </a:endParaRPr>
                    </a:p>
                  </a:txBody>
                  <a:tcPr marL="68580" marR="68580" marT="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1" i="0" u="none" strike="noStrike" kern="1200" dirty="0">
                          <a:solidFill>
                            <a:srgbClr val="000000"/>
                          </a:solidFill>
                          <a:effectLst/>
                          <a:latin typeface="Arial" panose="020B0604020202020204" pitchFamily="34" charset="0"/>
                          <a:ea typeface="宋体" panose="02010600030101010101" pitchFamily="2" charset="-122"/>
                          <a:cs typeface="+mn-cs"/>
                        </a:rPr>
                        <a:t>-0.41%</a:t>
                      </a:r>
                    </a:p>
                  </a:txBody>
                  <a:tcPr marL="7620" marR="7620" marT="762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1" i="0" u="none" strike="noStrike" kern="1200" dirty="0">
                          <a:solidFill>
                            <a:srgbClr val="000000"/>
                          </a:solidFill>
                          <a:effectLst/>
                          <a:latin typeface="Arial" panose="020B0604020202020204" pitchFamily="34" charset="0"/>
                          <a:ea typeface="宋体" panose="02010600030101010101" pitchFamily="2" charset="-122"/>
                          <a:cs typeface="+mn-cs"/>
                        </a:rPr>
                        <a:t>-0.49%</a:t>
                      </a:r>
                    </a:p>
                  </a:txBody>
                  <a:tcPr marL="7620" marR="7620" marT="762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1" i="0" u="none" strike="noStrike" kern="1200" dirty="0">
                          <a:solidFill>
                            <a:srgbClr val="000000"/>
                          </a:solidFill>
                          <a:effectLst/>
                          <a:latin typeface="Arial" panose="020B0604020202020204" pitchFamily="34" charset="0"/>
                          <a:ea typeface="宋体" panose="02010600030101010101" pitchFamily="2" charset="-122"/>
                          <a:cs typeface="+mn-cs"/>
                        </a:rPr>
                        <a:t>-0.56%</a:t>
                      </a:r>
                    </a:p>
                  </a:txBody>
                  <a:tcPr marL="7620" marR="7620" marT="762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1" i="0" u="none" strike="noStrike" kern="1200" dirty="0">
                          <a:solidFill>
                            <a:srgbClr val="000000"/>
                          </a:solidFill>
                          <a:effectLst/>
                          <a:latin typeface="Arial" panose="020B0604020202020204" pitchFamily="34" charset="0"/>
                          <a:ea typeface="宋体" panose="02010600030101010101" pitchFamily="2" charset="-122"/>
                          <a:cs typeface="+mn-cs"/>
                        </a:rPr>
                        <a:t>99%</a:t>
                      </a:r>
                    </a:p>
                  </a:txBody>
                  <a:tcPr marL="7620" marR="7620" marT="762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1" i="0" u="none" strike="noStrike" kern="1200" dirty="0">
                          <a:solidFill>
                            <a:srgbClr val="000000"/>
                          </a:solidFill>
                          <a:effectLst/>
                          <a:latin typeface="Arial" panose="020B0604020202020204" pitchFamily="34" charset="0"/>
                          <a:ea typeface="宋体" panose="02010600030101010101" pitchFamily="2" charset="-122"/>
                          <a:cs typeface="+mn-cs"/>
                        </a:rPr>
                        <a:t>103%</a:t>
                      </a:r>
                    </a:p>
                  </a:txBody>
                  <a:tcPr marL="7620" marR="7620" marT="7620" marB="0" anchor="ctr"/>
                </a:tc>
                <a:extLst>
                  <a:ext uri="{0D108BD9-81ED-4DB2-BD59-A6C34878D82A}">
                    <a16:rowId xmlns:a16="http://schemas.microsoft.com/office/drawing/2014/main" val="2170287205"/>
                  </a:ext>
                </a:extLst>
              </a:tr>
              <a:tr h="194311">
                <a:tc>
                  <a:txBody>
                    <a:bodyPr/>
                    <a:lstStyle/>
                    <a:p>
                      <a:pPr marL="0" algn="ctr" defTabSz="514350" rtl="0" eaLnBrk="1" fontAlgn="auto"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1" kern="1200" dirty="0">
                          <a:solidFill>
                            <a:schemeClr val="lt1"/>
                          </a:solidFill>
                          <a:effectLst/>
                          <a:latin typeface="+mn-lt"/>
                          <a:ea typeface="+mn-ea"/>
                          <a:cs typeface="+mn-cs"/>
                        </a:rPr>
                        <a:t>Class D</a:t>
                      </a:r>
                      <a:endParaRPr lang="zh-CN" sz="1200" b="1" kern="1200" dirty="0">
                        <a:solidFill>
                          <a:schemeClr val="lt1"/>
                        </a:solidFill>
                        <a:effectLst/>
                        <a:latin typeface="+mn-lt"/>
                        <a:ea typeface="+mn-ea"/>
                        <a:cs typeface="+mn-cs"/>
                      </a:endParaRPr>
                    </a:p>
                  </a:txBody>
                  <a:tcPr marL="68580" marR="68580" marT="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a:solidFill>
                            <a:srgbClr val="000000"/>
                          </a:solidFill>
                          <a:effectLst/>
                          <a:latin typeface="Arial" panose="020B0604020202020204" pitchFamily="34" charset="0"/>
                          <a:ea typeface="宋体" panose="02010600030101010101" pitchFamily="2" charset="-122"/>
                          <a:cs typeface="+mn-cs"/>
                        </a:rPr>
                        <a:t>-0.34%</a:t>
                      </a:r>
                    </a:p>
                  </a:txBody>
                  <a:tcPr marL="7620" marR="7620" marT="762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a:solidFill>
                            <a:srgbClr val="000000"/>
                          </a:solidFill>
                          <a:effectLst/>
                          <a:latin typeface="Arial" panose="020B0604020202020204" pitchFamily="34" charset="0"/>
                          <a:ea typeface="宋体" panose="02010600030101010101" pitchFamily="2" charset="-122"/>
                          <a:cs typeface="+mn-cs"/>
                        </a:rPr>
                        <a:t>-0.50%</a:t>
                      </a:r>
                    </a:p>
                  </a:txBody>
                  <a:tcPr marL="7620" marR="7620" marT="762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dirty="0">
                          <a:solidFill>
                            <a:srgbClr val="000000"/>
                          </a:solidFill>
                          <a:effectLst/>
                          <a:latin typeface="Arial" panose="020B0604020202020204" pitchFamily="34" charset="0"/>
                          <a:ea typeface="宋体" panose="02010600030101010101" pitchFamily="2" charset="-122"/>
                          <a:cs typeface="+mn-cs"/>
                        </a:rPr>
                        <a:t>-0.46%</a:t>
                      </a:r>
                    </a:p>
                  </a:txBody>
                  <a:tcPr marL="7620" marR="7620" marT="762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a:solidFill>
                            <a:srgbClr val="000000"/>
                          </a:solidFill>
                          <a:effectLst/>
                          <a:latin typeface="Arial" panose="020B0604020202020204" pitchFamily="34" charset="0"/>
                          <a:ea typeface="宋体" panose="02010600030101010101" pitchFamily="2" charset="-122"/>
                          <a:cs typeface="+mn-cs"/>
                        </a:rPr>
                        <a:t>99%</a:t>
                      </a:r>
                    </a:p>
                  </a:txBody>
                  <a:tcPr marL="7620" marR="7620" marT="762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dirty="0">
                          <a:solidFill>
                            <a:srgbClr val="000000"/>
                          </a:solidFill>
                          <a:effectLst/>
                          <a:latin typeface="Arial" panose="020B0604020202020204" pitchFamily="34" charset="0"/>
                          <a:ea typeface="宋体" panose="02010600030101010101" pitchFamily="2" charset="-122"/>
                          <a:cs typeface="+mn-cs"/>
                        </a:rPr>
                        <a:t>104%</a:t>
                      </a:r>
                    </a:p>
                  </a:txBody>
                  <a:tcPr marL="7620" marR="7620" marT="7620" marB="0" anchor="ctr"/>
                </a:tc>
                <a:extLst>
                  <a:ext uri="{0D108BD9-81ED-4DB2-BD59-A6C34878D82A}">
                    <a16:rowId xmlns:a16="http://schemas.microsoft.com/office/drawing/2014/main" val="3396017798"/>
                  </a:ext>
                </a:extLst>
              </a:tr>
              <a:tr h="194311">
                <a:tc>
                  <a:txBody>
                    <a:bodyPr/>
                    <a:lstStyle/>
                    <a:p>
                      <a:pPr marL="0" algn="ctr" defTabSz="514350" rtl="0" eaLnBrk="1" fontAlgn="auto"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1" kern="1200" dirty="0">
                          <a:solidFill>
                            <a:schemeClr val="lt1"/>
                          </a:solidFill>
                          <a:effectLst/>
                          <a:latin typeface="+mn-lt"/>
                          <a:ea typeface="+mn-ea"/>
                          <a:cs typeface="+mn-cs"/>
                        </a:rPr>
                        <a:t>Class F</a:t>
                      </a:r>
                      <a:endParaRPr lang="zh-CN" sz="1200" b="1" kern="1200" dirty="0">
                        <a:solidFill>
                          <a:schemeClr val="lt1"/>
                        </a:solidFill>
                        <a:effectLst/>
                        <a:latin typeface="+mn-lt"/>
                        <a:ea typeface="+mn-ea"/>
                        <a:cs typeface="+mn-cs"/>
                      </a:endParaRPr>
                    </a:p>
                  </a:txBody>
                  <a:tcPr marL="68580" marR="68580" marT="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dirty="0">
                          <a:solidFill>
                            <a:srgbClr val="000000"/>
                          </a:solidFill>
                          <a:effectLst/>
                          <a:latin typeface="Arial" panose="020B0604020202020204" pitchFamily="34" charset="0"/>
                          <a:ea typeface="宋体" panose="02010600030101010101" pitchFamily="2" charset="-122"/>
                          <a:cs typeface="+mn-cs"/>
                        </a:rPr>
                        <a:t>-0.49%</a:t>
                      </a:r>
                    </a:p>
                  </a:txBody>
                  <a:tcPr marL="7620" marR="7620" marT="762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dirty="0">
                          <a:solidFill>
                            <a:srgbClr val="000000"/>
                          </a:solidFill>
                          <a:effectLst/>
                          <a:latin typeface="Arial" panose="020B0604020202020204" pitchFamily="34" charset="0"/>
                          <a:ea typeface="宋体" panose="02010600030101010101" pitchFamily="2" charset="-122"/>
                          <a:cs typeface="+mn-cs"/>
                        </a:rPr>
                        <a:t>-0.24%</a:t>
                      </a:r>
                    </a:p>
                  </a:txBody>
                  <a:tcPr marL="7620" marR="7620" marT="762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dirty="0">
                          <a:solidFill>
                            <a:srgbClr val="000000"/>
                          </a:solidFill>
                          <a:effectLst/>
                          <a:latin typeface="Arial" panose="020B0604020202020204" pitchFamily="34" charset="0"/>
                          <a:ea typeface="宋体" panose="02010600030101010101" pitchFamily="2" charset="-122"/>
                          <a:cs typeface="+mn-cs"/>
                        </a:rPr>
                        <a:t>-0.55%</a:t>
                      </a:r>
                    </a:p>
                  </a:txBody>
                  <a:tcPr marL="7620" marR="7620" marT="762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a:solidFill>
                            <a:srgbClr val="000000"/>
                          </a:solidFill>
                          <a:effectLst/>
                          <a:latin typeface="Arial" panose="020B0604020202020204" pitchFamily="34" charset="0"/>
                          <a:ea typeface="宋体" panose="02010600030101010101" pitchFamily="2" charset="-122"/>
                          <a:cs typeface="+mn-cs"/>
                        </a:rPr>
                        <a:t>99%</a:t>
                      </a:r>
                    </a:p>
                  </a:txBody>
                  <a:tcPr marL="7620" marR="7620" marT="762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dirty="0">
                          <a:solidFill>
                            <a:srgbClr val="000000"/>
                          </a:solidFill>
                          <a:effectLst/>
                          <a:latin typeface="Arial" panose="020B0604020202020204" pitchFamily="34" charset="0"/>
                          <a:ea typeface="宋体" panose="02010600030101010101" pitchFamily="2" charset="-122"/>
                          <a:cs typeface="+mn-cs"/>
                        </a:rPr>
                        <a:t>103%</a:t>
                      </a:r>
                    </a:p>
                  </a:txBody>
                  <a:tcPr marL="7620" marR="7620" marT="7620" marB="0" anchor="ctr"/>
                </a:tc>
                <a:extLst>
                  <a:ext uri="{0D108BD9-81ED-4DB2-BD59-A6C34878D82A}">
                    <a16:rowId xmlns:a16="http://schemas.microsoft.com/office/drawing/2014/main" val="1821906154"/>
                  </a:ext>
                </a:extLst>
              </a:tr>
              <a:tr h="194311">
                <a:tc>
                  <a:txBody>
                    <a:bodyPr/>
                    <a:lstStyle/>
                    <a:p>
                      <a:pPr marL="0" algn="ctr" defTabSz="514350" rtl="0" eaLnBrk="1" fontAlgn="auto"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1" kern="1200" dirty="0" smtClean="0">
                          <a:solidFill>
                            <a:schemeClr val="lt1"/>
                          </a:solidFill>
                          <a:effectLst/>
                          <a:latin typeface="+mn-lt"/>
                          <a:ea typeface="+mn-ea"/>
                          <a:cs typeface="+mn-cs"/>
                        </a:rPr>
                        <a:t>Class TGM</a:t>
                      </a:r>
                      <a:endParaRPr lang="zh-CN" sz="1200" b="1" kern="1200" dirty="0">
                        <a:solidFill>
                          <a:schemeClr val="lt1"/>
                        </a:solidFill>
                        <a:effectLst/>
                        <a:latin typeface="+mn-lt"/>
                        <a:ea typeface="+mn-ea"/>
                        <a:cs typeface="+mn-cs"/>
                      </a:endParaRPr>
                    </a:p>
                  </a:txBody>
                  <a:tcPr marL="68580" marR="68580" marT="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a:solidFill>
                            <a:srgbClr val="000000"/>
                          </a:solidFill>
                          <a:effectLst/>
                          <a:latin typeface="Arial" panose="020B0604020202020204" pitchFamily="34" charset="0"/>
                          <a:ea typeface="宋体" panose="02010600030101010101" pitchFamily="2" charset="-122"/>
                          <a:cs typeface="+mn-cs"/>
                        </a:rPr>
                        <a:t>-0.26%</a:t>
                      </a:r>
                    </a:p>
                  </a:txBody>
                  <a:tcPr marL="7620" marR="7620" marT="762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a:solidFill>
                            <a:srgbClr val="000000"/>
                          </a:solidFill>
                          <a:effectLst/>
                          <a:latin typeface="Arial" panose="020B0604020202020204" pitchFamily="34" charset="0"/>
                          <a:ea typeface="宋体" panose="02010600030101010101" pitchFamily="2" charset="-122"/>
                          <a:cs typeface="+mn-cs"/>
                        </a:rPr>
                        <a:t>-0.16%</a:t>
                      </a:r>
                    </a:p>
                  </a:txBody>
                  <a:tcPr marL="7620" marR="7620" marT="762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dirty="0">
                          <a:solidFill>
                            <a:srgbClr val="000000"/>
                          </a:solidFill>
                          <a:effectLst/>
                          <a:latin typeface="Arial" panose="020B0604020202020204" pitchFamily="34" charset="0"/>
                          <a:ea typeface="宋体" panose="02010600030101010101" pitchFamily="2" charset="-122"/>
                          <a:cs typeface="+mn-cs"/>
                        </a:rPr>
                        <a:t>-0.18%</a:t>
                      </a:r>
                    </a:p>
                  </a:txBody>
                  <a:tcPr marL="7620" marR="7620" marT="762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a:solidFill>
                            <a:srgbClr val="000000"/>
                          </a:solidFill>
                          <a:effectLst/>
                          <a:latin typeface="Arial" panose="020B0604020202020204" pitchFamily="34" charset="0"/>
                          <a:ea typeface="宋体" panose="02010600030101010101" pitchFamily="2" charset="-122"/>
                          <a:cs typeface="+mn-cs"/>
                        </a:rPr>
                        <a:t>98%</a:t>
                      </a:r>
                    </a:p>
                  </a:txBody>
                  <a:tcPr marL="7620" marR="7620" marT="762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dirty="0">
                          <a:solidFill>
                            <a:srgbClr val="000000"/>
                          </a:solidFill>
                          <a:effectLst/>
                          <a:latin typeface="Arial" panose="020B0604020202020204" pitchFamily="34" charset="0"/>
                          <a:ea typeface="宋体" panose="02010600030101010101" pitchFamily="2" charset="-122"/>
                          <a:cs typeface="+mn-cs"/>
                        </a:rPr>
                        <a:t>102%</a:t>
                      </a:r>
                    </a:p>
                  </a:txBody>
                  <a:tcPr marL="7620" marR="7620" marT="7620" marB="0" anchor="ctr"/>
                </a:tc>
                <a:extLst>
                  <a:ext uri="{0D108BD9-81ED-4DB2-BD59-A6C34878D82A}">
                    <a16:rowId xmlns:a16="http://schemas.microsoft.com/office/drawing/2014/main" val="524328216"/>
                  </a:ext>
                </a:extLst>
              </a:tr>
            </a:tbl>
          </a:graphicData>
        </a:graphic>
      </p:graphicFrame>
      <p:graphicFrame>
        <p:nvGraphicFramePr>
          <p:cNvPr id="5" name="表格 4"/>
          <p:cNvGraphicFramePr>
            <a:graphicFrameLocks noGrp="1"/>
          </p:cNvGraphicFramePr>
          <p:nvPr>
            <p:extLst>
              <p:ext uri="{D42A27DB-BD31-4B8C-83A1-F6EECF244321}">
                <p14:modId xmlns:p14="http://schemas.microsoft.com/office/powerpoint/2010/main" val="371294838"/>
              </p:ext>
            </p:extLst>
          </p:nvPr>
        </p:nvGraphicFramePr>
        <p:xfrm>
          <a:off x="3008730" y="3835669"/>
          <a:ext cx="5856974" cy="2604888"/>
        </p:xfrm>
        <a:graphic>
          <a:graphicData uri="http://schemas.openxmlformats.org/drawingml/2006/table">
            <a:tbl>
              <a:tblPr firstRow="1" firstCol="1" bandRow="1">
                <a:tableStyleId>{5C22544A-7EE6-4342-B048-85BDC9FD1C3A}</a:tableStyleId>
              </a:tblPr>
              <a:tblGrid>
                <a:gridCol w="1384069">
                  <a:extLst>
                    <a:ext uri="{9D8B030D-6E8A-4147-A177-3AD203B41FA5}">
                      <a16:colId xmlns:a16="http://schemas.microsoft.com/office/drawing/2014/main" val="3572418488"/>
                    </a:ext>
                  </a:extLst>
                </a:gridCol>
                <a:gridCol w="894581">
                  <a:extLst>
                    <a:ext uri="{9D8B030D-6E8A-4147-A177-3AD203B41FA5}">
                      <a16:colId xmlns:a16="http://schemas.microsoft.com/office/drawing/2014/main" val="3674797368"/>
                    </a:ext>
                  </a:extLst>
                </a:gridCol>
                <a:gridCol w="894581">
                  <a:extLst>
                    <a:ext uri="{9D8B030D-6E8A-4147-A177-3AD203B41FA5}">
                      <a16:colId xmlns:a16="http://schemas.microsoft.com/office/drawing/2014/main" val="3857555899"/>
                    </a:ext>
                  </a:extLst>
                </a:gridCol>
                <a:gridCol w="894581">
                  <a:extLst>
                    <a:ext uri="{9D8B030D-6E8A-4147-A177-3AD203B41FA5}">
                      <a16:colId xmlns:a16="http://schemas.microsoft.com/office/drawing/2014/main" val="2761595016"/>
                    </a:ext>
                  </a:extLst>
                </a:gridCol>
                <a:gridCol w="894581">
                  <a:extLst>
                    <a:ext uri="{9D8B030D-6E8A-4147-A177-3AD203B41FA5}">
                      <a16:colId xmlns:a16="http://schemas.microsoft.com/office/drawing/2014/main" val="3050235940"/>
                    </a:ext>
                  </a:extLst>
                </a:gridCol>
                <a:gridCol w="894581">
                  <a:extLst>
                    <a:ext uri="{9D8B030D-6E8A-4147-A177-3AD203B41FA5}">
                      <a16:colId xmlns:a16="http://schemas.microsoft.com/office/drawing/2014/main" val="247103335"/>
                    </a:ext>
                  </a:extLst>
                </a:gridCol>
              </a:tblGrid>
              <a:tr h="320815">
                <a:tc gridSpan="6">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dirty="0">
                          <a:effectLst/>
                        </a:rPr>
                        <a:t>Random Access Main10</a:t>
                      </a:r>
                      <a:endParaRPr lang="zh-CN" sz="1200" dirty="0">
                        <a:effectLst/>
                        <a:latin typeface="Times New Roman" panose="02020603050405020304" pitchFamily="18" charset="0"/>
                        <a:ea typeface="等线" panose="02010600030101010101" pitchFamily="2" charset="-122"/>
                      </a:endParaRPr>
                    </a:p>
                  </a:txBody>
                  <a:tcPr marL="68580" marR="68580" marT="0" marB="0" anchor="ctr"/>
                </a:tc>
                <a:tc hMerge="1">
                  <a:txBody>
                    <a:bodyPr/>
                    <a:lstStyle/>
                    <a:p>
                      <a:endParaRPr lang="zh-CN" sz="1500" dirty="0">
                        <a:effectLst/>
                        <a:latin typeface="Times New Roman" panose="02020603050405020304" pitchFamily="18" charset="0"/>
                      </a:endParaRPr>
                    </a:p>
                  </a:txBody>
                  <a:tcPr marL="68580" marR="68580" marT="0" marB="0"/>
                </a:tc>
                <a:tc hMerge="1">
                  <a:txBody>
                    <a:bodyPr/>
                    <a:lstStyle/>
                    <a:p>
                      <a:endParaRPr lang="zh-CN" sz="1500" dirty="0">
                        <a:effectLst/>
                        <a:latin typeface="Times New Roman" panose="02020603050405020304" pitchFamily="18" charset="0"/>
                      </a:endParaRPr>
                    </a:p>
                  </a:txBody>
                  <a:tcPr marL="68580" marR="68580" marT="0" marB="0"/>
                </a:tc>
                <a:tc hMerge="1">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endParaRPr lang="zh-CN" sz="1500" dirty="0">
                        <a:effectLst/>
                        <a:latin typeface="Times New Roman" panose="02020603050405020304" pitchFamily="18" charset="0"/>
                        <a:ea typeface="等线" panose="02010600030101010101" pitchFamily="2" charset="-122"/>
                      </a:endParaRPr>
                    </a:p>
                  </a:txBody>
                  <a:tcPr marL="68580" marR="68580" marT="0" marB="0"/>
                </a:tc>
                <a:tc hMerge="1">
                  <a:txBody>
                    <a:bodyPr/>
                    <a:lstStyle/>
                    <a:p>
                      <a:endParaRPr lang="zh-CN" sz="1500">
                        <a:effectLst/>
                        <a:latin typeface="Times New Roman" panose="02020603050405020304" pitchFamily="18" charset="0"/>
                      </a:endParaRPr>
                    </a:p>
                  </a:txBody>
                  <a:tcPr marL="68580" marR="68580" marT="0" marB="0"/>
                </a:tc>
                <a:tc hMerge="1">
                  <a:txBody>
                    <a:bodyPr/>
                    <a:lstStyle/>
                    <a:p>
                      <a:endParaRPr lang="zh-CN" sz="1500" dirty="0">
                        <a:effectLst/>
                        <a:latin typeface="Times New Roman" panose="02020603050405020304" pitchFamily="18" charset="0"/>
                      </a:endParaRPr>
                    </a:p>
                  </a:txBody>
                  <a:tcPr marL="68580" marR="68580" marT="0" marB="0"/>
                </a:tc>
                <a:extLst>
                  <a:ext uri="{0D108BD9-81ED-4DB2-BD59-A6C34878D82A}">
                    <a16:rowId xmlns:a16="http://schemas.microsoft.com/office/drawing/2014/main" val="2712618808"/>
                  </a:ext>
                </a:extLst>
              </a:tr>
              <a:tr h="374183">
                <a:tc>
                  <a:txBody>
                    <a:bodyPr/>
                    <a:lstStyle/>
                    <a:p>
                      <a:endParaRPr lang="zh-CN" sz="1200">
                        <a:effectLst/>
                        <a:latin typeface="Times New Roman" panose="02020603050405020304" pitchFamily="18" charset="0"/>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zh-CN" sz="1200" dirty="0">
                          <a:effectLst/>
                        </a:rPr>
                        <a:t>　</a:t>
                      </a:r>
                      <a:endParaRPr lang="zh-CN" sz="1200" dirty="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zh-CN" sz="1200" dirty="0">
                          <a:effectLst/>
                        </a:rPr>
                        <a:t>　</a:t>
                      </a:r>
                      <a:endParaRPr lang="zh-CN" sz="1200" dirty="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dirty="0">
                          <a:effectLst/>
                        </a:rPr>
                        <a:t>Over </a:t>
                      </a:r>
                      <a:r>
                        <a:rPr lang="en-US" altLang="zh-CN" sz="1200" dirty="0" smtClean="0">
                          <a:effectLst/>
                        </a:rPr>
                        <a:t>ECM-7.0</a:t>
                      </a:r>
                      <a:endParaRPr lang="zh-CN" altLang="zh-CN" sz="1200" dirty="0">
                        <a:effectLst/>
                        <a:latin typeface="Times New Roman" panose="02020603050405020304" pitchFamily="18" charset="0"/>
                        <a:ea typeface="+mn-ea"/>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zh-CN" sz="1200">
                          <a:effectLst/>
                        </a:rPr>
                        <a:t>　</a:t>
                      </a:r>
                      <a:endParaRPr lang="zh-CN" sz="12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zh-CN" sz="1200">
                          <a:effectLst/>
                        </a:rPr>
                        <a:t>　</a:t>
                      </a:r>
                      <a:endParaRPr lang="zh-CN" sz="1200">
                        <a:effectLst/>
                        <a:latin typeface="Times New Roman" panose="02020603050405020304" pitchFamily="18" charset="0"/>
                        <a:ea typeface="等线" panose="02010600030101010101" pitchFamily="2" charset="-122"/>
                      </a:endParaRPr>
                    </a:p>
                  </a:txBody>
                  <a:tcPr marL="68580" marR="68580" marT="0" marB="0" anchor="ctr"/>
                </a:tc>
                <a:extLst>
                  <a:ext uri="{0D108BD9-81ED-4DB2-BD59-A6C34878D82A}">
                    <a16:rowId xmlns:a16="http://schemas.microsoft.com/office/drawing/2014/main" val="3884897807"/>
                  </a:ext>
                </a:extLst>
              </a:tr>
              <a:tr h="187091">
                <a:tc>
                  <a:txBody>
                    <a:bodyPr/>
                    <a:lstStyle/>
                    <a:p>
                      <a:endParaRPr lang="zh-CN" sz="1200" dirty="0">
                        <a:effectLst/>
                        <a:latin typeface="Times New Roman" panose="02020603050405020304" pitchFamily="18" charset="0"/>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a:effectLst/>
                        </a:rPr>
                        <a:t>Y</a:t>
                      </a:r>
                      <a:endParaRPr lang="zh-CN" sz="12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a:effectLst/>
                        </a:rPr>
                        <a:t>U</a:t>
                      </a:r>
                      <a:endParaRPr lang="zh-CN" sz="12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dirty="0">
                          <a:effectLst/>
                        </a:rPr>
                        <a:t>V</a:t>
                      </a:r>
                      <a:endParaRPr lang="zh-CN" sz="1200" dirty="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a:effectLst/>
                        </a:rPr>
                        <a:t>EncT</a:t>
                      </a:r>
                      <a:endParaRPr lang="zh-CN" sz="12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a:effectLst/>
                        </a:rPr>
                        <a:t>DecT</a:t>
                      </a:r>
                      <a:endParaRPr lang="zh-CN" sz="1200">
                        <a:effectLst/>
                        <a:latin typeface="Times New Roman" panose="02020603050405020304" pitchFamily="18" charset="0"/>
                        <a:ea typeface="等线" panose="02010600030101010101" pitchFamily="2" charset="-122"/>
                      </a:endParaRPr>
                    </a:p>
                  </a:txBody>
                  <a:tcPr marL="68580" marR="68580" marT="0" marB="0" anchor="ctr"/>
                </a:tc>
                <a:extLst>
                  <a:ext uri="{0D108BD9-81ED-4DB2-BD59-A6C34878D82A}">
                    <a16:rowId xmlns:a16="http://schemas.microsoft.com/office/drawing/2014/main" val="3689029836"/>
                  </a:ext>
                </a:extLst>
              </a:tr>
              <a:tr h="187091">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dirty="0">
                          <a:effectLst/>
                        </a:rPr>
                        <a:t>Class A1</a:t>
                      </a:r>
                      <a:endParaRPr lang="zh-CN" sz="1200" dirty="0">
                        <a:effectLst/>
                        <a:latin typeface="Times New Roman" panose="02020603050405020304" pitchFamily="18" charset="0"/>
                        <a:ea typeface="等线" panose="02010600030101010101" pitchFamily="2" charset="-122"/>
                      </a:endParaRPr>
                    </a:p>
                  </a:txBody>
                  <a:tcPr marL="68580" marR="68580" marT="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kern="1200" dirty="0">
                          <a:solidFill>
                            <a:srgbClr val="000000"/>
                          </a:solidFill>
                          <a:effectLst/>
                          <a:latin typeface="Arial" panose="020B0604020202020204" pitchFamily="34" charset="0"/>
                          <a:ea typeface="宋体" panose="02010600030101010101" pitchFamily="2" charset="-122"/>
                          <a:cs typeface="+mn-cs"/>
                        </a:rPr>
                        <a:t>#NUM!</a:t>
                      </a:r>
                      <a:endParaRPr lang="zh-CN" altLang="en-US" sz="12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kern="1200" dirty="0">
                          <a:solidFill>
                            <a:srgbClr val="000000"/>
                          </a:solidFill>
                          <a:effectLst/>
                          <a:latin typeface="Arial" panose="020B0604020202020204" pitchFamily="34" charset="0"/>
                          <a:ea typeface="宋体" panose="02010600030101010101" pitchFamily="2" charset="-122"/>
                          <a:cs typeface="+mn-cs"/>
                        </a:rPr>
                        <a:t>#NUM!</a:t>
                      </a:r>
                      <a:endParaRPr lang="zh-CN" altLang="en-US" sz="12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kern="1200" dirty="0">
                          <a:solidFill>
                            <a:srgbClr val="000000"/>
                          </a:solidFill>
                          <a:effectLst/>
                          <a:latin typeface="Arial" panose="020B0604020202020204" pitchFamily="34" charset="0"/>
                          <a:ea typeface="宋体" panose="02010600030101010101" pitchFamily="2" charset="-122"/>
                          <a:cs typeface="+mn-cs"/>
                        </a:rPr>
                        <a:t>#NUM!</a:t>
                      </a:r>
                      <a:endParaRPr lang="zh-CN" altLang="en-US" sz="12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kern="1200" dirty="0">
                          <a:solidFill>
                            <a:srgbClr val="000000"/>
                          </a:solidFill>
                          <a:effectLst/>
                          <a:latin typeface="Arial" panose="020B0604020202020204" pitchFamily="34" charset="0"/>
                          <a:ea typeface="宋体" panose="02010600030101010101" pitchFamily="2" charset="-122"/>
                          <a:cs typeface="+mn-cs"/>
                        </a:rPr>
                        <a:t>#NUM!</a:t>
                      </a:r>
                      <a:endParaRPr lang="zh-CN" altLang="en-US" sz="12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kern="1200" dirty="0">
                          <a:solidFill>
                            <a:srgbClr val="000000"/>
                          </a:solidFill>
                          <a:effectLst/>
                          <a:latin typeface="Arial" panose="020B0604020202020204" pitchFamily="34" charset="0"/>
                          <a:ea typeface="宋体" panose="02010600030101010101" pitchFamily="2" charset="-122"/>
                          <a:cs typeface="+mn-cs"/>
                        </a:rPr>
                        <a:t>#NUM!</a:t>
                      </a:r>
                      <a:endParaRPr lang="zh-CN" altLang="en-US" sz="12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tc>
                <a:extLst>
                  <a:ext uri="{0D108BD9-81ED-4DB2-BD59-A6C34878D82A}">
                    <a16:rowId xmlns:a16="http://schemas.microsoft.com/office/drawing/2014/main" val="3358857695"/>
                  </a:ext>
                </a:extLst>
              </a:tr>
              <a:tr h="187091">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dirty="0">
                          <a:effectLst/>
                        </a:rPr>
                        <a:t>Class A2</a:t>
                      </a:r>
                      <a:endParaRPr lang="zh-CN" sz="1200" dirty="0">
                        <a:effectLst/>
                        <a:latin typeface="Times New Roman" panose="02020603050405020304" pitchFamily="18" charset="0"/>
                        <a:ea typeface="等线" panose="02010600030101010101" pitchFamily="2" charset="-122"/>
                      </a:endParaRPr>
                    </a:p>
                  </a:txBody>
                  <a:tcPr marL="68580" marR="68580" marT="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kern="1200" dirty="0">
                          <a:solidFill>
                            <a:srgbClr val="000000"/>
                          </a:solidFill>
                          <a:effectLst/>
                          <a:latin typeface="Arial" panose="020B0604020202020204" pitchFamily="34" charset="0"/>
                          <a:ea typeface="宋体" panose="02010600030101010101" pitchFamily="2" charset="-122"/>
                          <a:cs typeface="+mn-cs"/>
                        </a:rPr>
                        <a:t>#NUM!</a:t>
                      </a:r>
                      <a:endParaRPr lang="zh-CN" altLang="en-US" sz="12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kern="1200" dirty="0">
                          <a:solidFill>
                            <a:srgbClr val="000000"/>
                          </a:solidFill>
                          <a:effectLst/>
                          <a:latin typeface="Arial" panose="020B0604020202020204" pitchFamily="34" charset="0"/>
                          <a:ea typeface="宋体" panose="02010600030101010101" pitchFamily="2" charset="-122"/>
                          <a:cs typeface="+mn-cs"/>
                        </a:rPr>
                        <a:t>#NUM!</a:t>
                      </a:r>
                      <a:endParaRPr lang="zh-CN" altLang="en-US" sz="12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kern="1200" dirty="0">
                          <a:solidFill>
                            <a:srgbClr val="000000"/>
                          </a:solidFill>
                          <a:effectLst/>
                          <a:latin typeface="Arial" panose="020B0604020202020204" pitchFamily="34" charset="0"/>
                          <a:ea typeface="宋体" panose="02010600030101010101" pitchFamily="2" charset="-122"/>
                          <a:cs typeface="+mn-cs"/>
                        </a:rPr>
                        <a:t>#NUM!</a:t>
                      </a:r>
                      <a:endParaRPr lang="zh-CN" altLang="en-US" sz="12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kern="1200" dirty="0">
                          <a:solidFill>
                            <a:srgbClr val="000000"/>
                          </a:solidFill>
                          <a:effectLst/>
                          <a:latin typeface="Arial" panose="020B0604020202020204" pitchFamily="34" charset="0"/>
                          <a:ea typeface="宋体" panose="02010600030101010101" pitchFamily="2" charset="-122"/>
                          <a:cs typeface="+mn-cs"/>
                        </a:rPr>
                        <a:t>#NUM!</a:t>
                      </a:r>
                      <a:endParaRPr lang="zh-CN" altLang="en-US" sz="12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kern="1200" dirty="0">
                          <a:solidFill>
                            <a:srgbClr val="000000"/>
                          </a:solidFill>
                          <a:effectLst/>
                          <a:latin typeface="Arial" panose="020B0604020202020204" pitchFamily="34" charset="0"/>
                          <a:ea typeface="宋体" panose="02010600030101010101" pitchFamily="2" charset="-122"/>
                          <a:cs typeface="+mn-cs"/>
                        </a:rPr>
                        <a:t>#NUM!</a:t>
                      </a:r>
                      <a:endParaRPr lang="zh-CN" altLang="en-US" sz="12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tc>
                <a:extLst>
                  <a:ext uri="{0D108BD9-81ED-4DB2-BD59-A6C34878D82A}">
                    <a16:rowId xmlns:a16="http://schemas.microsoft.com/office/drawing/2014/main" val="3309234347"/>
                  </a:ext>
                </a:extLst>
              </a:tr>
              <a:tr h="19488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dirty="0">
                          <a:effectLst/>
                        </a:rPr>
                        <a:t>Class B</a:t>
                      </a:r>
                      <a:endParaRPr lang="zh-CN" sz="1200" dirty="0">
                        <a:effectLst/>
                        <a:latin typeface="Times New Roman" panose="02020603050405020304" pitchFamily="18" charset="0"/>
                        <a:ea typeface="等线" panose="02010600030101010101" pitchFamily="2" charset="-122"/>
                      </a:endParaRPr>
                    </a:p>
                  </a:txBody>
                  <a:tcPr marL="68580" marR="68580" marT="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kern="1200" dirty="0">
                          <a:solidFill>
                            <a:srgbClr val="000000"/>
                          </a:solidFill>
                          <a:effectLst/>
                          <a:latin typeface="Arial" panose="020B0604020202020204" pitchFamily="34" charset="0"/>
                          <a:ea typeface="宋体" panose="02010600030101010101" pitchFamily="2" charset="-122"/>
                          <a:cs typeface="+mn-cs"/>
                        </a:rPr>
                        <a:t>#NUM!</a:t>
                      </a:r>
                      <a:endParaRPr lang="zh-CN" altLang="en-US" sz="12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kern="1200" dirty="0">
                          <a:solidFill>
                            <a:srgbClr val="000000"/>
                          </a:solidFill>
                          <a:effectLst/>
                          <a:latin typeface="Arial" panose="020B0604020202020204" pitchFamily="34" charset="0"/>
                          <a:ea typeface="宋体" panose="02010600030101010101" pitchFamily="2" charset="-122"/>
                          <a:cs typeface="+mn-cs"/>
                        </a:rPr>
                        <a:t>#NUM!</a:t>
                      </a:r>
                      <a:endParaRPr lang="zh-CN" altLang="en-US" sz="12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kern="1200" dirty="0">
                          <a:solidFill>
                            <a:srgbClr val="000000"/>
                          </a:solidFill>
                          <a:effectLst/>
                          <a:latin typeface="Arial" panose="020B0604020202020204" pitchFamily="34" charset="0"/>
                          <a:ea typeface="宋体" panose="02010600030101010101" pitchFamily="2" charset="-122"/>
                          <a:cs typeface="+mn-cs"/>
                        </a:rPr>
                        <a:t>#NUM!</a:t>
                      </a:r>
                      <a:endParaRPr lang="zh-CN" altLang="en-US" sz="12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kern="1200" dirty="0">
                          <a:solidFill>
                            <a:srgbClr val="000000"/>
                          </a:solidFill>
                          <a:effectLst/>
                          <a:latin typeface="Arial" panose="020B0604020202020204" pitchFamily="34" charset="0"/>
                          <a:ea typeface="宋体" panose="02010600030101010101" pitchFamily="2" charset="-122"/>
                          <a:cs typeface="+mn-cs"/>
                        </a:rPr>
                        <a:t>#NUM!</a:t>
                      </a:r>
                      <a:endParaRPr lang="zh-CN" altLang="en-US" sz="12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kern="1200" dirty="0">
                          <a:solidFill>
                            <a:srgbClr val="000000"/>
                          </a:solidFill>
                          <a:effectLst/>
                          <a:latin typeface="Arial" panose="020B0604020202020204" pitchFamily="34" charset="0"/>
                          <a:ea typeface="宋体" panose="02010600030101010101" pitchFamily="2" charset="-122"/>
                          <a:cs typeface="+mn-cs"/>
                        </a:rPr>
                        <a:t>#NUM!</a:t>
                      </a:r>
                      <a:endParaRPr lang="zh-CN" altLang="en-US" sz="12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tc>
                <a:extLst>
                  <a:ext uri="{0D108BD9-81ED-4DB2-BD59-A6C34878D82A}">
                    <a16:rowId xmlns:a16="http://schemas.microsoft.com/office/drawing/2014/main" val="2257136389"/>
                  </a:ext>
                </a:extLst>
              </a:tr>
              <a:tr h="19488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dirty="0">
                          <a:effectLst/>
                        </a:rPr>
                        <a:t>Class C</a:t>
                      </a:r>
                      <a:endParaRPr lang="zh-CN" sz="1200" dirty="0">
                        <a:effectLst/>
                        <a:latin typeface="Times New Roman" panose="02020603050405020304" pitchFamily="18" charset="0"/>
                        <a:ea typeface="等线" panose="02010600030101010101" pitchFamily="2" charset="-122"/>
                      </a:endParaRPr>
                    </a:p>
                  </a:txBody>
                  <a:tcPr marL="68580" marR="68580" marT="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dirty="0">
                          <a:solidFill>
                            <a:srgbClr val="000000"/>
                          </a:solidFill>
                          <a:effectLst/>
                          <a:latin typeface="Arial" panose="020B0604020202020204" pitchFamily="34" charset="0"/>
                          <a:ea typeface="宋体" panose="02010600030101010101" pitchFamily="2" charset="-122"/>
                          <a:cs typeface="+mn-cs"/>
                        </a:rPr>
                        <a:t>-0.03%</a:t>
                      </a:r>
                    </a:p>
                  </a:txBody>
                  <a:tcPr marL="7620" marR="7620" marT="762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dirty="0">
                          <a:solidFill>
                            <a:srgbClr val="000000"/>
                          </a:solidFill>
                          <a:effectLst/>
                          <a:latin typeface="Arial" panose="020B0604020202020204" pitchFamily="34" charset="0"/>
                          <a:ea typeface="宋体" panose="02010600030101010101" pitchFamily="2" charset="-122"/>
                          <a:cs typeface="+mn-cs"/>
                        </a:rPr>
                        <a:t>-0.19%</a:t>
                      </a:r>
                    </a:p>
                  </a:txBody>
                  <a:tcPr marL="7620" marR="7620" marT="762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dirty="0">
                          <a:solidFill>
                            <a:srgbClr val="000000"/>
                          </a:solidFill>
                          <a:effectLst/>
                          <a:latin typeface="Arial" panose="020B0604020202020204" pitchFamily="34" charset="0"/>
                          <a:ea typeface="宋体" panose="02010600030101010101" pitchFamily="2" charset="-122"/>
                          <a:cs typeface="+mn-cs"/>
                        </a:rPr>
                        <a:t>0.00%</a:t>
                      </a:r>
                    </a:p>
                  </a:txBody>
                  <a:tcPr marL="7620" marR="7620" marT="762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dirty="0">
                          <a:solidFill>
                            <a:srgbClr val="000000"/>
                          </a:solidFill>
                          <a:effectLst/>
                          <a:latin typeface="Arial" panose="020B0604020202020204" pitchFamily="34" charset="0"/>
                          <a:ea typeface="宋体" panose="02010600030101010101" pitchFamily="2" charset="-122"/>
                          <a:cs typeface="+mn-cs"/>
                        </a:rPr>
                        <a:t>100%</a:t>
                      </a:r>
                    </a:p>
                  </a:txBody>
                  <a:tcPr marL="7620" marR="7620" marT="762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dirty="0">
                          <a:solidFill>
                            <a:srgbClr val="000000"/>
                          </a:solidFill>
                          <a:effectLst/>
                          <a:latin typeface="Arial" panose="020B0604020202020204" pitchFamily="34" charset="0"/>
                          <a:ea typeface="宋体" panose="02010600030101010101" pitchFamily="2" charset="-122"/>
                          <a:cs typeface="+mn-cs"/>
                        </a:rPr>
                        <a:t>100%</a:t>
                      </a:r>
                    </a:p>
                  </a:txBody>
                  <a:tcPr marL="7620" marR="7620" marT="7620" marB="0" anchor="ctr"/>
                </a:tc>
                <a:extLst>
                  <a:ext uri="{0D108BD9-81ED-4DB2-BD59-A6C34878D82A}">
                    <a16:rowId xmlns:a16="http://schemas.microsoft.com/office/drawing/2014/main" val="461492781"/>
                  </a:ext>
                </a:extLst>
              </a:tr>
              <a:tr h="187091">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a:effectLst/>
                        </a:rPr>
                        <a:t>Class E</a:t>
                      </a:r>
                      <a:endParaRPr lang="zh-CN" sz="1200">
                        <a:effectLst/>
                        <a:latin typeface="Times New Roman" panose="02020603050405020304" pitchFamily="18" charset="0"/>
                        <a:ea typeface="等线" panose="02010600030101010101" pitchFamily="2" charset="-122"/>
                      </a:endParaRPr>
                    </a:p>
                  </a:txBody>
                  <a:tcPr marL="68580" marR="68580" marT="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kern="1200" dirty="0">
                          <a:solidFill>
                            <a:srgbClr val="000000"/>
                          </a:solidFill>
                          <a:effectLst/>
                          <a:latin typeface="Arial" panose="020B0604020202020204" pitchFamily="34" charset="0"/>
                          <a:ea typeface="宋体" panose="02010600030101010101" pitchFamily="2" charset="-122"/>
                          <a:cs typeface="+mn-cs"/>
                        </a:rPr>
                        <a:t>#NUM!</a:t>
                      </a:r>
                      <a:endParaRPr lang="zh-CN" altLang="en-US" sz="12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kern="1200" dirty="0">
                          <a:solidFill>
                            <a:srgbClr val="000000"/>
                          </a:solidFill>
                          <a:effectLst/>
                          <a:latin typeface="Arial" panose="020B0604020202020204" pitchFamily="34" charset="0"/>
                          <a:ea typeface="宋体" panose="02010600030101010101" pitchFamily="2" charset="-122"/>
                          <a:cs typeface="+mn-cs"/>
                        </a:rPr>
                        <a:t>#NUM!</a:t>
                      </a:r>
                      <a:endParaRPr lang="zh-CN" altLang="en-US" sz="12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kern="1200" dirty="0">
                          <a:solidFill>
                            <a:srgbClr val="000000"/>
                          </a:solidFill>
                          <a:effectLst/>
                          <a:latin typeface="Arial" panose="020B0604020202020204" pitchFamily="34" charset="0"/>
                          <a:ea typeface="宋体" panose="02010600030101010101" pitchFamily="2" charset="-122"/>
                          <a:cs typeface="+mn-cs"/>
                        </a:rPr>
                        <a:t>#NUM!</a:t>
                      </a:r>
                      <a:endParaRPr lang="zh-CN" altLang="en-US" sz="12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kern="1200" dirty="0">
                          <a:solidFill>
                            <a:srgbClr val="000000"/>
                          </a:solidFill>
                          <a:effectLst/>
                          <a:latin typeface="Arial" panose="020B0604020202020204" pitchFamily="34" charset="0"/>
                          <a:ea typeface="宋体" panose="02010600030101010101" pitchFamily="2" charset="-122"/>
                          <a:cs typeface="+mn-cs"/>
                        </a:rPr>
                        <a:t>#NUM!</a:t>
                      </a:r>
                      <a:endParaRPr lang="zh-CN" altLang="en-US" sz="12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kern="1200" dirty="0">
                          <a:solidFill>
                            <a:srgbClr val="000000"/>
                          </a:solidFill>
                          <a:effectLst/>
                          <a:latin typeface="Arial" panose="020B0604020202020204" pitchFamily="34" charset="0"/>
                          <a:ea typeface="宋体" panose="02010600030101010101" pitchFamily="2" charset="-122"/>
                          <a:cs typeface="+mn-cs"/>
                        </a:rPr>
                        <a:t>#NUM!</a:t>
                      </a:r>
                      <a:endParaRPr lang="zh-CN" altLang="en-US" sz="12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tc>
                <a:extLst>
                  <a:ext uri="{0D108BD9-81ED-4DB2-BD59-A6C34878D82A}">
                    <a16:rowId xmlns:a16="http://schemas.microsoft.com/office/drawing/2014/main" val="937138220"/>
                  </a:ext>
                </a:extLst>
              </a:tr>
              <a:tr h="187091">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1" dirty="0">
                          <a:effectLst/>
                        </a:rPr>
                        <a:t>Overall </a:t>
                      </a:r>
                      <a:endParaRPr lang="zh-CN" sz="1200" b="1" dirty="0">
                        <a:effectLst/>
                        <a:latin typeface="Times New Roman" panose="02020603050405020304" pitchFamily="18" charset="0"/>
                        <a:ea typeface="等线" panose="02010600030101010101" pitchFamily="2" charset="-122"/>
                      </a:endParaRPr>
                    </a:p>
                  </a:txBody>
                  <a:tcPr marL="68580" marR="68580" marT="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1" i="0" u="none" strike="noStrike" kern="1200" dirty="0">
                          <a:solidFill>
                            <a:srgbClr val="000000"/>
                          </a:solidFill>
                          <a:effectLst/>
                          <a:latin typeface="Arial" panose="020B0604020202020204" pitchFamily="34" charset="0"/>
                          <a:ea typeface="宋体" panose="02010600030101010101" pitchFamily="2" charset="-122"/>
                          <a:cs typeface="+mn-cs"/>
                        </a:rPr>
                        <a:t>#NUM!</a:t>
                      </a:r>
                      <a:endParaRPr lang="zh-CN" altLang="en-US" sz="1200" b="1"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1" i="0" u="none" strike="noStrike" kern="1200" dirty="0">
                          <a:solidFill>
                            <a:srgbClr val="000000"/>
                          </a:solidFill>
                          <a:effectLst/>
                          <a:latin typeface="Arial" panose="020B0604020202020204" pitchFamily="34" charset="0"/>
                          <a:ea typeface="宋体" panose="02010600030101010101" pitchFamily="2" charset="-122"/>
                          <a:cs typeface="+mn-cs"/>
                        </a:rPr>
                        <a:t>#NUM!</a:t>
                      </a:r>
                      <a:endParaRPr lang="zh-CN" altLang="en-US" sz="1200" b="1"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1" i="0" u="none" strike="noStrike" kern="1200" dirty="0">
                          <a:solidFill>
                            <a:srgbClr val="000000"/>
                          </a:solidFill>
                          <a:effectLst/>
                          <a:latin typeface="Arial" panose="020B0604020202020204" pitchFamily="34" charset="0"/>
                          <a:ea typeface="宋体" panose="02010600030101010101" pitchFamily="2" charset="-122"/>
                          <a:cs typeface="+mn-cs"/>
                        </a:rPr>
                        <a:t>#NUM!</a:t>
                      </a:r>
                      <a:endParaRPr lang="zh-CN" altLang="en-US" sz="1200" b="1"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1" i="0" u="none" strike="noStrike" kern="1200" dirty="0">
                          <a:solidFill>
                            <a:srgbClr val="000000"/>
                          </a:solidFill>
                          <a:effectLst/>
                          <a:latin typeface="Arial" panose="020B0604020202020204" pitchFamily="34" charset="0"/>
                          <a:ea typeface="宋体" panose="02010600030101010101" pitchFamily="2" charset="-122"/>
                          <a:cs typeface="+mn-cs"/>
                        </a:rPr>
                        <a:t>#NUM!</a:t>
                      </a:r>
                      <a:endParaRPr lang="zh-CN" altLang="en-US" sz="1200" b="1"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1" i="0" u="none" strike="noStrike" kern="1200" dirty="0">
                          <a:solidFill>
                            <a:srgbClr val="000000"/>
                          </a:solidFill>
                          <a:effectLst/>
                          <a:latin typeface="Arial" panose="020B0604020202020204" pitchFamily="34" charset="0"/>
                          <a:ea typeface="宋体" panose="02010600030101010101" pitchFamily="2" charset="-122"/>
                          <a:cs typeface="+mn-cs"/>
                        </a:rPr>
                        <a:t>#NUM!</a:t>
                      </a:r>
                      <a:endParaRPr lang="zh-CN" altLang="en-US" sz="1200" b="1"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tc>
                <a:extLst>
                  <a:ext uri="{0D108BD9-81ED-4DB2-BD59-A6C34878D82A}">
                    <a16:rowId xmlns:a16="http://schemas.microsoft.com/office/drawing/2014/main" val="1772152814"/>
                  </a:ext>
                </a:extLst>
              </a:tr>
              <a:tr h="19488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a:effectLst/>
                        </a:rPr>
                        <a:t>Class D</a:t>
                      </a:r>
                      <a:endParaRPr lang="zh-CN" sz="1200">
                        <a:effectLst/>
                        <a:latin typeface="Times New Roman" panose="02020603050405020304" pitchFamily="18" charset="0"/>
                        <a:ea typeface="等线" panose="02010600030101010101" pitchFamily="2" charset="-122"/>
                      </a:endParaRPr>
                    </a:p>
                  </a:txBody>
                  <a:tcPr marL="68580" marR="68580" marT="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dirty="0">
                          <a:solidFill>
                            <a:srgbClr val="000000"/>
                          </a:solidFill>
                          <a:effectLst/>
                          <a:latin typeface="Arial" panose="020B0604020202020204" pitchFamily="34" charset="0"/>
                          <a:ea typeface="宋体" panose="02010600030101010101" pitchFamily="2" charset="-122"/>
                          <a:cs typeface="+mn-cs"/>
                        </a:rPr>
                        <a:t>-0.07%</a:t>
                      </a:r>
                    </a:p>
                  </a:txBody>
                  <a:tcPr marL="7620" marR="7620" marT="762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dirty="0">
                          <a:solidFill>
                            <a:srgbClr val="000000"/>
                          </a:solidFill>
                          <a:effectLst/>
                          <a:latin typeface="Arial" panose="020B0604020202020204" pitchFamily="34" charset="0"/>
                          <a:ea typeface="宋体" panose="02010600030101010101" pitchFamily="2" charset="-122"/>
                          <a:cs typeface="+mn-cs"/>
                        </a:rPr>
                        <a:t>-0.16%</a:t>
                      </a:r>
                    </a:p>
                  </a:txBody>
                  <a:tcPr marL="7620" marR="7620" marT="762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a:solidFill>
                            <a:srgbClr val="000000"/>
                          </a:solidFill>
                          <a:effectLst/>
                          <a:latin typeface="Arial" panose="020B0604020202020204" pitchFamily="34" charset="0"/>
                          <a:ea typeface="宋体" panose="02010600030101010101" pitchFamily="2" charset="-122"/>
                          <a:cs typeface="+mn-cs"/>
                        </a:rPr>
                        <a:t>-0.31%</a:t>
                      </a:r>
                    </a:p>
                  </a:txBody>
                  <a:tcPr marL="7620" marR="7620" marT="762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dirty="0">
                          <a:solidFill>
                            <a:srgbClr val="000000"/>
                          </a:solidFill>
                          <a:effectLst/>
                          <a:latin typeface="Arial" panose="020B0604020202020204" pitchFamily="34" charset="0"/>
                          <a:ea typeface="宋体" panose="02010600030101010101" pitchFamily="2" charset="-122"/>
                          <a:cs typeface="+mn-cs"/>
                        </a:rPr>
                        <a:t>100%</a:t>
                      </a:r>
                    </a:p>
                  </a:txBody>
                  <a:tcPr marL="7620" marR="7620" marT="762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dirty="0">
                          <a:solidFill>
                            <a:srgbClr val="000000"/>
                          </a:solidFill>
                          <a:effectLst/>
                          <a:latin typeface="Arial" panose="020B0604020202020204" pitchFamily="34" charset="0"/>
                          <a:ea typeface="宋体" panose="02010600030101010101" pitchFamily="2" charset="-122"/>
                          <a:cs typeface="+mn-cs"/>
                        </a:rPr>
                        <a:t>100%</a:t>
                      </a:r>
                    </a:p>
                  </a:txBody>
                  <a:tcPr marL="7620" marR="7620" marT="7620" marB="0" anchor="ctr"/>
                </a:tc>
                <a:extLst>
                  <a:ext uri="{0D108BD9-81ED-4DB2-BD59-A6C34878D82A}">
                    <a16:rowId xmlns:a16="http://schemas.microsoft.com/office/drawing/2014/main" val="1890946877"/>
                  </a:ext>
                </a:extLst>
              </a:tr>
              <a:tr h="19488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dirty="0">
                          <a:effectLst/>
                        </a:rPr>
                        <a:t>Class F</a:t>
                      </a:r>
                      <a:endParaRPr lang="zh-CN" sz="1200" dirty="0">
                        <a:effectLst/>
                        <a:latin typeface="Times New Roman" panose="02020603050405020304" pitchFamily="18" charset="0"/>
                        <a:ea typeface="等线" panose="02010600030101010101" pitchFamily="2" charset="-122"/>
                      </a:endParaRPr>
                    </a:p>
                  </a:txBody>
                  <a:tcPr marL="68580" marR="68580" marT="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a:solidFill>
                            <a:srgbClr val="000000"/>
                          </a:solidFill>
                          <a:effectLst/>
                          <a:latin typeface="Arial" panose="020B0604020202020204" pitchFamily="34" charset="0"/>
                          <a:ea typeface="宋体" panose="02010600030101010101" pitchFamily="2" charset="-122"/>
                          <a:cs typeface="+mn-cs"/>
                        </a:rPr>
                        <a:t>-0.35%</a:t>
                      </a:r>
                    </a:p>
                  </a:txBody>
                  <a:tcPr marL="7620" marR="7620" marT="762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dirty="0">
                          <a:solidFill>
                            <a:srgbClr val="000000"/>
                          </a:solidFill>
                          <a:effectLst/>
                          <a:latin typeface="Arial" panose="020B0604020202020204" pitchFamily="34" charset="0"/>
                          <a:ea typeface="宋体" panose="02010600030101010101" pitchFamily="2" charset="-122"/>
                          <a:cs typeface="+mn-cs"/>
                        </a:rPr>
                        <a:t>-0.19%</a:t>
                      </a:r>
                    </a:p>
                  </a:txBody>
                  <a:tcPr marL="7620" marR="7620" marT="762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dirty="0">
                          <a:solidFill>
                            <a:srgbClr val="000000"/>
                          </a:solidFill>
                          <a:effectLst/>
                          <a:latin typeface="Arial" panose="020B0604020202020204" pitchFamily="34" charset="0"/>
                          <a:ea typeface="宋体" panose="02010600030101010101" pitchFamily="2" charset="-122"/>
                          <a:cs typeface="+mn-cs"/>
                        </a:rPr>
                        <a:t>-0.30%</a:t>
                      </a:r>
                    </a:p>
                  </a:txBody>
                  <a:tcPr marL="7620" marR="7620" marT="762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dirty="0">
                          <a:solidFill>
                            <a:srgbClr val="000000"/>
                          </a:solidFill>
                          <a:effectLst/>
                          <a:latin typeface="Arial" panose="020B0604020202020204" pitchFamily="34" charset="0"/>
                          <a:ea typeface="宋体" panose="02010600030101010101" pitchFamily="2" charset="-122"/>
                          <a:cs typeface="+mn-cs"/>
                        </a:rPr>
                        <a:t>99%</a:t>
                      </a:r>
                    </a:p>
                  </a:txBody>
                  <a:tcPr marL="7620" marR="7620" marT="762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b="0" i="0" u="none" strike="noStrike" kern="1200" dirty="0">
                          <a:solidFill>
                            <a:srgbClr val="000000"/>
                          </a:solidFill>
                          <a:effectLst/>
                          <a:latin typeface="Arial" panose="020B0604020202020204" pitchFamily="34" charset="0"/>
                          <a:ea typeface="宋体" panose="02010600030101010101" pitchFamily="2" charset="-122"/>
                          <a:cs typeface="+mn-cs"/>
                        </a:rPr>
                        <a:t>101%</a:t>
                      </a:r>
                    </a:p>
                  </a:txBody>
                  <a:tcPr marL="7620" marR="7620" marT="7620" marB="0" anchor="ctr"/>
                </a:tc>
                <a:extLst>
                  <a:ext uri="{0D108BD9-81ED-4DB2-BD59-A6C34878D82A}">
                    <a16:rowId xmlns:a16="http://schemas.microsoft.com/office/drawing/2014/main" val="572616034"/>
                  </a:ext>
                </a:extLst>
              </a:tr>
              <a:tr h="19488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1200" dirty="0" smtClean="0">
                          <a:effectLst/>
                          <a:latin typeface="Times New Roman" panose="02020603050405020304" pitchFamily="18" charset="0"/>
                          <a:ea typeface="等线" panose="02010600030101010101" pitchFamily="2" charset="-122"/>
                        </a:rPr>
                        <a:t>Class TGM</a:t>
                      </a:r>
                      <a:endParaRPr lang="zh-CN" sz="1200" dirty="0">
                        <a:effectLst/>
                        <a:latin typeface="Times New Roman" panose="02020603050405020304" pitchFamily="18" charset="0"/>
                        <a:ea typeface="等线" panose="02010600030101010101" pitchFamily="2" charset="-122"/>
                      </a:endParaRPr>
                    </a:p>
                  </a:txBody>
                  <a:tcPr marL="68580" marR="68580" marT="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kern="1200" dirty="0">
                          <a:solidFill>
                            <a:srgbClr val="000000"/>
                          </a:solidFill>
                          <a:effectLst/>
                          <a:latin typeface="Arial" panose="020B0604020202020204" pitchFamily="34" charset="0"/>
                          <a:ea typeface="宋体" panose="02010600030101010101" pitchFamily="2" charset="-122"/>
                          <a:cs typeface="+mn-cs"/>
                        </a:rPr>
                        <a:t>#NUM!</a:t>
                      </a:r>
                      <a:endParaRPr lang="zh-CN" altLang="en-US" sz="12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kern="1200" dirty="0">
                          <a:solidFill>
                            <a:srgbClr val="000000"/>
                          </a:solidFill>
                          <a:effectLst/>
                          <a:latin typeface="Arial" panose="020B0604020202020204" pitchFamily="34" charset="0"/>
                          <a:ea typeface="宋体" panose="02010600030101010101" pitchFamily="2" charset="-122"/>
                          <a:cs typeface="+mn-cs"/>
                        </a:rPr>
                        <a:t>#NUM!</a:t>
                      </a:r>
                      <a:endParaRPr lang="zh-CN" altLang="en-US" sz="12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kern="1200" dirty="0">
                          <a:solidFill>
                            <a:srgbClr val="000000"/>
                          </a:solidFill>
                          <a:effectLst/>
                          <a:latin typeface="Arial" panose="020B0604020202020204" pitchFamily="34" charset="0"/>
                          <a:ea typeface="宋体" panose="02010600030101010101" pitchFamily="2" charset="-122"/>
                          <a:cs typeface="+mn-cs"/>
                        </a:rPr>
                        <a:t>#NUM!</a:t>
                      </a:r>
                      <a:endParaRPr lang="zh-CN" altLang="en-US" sz="12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kern="1200" dirty="0">
                          <a:solidFill>
                            <a:srgbClr val="000000"/>
                          </a:solidFill>
                          <a:effectLst/>
                          <a:latin typeface="Arial" panose="020B0604020202020204" pitchFamily="34" charset="0"/>
                          <a:ea typeface="宋体" panose="02010600030101010101" pitchFamily="2" charset="-122"/>
                          <a:cs typeface="+mn-cs"/>
                        </a:rPr>
                        <a:t>#NUM!</a:t>
                      </a:r>
                      <a:endParaRPr lang="zh-CN" altLang="en-US" sz="12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tc>
                <a:tc>
                  <a:txBody>
                    <a:bodyPr/>
                    <a:lstStyle/>
                    <a:p>
                      <a:pPr marL="0" algn="ctr" defTabSz="514350" rtl="0" eaLnBrk="1" fontAlgn="ctr"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200" b="0" i="0" u="none" strike="noStrike" kern="1200" dirty="0">
                          <a:solidFill>
                            <a:srgbClr val="000000"/>
                          </a:solidFill>
                          <a:effectLst/>
                          <a:latin typeface="Arial" panose="020B0604020202020204" pitchFamily="34" charset="0"/>
                          <a:ea typeface="宋体" panose="02010600030101010101" pitchFamily="2" charset="-122"/>
                          <a:cs typeface="+mn-cs"/>
                        </a:rPr>
                        <a:t>#NUM!</a:t>
                      </a:r>
                      <a:endParaRPr lang="zh-CN" altLang="en-US" sz="12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tc>
                <a:extLst>
                  <a:ext uri="{0D108BD9-81ED-4DB2-BD59-A6C34878D82A}">
                    <a16:rowId xmlns:a16="http://schemas.microsoft.com/office/drawing/2014/main" val="1317681422"/>
                  </a:ext>
                </a:extLst>
              </a:tr>
            </a:tbl>
          </a:graphicData>
        </a:graphic>
      </p:graphicFrame>
      <p:sp>
        <p:nvSpPr>
          <p:cNvPr id="8" name="矩形 7"/>
          <p:cNvSpPr/>
          <p:nvPr/>
        </p:nvSpPr>
        <p:spPr>
          <a:xfrm>
            <a:off x="424070" y="698722"/>
            <a:ext cx="9425608" cy="369332"/>
          </a:xfrm>
          <a:prstGeom prst="rect">
            <a:avLst/>
          </a:prstGeom>
        </p:spPr>
        <p:txBody>
          <a:bodyPr wrap="square">
            <a:spAutoFit/>
          </a:bodyPr>
          <a:lstStyle/>
          <a:p>
            <a:r>
              <a:rPr lang="zh-CN" altLang="en-US" sz="1800" dirty="0"/>
              <a:t>Method </a:t>
            </a:r>
            <a:r>
              <a:rPr lang="en-US" altLang="zh-CN" sz="1800" dirty="0" smtClean="0"/>
              <a:t>2</a:t>
            </a:r>
            <a:r>
              <a:rPr lang="zh-CN" altLang="en-US" sz="1800" dirty="0" smtClean="0"/>
              <a:t>:</a:t>
            </a:r>
            <a:r>
              <a:rPr lang="en-US" altLang="zh-CN" sz="1800" dirty="0"/>
              <a:t>Combination of Method 1 and JVET-AC0108</a:t>
            </a:r>
            <a:endParaRPr lang="zh-CN" altLang="en-US" sz="1800" dirty="0"/>
          </a:p>
        </p:txBody>
      </p:sp>
    </p:spTree>
    <p:extLst>
      <p:ext uri="{BB962C8B-B14F-4D97-AF65-F5344CB8AC3E}">
        <p14:creationId xmlns:p14="http://schemas.microsoft.com/office/powerpoint/2010/main" val="2830022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 y="222769"/>
            <a:ext cx="12192001" cy="368300"/>
          </a:xfrm>
          <a:prstGeom prst="rect">
            <a:avLst/>
          </a:prstGeom>
          <a:noFill/>
        </p:spPr>
        <p:txBody>
          <a:bodyPr wrap="square">
            <a:spAutoFit/>
          </a:bodyPr>
          <a:lstStyle/>
          <a:p>
            <a:pPr lvl="0">
              <a:defRPr/>
            </a:pPr>
            <a:r>
              <a:rPr lang="en-US" altLang="en-CA" sz="1800" b="1" dirty="0">
                <a:solidFill>
                  <a:prstClr val="black"/>
                </a:solidFill>
                <a:latin typeface="Times New Roman" panose="02020603050405020304" pitchFamily="18" charset="0"/>
              </a:rPr>
              <a:t>Conclusion</a:t>
            </a:r>
            <a:endParaRPr kumimoji="0" lang="en-US" altLang="en-CA" sz="1800" b="1"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mn-cs"/>
            </a:endParaRPr>
          </a:p>
        </p:txBody>
      </p:sp>
      <p:sp>
        <p:nvSpPr>
          <p:cNvPr id="9" name="Rectangle 7"/>
          <p:cNvSpPr>
            <a:spLocks noChangeArrowheads="1"/>
          </p:cNvSpPr>
          <p:nvPr/>
        </p:nvSpPr>
        <p:spPr bwMode="auto">
          <a:xfrm>
            <a:off x="2634559" y="14092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6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
        <p:nvSpPr>
          <p:cNvPr id="6" name="内容占位符 2">
            <a:extLst>
              <a:ext uri="{FF2B5EF4-FFF2-40B4-BE49-F238E27FC236}">
                <a16:creationId xmlns:a16="http://schemas.microsoft.com/office/drawing/2014/main" id="{D8A971AD-EB4C-4671-A967-EF0AD9466C63}"/>
              </a:ext>
            </a:extLst>
          </p:cNvPr>
          <p:cNvSpPr>
            <a:spLocks noGrp="1"/>
          </p:cNvSpPr>
          <p:nvPr>
            <p:ph idx="1"/>
          </p:nvPr>
        </p:nvSpPr>
        <p:spPr>
          <a:xfrm>
            <a:off x="208353" y="763931"/>
            <a:ext cx="10892463" cy="5637863"/>
          </a:xfrm>
        </p:spPr>
        <p:txBody>
          <a:bodyPr/>
          <a:lstStyle/>
          <a:p>
            <a:r>
              <a:rPr lang="en-US" altLang="zh-CN" dirty="0" smtClean="0"/>
              <a:t>Propose </a:t>
            </a:r>
            <a:r>
              <a:rPr lang="en-US" altLang="zh-CN" dirty="0"/>
              <a:t>to </a:t>
            </a:r>
            <a:r>
              <a:rPr lang="en-US" altLang="zh-CN" dirty="0" smtClean="0"/>
              <a:t>two methods for Intra TMP</a:t>
            </a:r>
          </a:p>
          <a:p>
            <a:pPr lvl="1"/>
            <a:r>
              <a:rPr lang="en-US" altLang="zh-CN" sz="1800" dirty="0" smtClean="0"/>
              <a:t>Method 1:</a:t>
            </a:r>
            <a:r>
              <a:rPr lang="zh-CN" altLang="en-US" sz="1800" dirty="0"/>
              <a:t>Combination of JVET-AC0109 and JVET-AC0110 for Intra TMP </a:t>
            </a:r>
            <a:endParaRPr lang="en-US" altLang="zh-CN" sz="1800" dirty="0" smtClean="0"/>
          </a:p>
          <a:p>
            <a:pPr lvl="1"/>
            <a:r>
              <a:rPr lang="zh-CN" altLang="en-US" sz="1800" dirty="0"/>
              <a:t>Method </a:t>
            </a:r>
            <a:r>
              <a:rPr lang="en-US" altLang="zh-CN" sz="1800" dirty="0"/>
              <a:t>2</a:t>
            </a:r>
            <a:r>
              <a:rPr lang="zh-CN" altLang="en-US" sz="1800" dirty="0"/>
              <a:t>:</a:t>
            </a:r>
            <a:r>
              <a:rPr lang="en-US" altLang="zh-CN" sz="1800" dirty="0"/>
              <a:t>Combination of Method 1 and JVET-AC0108</a:t>
            </a:r>
            <a:endParaRPr lang="zh-CN" altLang="en-US" sz="1800" dirty="0"/>
          </a:p>
          <a:p>
            <a:pPr marL="257175" lvl="1" indent="0">
              <a:buNone/>
            </a:pPr>
            <a:r>
              <a:rPr lang="en-US" altLang="zh-CN" dirty="0" smtClean="0"/>
              <a:t>.</a:t>
            </a:r>
          </a:p>
          <a:p>
            <a:pPr lvl="1"/>
            <a:endParaRPr lang="en-US" altLang="zh-CN" dirty="0" smtClean="0"/>
          </a:p>
          <a:p>
            <a:pPr marL="257168" lvl="1" indent="0">
              <a:buNone/>
            </a:pPr>
            <a:endParaRPr lang="en-US" altLang="zh-CN" dirty="0" smtClean="0"/>
          </a:p>
          <a:p>
            <a:pPr lvl="1"/>
            <a:endParaRPr lang="en-US" altLang="zh-CN" dirty="0" smtClean="0"/>
          </a:p>
          <a:p>
            <a:pPr lvl="1"/>
            <a:endParaRPr lang="en-US" altLang="zh-CN" dirty="0" smtClean="0"/>
          </a:p>
          <a:p>
            <a:r>
              <a:rPr lang="en-US" altLang="zh-CN" dirty="0" smtClean="0"/>
              <a:t>On top of ECM-7.0</a:t>
            </a:r>
          </a:p>
          <a:p>
            <a:pPr lvl="1"/>
            <a:r>
              <a:rPr lang="en-US" altLang="zh-CN" sz="1800" dirty="0" smtClean="0"/>
              <a:t>Method1: AI: -0.18%, -0.24%, -0.24%,102%,102% </a:t>
            </a:r>
          </a:p>
          <a:p>
            <a:pPr lvl="1"/>
            <a:r>
              <a:rPr lang="en-US" altLang="zh-CN" sz="1800" dirty="0" smtClean="0"/>
              <a:t>Method2: AI: -0.41%, -0.49%, -0.56%, 99%, 103%</a:t>
            </a:r>
          </a:p>
          <a:p>
            <a:pPr marL="257175" lvl="1" indent="0">
              <a:buNone/>
            </a:pPr>
            <a:endParaRPr lang="en-US" altLang="zh-CN" dirty="0" smtClean="0"/>
          </a:p>
          <a:p>
            <a:pPr lvl="1"/>
            <a:endParaRPr lang="en-US" altLang="zh-CN" dirty="0" smtClean="0"/>
          </a:p>
          <a:p>
            <a:r>
              <a:rPr lang="en-US" altLang="zh-CN" dirty="0" smtClean="0"/>
              <a:t>Recommend to investigate in EE2</a:t>
            </a:r>
          </a:p>
          <a:p>
            <a:pPr marL="0" indent="0">
              <a:buNone/>
            </a:pPr>
            <a:endParaRPr lang="zh-CN" altLang="en-US" dirty="0"/>
          </a:p>
        </p:txBody>
      </p:sp>
    </p:spTree>
    <p:extLst>
      <p:ext uri="{BB962C8B-B14F-4D97-AF65-F5344CB8AC3E}">
        <p14:creationId xmlns:p14="http://schemas.microsoft.com/office/powerpoint/2010/main" val="39489969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標題 3"/>
          <p:cNvSpPr txBox="1"/>
          <p:nvPr/>
        </p:nvSpPr>
        <p:spPr bwMode="auto">
          <a:xfrm>
            <a:off x="1623189" y="2108447"/>
            <a:ext cx="9144001" cy="2257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a:defRPr/>
            </a:pPr>
            <a:r>
              <a:rPr lang="en-US" altLang="zh-CN" sz="5400" kern="0" dirty="0">
                <a:solidFill>
                  <a:srgbClr val="1E4BA7"/>
                </a:solidFill>
                <a:ea typeface="PMingLiU" panose="02020500000000000000" pitchFamily="18" charset="-120"/>
              </a:rPr>
              <a:t>Thank you</a:t>
            </a:r>
            <a:r>
              <a:rPr lang="zh-CN" altLang="en-US" sz="5400" kern="0" dirty="0">
                <a:solidFill>
                  <a:srgbClr val="1E4BA7"/>
                </a:solidFill>
                <a:ea typeface="PMingLiU" panose="02020500000000000000" pitchFamily="18" charset="-120"/>
              </a:rPr>
              <a:t> </a:t>
            </a:r>
            <a:endParaRPr lang="zh-TW" altLang="en-US" sz="5400" kern="0" dirty="0">
              <a:solidFill>
                <a:srgbClr val="1E4BA7"/>
              </a:solidFill>
              <a:ea typeface="PMingLiU" panose="02020500000000000000" pitchFamily="18" charset="-120"/>
            </a:endParaRPr>
          </a:p>
        </p:txBody>
      </p:sp>
    </p:spTree>
    <p:extLst>
      <p:ext uri="{BB962C8B-B14F-4D97-AF65-F5344CB8AC3E}">
        <p14:creationId xmlns:p14="http://schemas.microsoft.com/office/powerpoint/2010/main" val="250696951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PP_MARK_KEY" val="5e41ce32-358a-4ab8-93a4-a28110e80d87"/>
  <p:tag name="COMMONDATA" val="eyJoZGlkIjoiNTViZDZiMTQzOWY1NzJhYjE4ZTE1ODhiM2FmNDM1ZTMifQ=="/>
</p:tagLst>
</file>

<file path=ppt/theme/theme1.xml><?xml version="1.0" encoding="utf-8"?>
<a:theme xmlns:a="http://schemas.openxmlformats.org/drawingml/2006/main" name="新实验室模板">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新实验室模板</Template>
  <TotalTime>33</TotalTime>
  <Words>1029</Words>
  <Application>Microsoft Office PowerPoint</Application>
  <PresentationFormat>宽屏</PresentationFormat>
  <Paragraphs>318</Paragraphs>
  <Slides>8</Slides>
  <Notes>6</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vt:i4>
      </vt:variant>
      <vt:variant>
        <vt:lpstr>幻灯片标题</vt:lpstr>
      </vt:variant>
      <vt:variant>
        <vt:i4>8</vt:i4>
      </vt:variant>
    </vt:vector>
  </HeadingPairs>
  <TitlesOfParts>
    <vt:vector size="20" baseType="lpstr">
      <vt:lpstr>Aparajita</vt:lpstr>
      <vt:lpstr>PMingLiU</vt:lpstr>
      <vt:lpstr>等线</vt:lpstr>
      <vt:lpstr>黑体</vt:lpstr>
      <vt:lpstr>宋体</vt:lpstr>
      <vt:lpstr>Arial</vt:lpstr>
      <vt:lpstr>Arial Black</vt:lpstr>
      <vt:lpstr>Cambria Math</vt:lpstr>
      <vt:lpstr>Eras Demi ITC</vt:lpstr>
      <vt:lpstr>Times New Roman</vt:lpstr>
      <vt:lpstr>新实验室模板</vt:lpstr>
      <vt:lpstr>Microsoft Visio 绘图</vt:lpstr>
      <vt:lpstr>Non-EE2: Combination of JVET-AC0108, JVET-AC0109 and JVET-AC0110 for Intra TMP</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CCLM DM adaption</dc:title>
  <dc:creator>ma yz</dc:creator>
  <cp:lastModifiedBy>QWH</cp:lastModifiedBy>
  <cp:revision>1041</cp:revision>
  <dcterms:created xsi:type="dcterms:W3CDTF">2018-12-28T13:08:00Z</dcterms:created>
  <dcterms:modified xsi:type="dcterms:W3CDTF">2023-01-12T02:29:23Z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B1A794EB1FD74DB580B6F760CE1B06B0</vt:lpwstr>
  </property>
  <property fmtid="{D5CDD505-2E9C-101B-9397-08002B2CF9AE}" pid="3" name="KSOProductBuildVer">
    <vt:lpwstr>2052-11.1.0.13703</vt:lpwstr>
  </property>
</Properties>
</file>