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6">
  <p:sldMasterIdLst>
    <p:sldMasterId id="2147483648" r:id="rId1"/>
  </p:sldMasterIdLst>
  <p:notesMasterIdLst>
    <p:notesMasterId r:id="rId5"/>
  </p:notesMasterIdLst>
  <p:handoutMasterIdLst>
    <p:handoutMasterId r:id="rId11"/>
  </p:handoutMasterIdLst>
  <p:sldIdLst>
    <p:sldId id="484" r:id="rId3"/>
    <p:sldId id="766" r:id="rId4"/>
    <p:sldId id="776" r:id="rId6"/>
    <p:sldId id="777" r:id="rId7"/>
    <p:sldId id="778" r:id="rId8"/>
    <p:sldId id="780" r:id="rId9"/>
    <p:sldId id="770" r:id="rId10"/>
  </p:sldIdLst>
  <p:sldSz cx="12192000" cy="6858000"/>
  <p:notesSz cx="6858000" cy="9144000"/>
  <p:custDataLst>
    <p:tags r:id="rId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182"/>
    <a:srgbClr val="15487D"/>
    <a:srgbClr val="1E4BA7"/>
    <a:srgbClr val="004C97"/>
    <a:srgbClr val="004181"/>
    <a:srgbClr val="9F1115"/>
    <a:srgbClr val="000000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0" autoAdjust="0"/>
    <p:restoredTop sz="86878" autoAdjust="0"/>
  </p:normalViewPr>
  <p:slideViewPr>
    <p:cSldViewPr snapToGrid="0">
      <p:cViewPr varScale="1">
        <p:scale>
          <a:sx n="77" d="100"/>
          <a:sy n="77" d="100"/>
        </p:scale>
        <p:origin x="76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182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763929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36609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10078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398311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</a:t>
            </a:r>
            <a:r>
              <a:rPr lang="en-US" altLang="zh-CN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02736" y="6469683"/>
            <a:ext cx="418679" cy="354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.bin"/><Relationship Id="rId8" Type="http://schemas.openxmlformats.org/officeDocument/2006/relationships/tags" Target="../tags/tag6.xml"/><Relationship Id="rId7" Type="http://schemas.openxmlformats.org/officeDocument/2006/relationships/image" Target="../media/image6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.em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5556" y="2751066"/>
            <a:ext cx="9795722" cy="607083"/>
          </a:xfrm>
        </p:spPr>
        <p:txBody>
          <a:bodyPr/>
          <a:lstStyle/>
          <a:p>
            <a:pPr algn="ctr"/>
            <a:r>
              <a:rPr lang="en-US" altLang="zh-CN" dirty="0"/>
              <a:t>JVET-AC0110: </a:t>
            </a:r>
            <a:br>
              <a:rPr lang="en-US" altLang="zh-CN" dirty="0"/>
            </a:br>
            <a:r>
              <a:rPr lang="en-US" altLang="zh-CN" dirty="0"/>
              <a:t>Non-EE2: A fusion method of intra template matching prediction(IntraTMP)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567719" y="4249976"/>
            <a:ext cx="9829427" cy="1500187"/>
          </a:xfrm>
        </p:spPr>
        <p:txBody>
          <a:bodyPr/>
          <a:lstStyle/>
          <a:p>
            <a:pPr algn="ctr"/>
            <a:r>
              <a:rPr lang="en-US" altLang="zh-CN"/>
              <a:t>Junyan Huo, Hongqing Du, Hongli Zhang, Wenhan Qiao, </a:t>
            </a:r>
            <a:endParaRPr lang="en-US" altLang="zh-CN"/>
          </a:p>
          <a:p>
            <a:pPr algn="ctr"/>
            <a:r>
              <a:rPr lang="en-US" altLang="zh-CN"/>
              <a:t>Yanzhuo Ma, Fuzheng Yang</a:t>
            </a:r>
            <a:endParaRPr lang="en-US" altLang="zh-CN"/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I</a:t>
            </a:r>
            <a:r>
              <a:rPr lang="en-US" altLang="zh-CN" sz="1800" b="1" dirty="0"/>
              <a:t>ntroduction</a:t>
            </a:r>
            <a:endParaRPr lang="en-US" altLang="zh-CN" sz="18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90" y="797076"/>
            <a:ext cx="1190045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In ECM7.0, intra template matching prediction(IntraTMP) uses current template to search the most similar template in predefined area and uses its corresponding reference block as prediction block.</a:t>
            </a:r>
            <a:endParaRPr lang="zh-CN" altLang="en-US" sz="1800" dirty="0">
              <a:cs typeface="Arial" panose="020B0604020202020204" pitchFamily="34" charset="0"/>
            </a:endParaRPr>
          </a:p>
        </p:txBody>
      </p:sp>
      <p:pic>
        <p:nvPicPr>
          <p:cNvPr id="14" name="Picture 1382914880" descr="Graphical user interface&#10;&#10;Description automatically generated"/>
          <p:cNvPicPr/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565" y="2021205"/>
            <a:ext cx="5522595" cy="4210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Proposed method</a:t>
            </a:r>
            <a:endParaRPr lang="en-US" altLang="zh-CN" sz="18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75590" y="797076"/>
                <a:ext cx="11900453" cy="4523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800" dirty="0">
                    <a:cs typeface="Arial" panose="020B0604020202020204" pitchFamily="34" charset="0"/>
                  </a:rPr>
                  <a:t>This contribution proposes a fusion method that blends 5 reference blocks and a bia term to derive the final prediction block.</a:t>
                </a: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zh-CN" altLang="en-US" sz="1800" dirty="0"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zh-CN" altLang="en-US" sz="1800" dirty="0">
                    <a:cs typeface="Arial" panose="020B0604020202020204" pitchFamily="34" charset="0"/>
                  </a:rPr>
                  <a:t>The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dirty="0" smtClean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800" i="1" dirty="0" smtClean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𝑤</m:t>
                        </m:r>
                      </m:e>
                      <m:sub>
                        <m:r>
                          <a:rPr lang="en-US" altLang="zh-CN" sz="1800" i="1" dirty="0" smtClean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zh-CN" altLang="en-US" sz="1800" dirty="0">
                    <a:cs typeface="Arial" panose="020B0604020202020204" pitchFamily="34" charset="0"/>
                  </a:rPr>
                  <a:t> are derived from 5 candidate matching templates, a bia term, and current template using LDL decomposition method used in CCCM.</a:t>
                </a:r>
                <a:endParaRPr lang="zh-CN" altLang="en-US" sz="1800" dirty="0"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90" y="797076"/>
                <a:ext cx="11900453" cy="4523105"/>
              </a:xfrm>
              <a:prstGeom prst="rect">
                <a:avLst/>
              </a:prstGeom>
              <a:blipFill rotWithShape="1">
                <a:blip r:embed="rId1"/>
                <a:stretch>
                  <a:fillRect l="-3" t="-3" r="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48881" y="2008124"/>
                <a:ext cx="5450840" cy="875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91440" tIns="45720" rIns="91440" bIns="45720" numCol="1" anchor="t" anchorCtr="0" compatLnSpc="1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800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𝑝𝑟𝑒𝑑𝑆𝑎𝑚𝑝𝑙𝑒𝑠</m:t>
                      </m:r>
                      <m:r>
                        <a:rPr lang="en-US" altLang="zh-CN" sz="1800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naryPr>
                        <m:sub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𝑛</m:t>
                          </m:r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=</m:t>
                          </m:r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𝑟𝑒𝑓𝐵𝑙𝑜𝑐𝑘</m:t>
                              </m:r>
                            </m:e>
                            <m:sub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sz="1800" i="1" dirty="0" smtClean="0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5</m:t>
                              </m:r>
                            </m:sub>
                          </m:sSub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∗</m:t>
                          </m:r>
                          <m:r>
                            <a:rPr lang="en-US" altLang="zh-CN" sz="1800" i="1" dirty="0" smtClean="0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𝑚𝑖𝑑𝑉𝑎𝑙𝑢𝑒</m:t>
                          </m:r>
                        </m:e>
                      </m:nary>
                    </m:oMath>
                  </m:oMathPara>
                </a14:m>
                <a:endParaRPr lang="en-US" altLang="zh-CN" sz="1800" i="1" dirty="0" smtClean="0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448881" y="2008124"/>
                <a:ext cx="5450840" cy="875665"/>
              </a:xfrm>
              <a:prstGeom prst="rect">
                <a:avLst/>
              </a:prstGeom>
              <a:blipFill rotWithShape="1">
                <a:blip r:embed="rId4"/>
                <a:stretch>
                  <a:fillRect l="-10" t="-29" r="10" b="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48881" y="3087624"/>
                <a:ext cx="3766185" cy="3371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91440" tIns="45720" rIns="91440" bIns="45720" numCol="1" anchor="t" anchorCtr="0" compatLnSpc="1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𝑤ℎ𝑒𝑟𝑒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𝑚𝑖𝑑𝑉𝑎𝑙𝑢𝑒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𝑖𝑠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&lt;&lt;(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𝑏𝑖𝑡𝐷𝑒𝑝𝑡ℎ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−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i="1" dirty="0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)</m:t>
                      </m:r>
                    </m:oMath>
                  </m:oMathPara>
                </a14:m>
                <a:endParaRPr lang="zh-CN" altLang="en-US" dirty="0" smtClean="0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448881" y="3087624"/>
                <a:ext cx="3766185" cy="337185"/>
              </a:xfrm>
              <a:prstGeom prst="rect">
                <a:avLst/>
              </a:prstGeom>
              <a:blipFill rotWithShape="1">
                <a:blip r:embed="rId7"/>
                <a:stretch>
                  <a:fillRect l="-15" t="-75" r="15" b="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-2147482624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6925310" y="1409065"/>
          <a:ext cx="3187700" cy="308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2473960" imgH="2402840" progId="Visio.Drawing.15">
                  <p:embed/>
                </p:oleObj>
              </mc:Choice>
              <mc:Fallback>
                <p:oleObj name="" r:id="rId9" imgW="2473960" imgH="240284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25310" y="1409065"/>
                        <a:ext cx="3187700" cy="308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Proposed method</a:t>
            </a:r>
            <a:endParaRPr lang="en-US" altLang="zh-CN" sz="18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90" y="797076"/>
            <a:ext cx="11900453" cy="6462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Specifically, the fusion weights are caculated by minimizing MSE between candidate matching templates and current template. 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The input of weight calculation model: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5 candidate matching templates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a bia term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current template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The output of weight calculation model: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6 weights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The syntax signaling of IntraTMP Fusion is as follows: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3123565" y="3956050"/>
          <a:ext cx="3120390" cy="1687830"/>
        </p:xfrm>
        <a:graphic>
          <a:graphicData uri="http://schemas.openxmlformats.org/drawingml/2006/table">
            <a:tbl>
              <a:tblPr/>
              <a:tblGrid>
                <a:gridCol w="3120390"/>
              </a:tblGrid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intra_tmp_flag</a:t>
                      </a:r>
                      <a:endParaRPr lang="en-US" altLang="en-US" sz="16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if(intra_tmp_flag) {</a:t>
                      </a:r>
                      <a:endParaRPr lang="en-US" altLang="en-US" sz="1600" b="0"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intra_tmp_</a:t>
                      </a:r>
                      <a:r>
                        <a:rPr lang="en-US" sz="1600" b="1"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fusion_flag</a:t>
                      </a:r>
                      <a:endParaRPr lang="en-US" sz="1600" b="1">
                        <a:highlight>
                          <a:srgbClr val="FFFF00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highlight>
                            <a:srgbClr val="FFFF00"/>
                          </a:highlight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}</a:t>
                      </a:r>
                      <a:endParaRPr lang="en-US" altLang="en-US" sz="1600" b="0"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en-US" sz="1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00" b="1" dirty="0"/>
              <a:t>Experimental results</a:t>
            </a:r>
            <a:endParaRPr lang="en-US" altLang="zh-CN" sz="18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90" y="797076"/>
            <a:ext cx="11900453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95220" y="2049780"/>
          <a:ext cx="6447155" cy="298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5110"/>
                <a:gridCol w="993140"/>
                <a:gridCol w="984250"/>
                <a:gridCol w="984885"/>
                <a:gridCol w="984885"/>
                <a:gridCol w="984885"/>
              </a:tblGrid>
              <a:tr h="243840">
                <a:tc gridSpan="6"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</a:tr>
              <a:tr h="457200">
                <a:tc>
                  <a:txBody>
                    <a:bodyPr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 </a:t>
                      </a:r>
                      <a:r>
                        <a:rPr lang="en-US" sz="1500" b="1" dirty="0" smtClean="0">
                          <a:effectLst/>
                        </a:rPr>
                        <a:t>ECM-7.0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89%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-0.21%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89%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Arial" panose="020B0604020202020204" charset="-122"/>
                          <a:sym typeface="+mn-ea"/>
                        </a:rPr>
                        <a:t>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-0.28%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-0.34%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-0.11%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-0.11%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-0.15%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94%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102%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D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  <a:tr h="228600">
                <a:tc>
                  <a:txBody>
                    <a:bodyPr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TGM</a:t>
                      </a:r>
                      <a:endParaRPr lang="en-US" sz="150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b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800" b="1" dirty="0"/>
              <a:t>Conclusion</a:t>
            </a:r>
            <a:endParaRPr lang="en-US" altLang="zh-CN" sz="1800" b="1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90" y="797076"/>
            <a:ext cx="11900453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This contribution proposes a fusion method of IntraTMP to improve the coding efficiency of intra prediction.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sym typeface="+mn-ea"/>
              </a:rPr>
              <a:t>On top of ECM-7.0</a:t>
            </a:r>
            <a:endParaRPr lang="en-US" altLang="zh-CN" sz="1800" dirty="0"/>
          </a:p>
          <a:p>
            <a:pPr lvl="1"/>
            <a:r>
              <a:rPr lang="en-US" altLang="zh-CN" sz="1800" dirty="0">
                <a:sym typeface="+mn-ea"/>
              </a:rPr>
              <a:t>AI:   -0.11%, -0.11%, -0.15%, 94%, 102%</a:t>
            </a:r>
            <a:endParaRPr lang="zh-CN" altLang="en-US" sz="1800" dirty="0">
              <a:cs typeface="Arial" panose="020B0604020202020204" pitchFamily="34" charset="0"/>
              <a:sym typeface="+mn-ea"/>
            </a:endParaRPr>
          </a:p>
          <a:p>
            <a:pPr lvl="1"/>
            <a:endParaRPr lang="zh-CN" altLang="en-US" sz="1800" dirty="0">
              <a:cs typeface="Arial" panose="020B0604020202020204" pitchFamily="34" charset="0"/>
            </a:endParaRPr>
          </a:p>
          <a:p>
            <a:pPr lvl="1"/>
            <a:endParaRPr lang="zh-CN" altLang="en-US" sz="1800" dirty="0">
              <a:cs typeface="Arial" panose="020B0604020202020204" pitchFamily="34" charset="0"/>
            </a:endParaRPr>
          </a:p>
          <a:p>
            <a:pPr lvl="1"/>
            <a:endParaRPr lang="zh-CN" altLang="en-US" sz="1800" dirty="0"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cs typeface="Arial" panose="020B0604020202020204" pitchFamily="34" charset="0"/>
              </a:rPr>
              <a:t>Recommend to investigate in EE.</a:t>
            </a: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623189" y="210844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687.1464566929135,&quot;width&quot;:9160.296062992125}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TABLE_ENDDRAG_ORIGIN_RECT" val="245*132"/>
  <p:tag name="TABLE_ENDDRAG_RECT" val="260*171*245*132"/>
  <p:tag name="KSO_WM_BEAUTIFY_FLAG" val=""/>
</p:tagLst>
</file>

<file path=ppt/tags/tag8.xml><?xml version="1.0" encoding="utf-8"?>
<p:tagLst xmlns:p="http://schemas.openxmlformats.org/presentationml/2006/main">
  <p:tag name="KSO_WM_UNIT_TABLE_BEAUTIFY" val="smartTable{cb44a537-55c4-42bc-ad87-cd9920804888}"/>
</p:tagLst>
</file>

<file path=ppt/tags/tag9.xml><?xml version="1.0" encoding="utf-8"?>
<p:tagLst xmlns:p="http://schemas.openxmlformats.org/presentationml/2006/main">
  <p:tag name="KSO_WPP_MARK_KEY" val="5e41ce32-358a-4ab8-93a4-a28110e80d87"/>
  <p:tag name="COMMONDATA" val="eyJoZGlkIjoiNTViZDZiMTQzOWY1NzJhYjE4ZTE1ODhiM2FmNDM1ZTMifQ=="/>
</p:tagLst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0</TotalTime>
  <Words>1858</Words>
  <Application>WPS 演示</Application>
  <PresentationFormat>宽屏</PresentationFormat>
  <Paragraphs>249</Paragraphs>
  <Slides>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Arial Black</vt:lpstr>
      <vt:lpstr>Eras Demi ITC</vt:lpstr>
      <vt:lpstr>Aparajita</vt:lpstr>
      <vt:lpstr>Nirmala UI</vt:lpstr>
      <vt:lpstr>等线</vt:lpstr>
      <vt:lpstr>Cambria Math</vt:lpstr>
      <vt:lpstr>PMingLiU</vt:lpstr>
      <vt:lpstr>PMingLiU-ExtB</vt:lpstr>
      <vt:lpstr>微软雅黑</vt:lpstr>
      <vt:lpstr>Arial Unicode MS</vt:lpstr>
      <vt:lpstr>Arial</vt:lpstr>
      <vt:lpstr>新实验室模板</vt:lpstr>
      <vt:lpstr>Visio.Drawing.15</vt:lpstr>
      <vt:lpstr>Non-EE2: Combination of JVET-AC0108, JVET-AC0109 and JVET-AC0110 for Intra TMP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B gorgeous</cp:lastModifiedBy>
  <cp:revision>1073</cp:revision>
  <dcterms:created xsi:type="dcterms:W3CDTF">2018-12-28T13:08:00Z</dcterms:created>
  <dcterms:modified xsi:type="dcterms:W3CDTF">2023-01-12T07:27:07Z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B1A794EB1FD74DB580B6F760CE1B06B0</vt:lpwstr>
  </property>
  <property fmtid="{D5CDD505-2E9C-101B-9397-08002B2CF9AE}" pid="3" name="KSOProductBuildVer">
    <vt:lpwstr>2052-11.1.0.13703</vt:lpwstr>
  </property>
</Properties>
</file>