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6">
  <p:sldMasterIdLst>
    <p:sldMasterId id="2147483648" r:id="rId1"/>
  </p:sldMasterIdLst>
  <p:notesMasterIdLst>
    <p:notesMasterId r:id="rId5"/>
  </p:notesMasterIdLst>
  <p:handoutMasterIdLst>
    <p:handoutMasterId r:id="rId11"/>
  </p:handoutMasterIdLst>
  <p:sldIdLst>
    <p:sldId id="484" r:id="rId3"/>
    <p:sldId id="766" r:id="rId4"/>
    <p:sldId id="768" r:id="rId6"/>
    <p:sldId id="765" r:id="rId7"/>
    <p:sldId id="767" r:id="rId8"/>
    <p:sldId id="769" r:id="rId9"/>
    <p:sldId id="770" r:id="rId10"/>
  </p:sldIdLst>
  <p:sldSz cx="12192000" cy="6858000"/>
  <p:notesSz cx="6858000" cy="9144000"/>
  <p:custDataLst>
    <p:tags r:id="rId1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4182"/>
    <a:srgbClr val="15487D"/>
    <a:srgbClr val="1E4BA7"/>
    <a:srgbClr val="004C97"/>
    <a:srgbClr val="004181"/>
    <a:srgbClr val="9F1115"/>
    <a:srgbClr val="000000"/>
    <a:srgbClr val="E6E6E6"/>
    <a:srgbClr val="5374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70" autoAdjust="0"/>
    <p:restoredTop sz="86878" autoAdjust="0"/>
  </p:normalViewPr>
  <p:slideViewPr>
    <p:cSldViewPr snapToGrid="0">
      <p:cViewPr varScale="1">
        <p:scale>
          <a:sx n="77" d="100"/>
          <a:sy n="77" d="100"/>
        </p:scale>
        <p:origin x="76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1824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252416"/>
            <a:ext cx="11952817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449764"/>
            <a:ext cx="105156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18024" y="4329489"/>
            <a:ext cx="9829427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72" name="矩形 71"/>
          <p:cNvSpPr/>
          <p:nvPr userDrawn="1"/>
        </p:nvSpPr>
        <p:spPr>
          <a:xfrm>
            <a:off x="1697317" y="908050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8021" y="5665002"/>
            <a:ext cx="2971953" cy="86819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11827"/>
            <a:ext cx="12184592" cy="0"/>
          </a:xfrm>
          <a:prstGeom prst="line">
            <a:avLst/>
          </a:prstGeom>
          <a:ln w="1016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4868" y="6672511"/>
            <a:ext cx="12184592" cy="0"/>
          </a:xfrm>
          <a:prstGeom prst="line">
            <a:avLst/>
          </a:prstGeom>
          <a:ln w="1016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78376"/>
            <a:ext cx="12184592" cy="0"/>
          </a:xfrm>
          <a:prstGeom prst="line">
            <a:avLst/>
          </a:prstGeom>
          <a:ln w="393700">
            <a:solidFill>
              <a:srgbClr val="0041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11426431" y="6222401"/>
            <a:ext cx="509588" cy="853017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4721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7769411" y="370713"/>
            <a:ext cx="439642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spcAft>
                <a:spcPts val="600"/>
              </a:spcAft>
              <a:defRPr sz="2000"/>
            </a:lvl1pPr>
            <a:lvl2pPr>
              <a:spcAft>
                <a:spcPts val="600"/>
              </a:spcAft>
              <a:defRPr sz="1600"/>
            </a:lvl2pPr>
            <a:lvl3pPr>
              <a:spcAft>
                <a:spcPts val="600"/>
              </a:spcAft>
              <a:defRPr sz="1400"/>
            </a:lvl3pPr>
            <a:lvl4pPr>
              <a:spcAft>
                <a:spcPts val="600"/>
              </a:spcAft>
              <a:defRPr sz="1100"/>
            </a:lvl4pPr>
            <a:lvl5pPr>
              <a:spcAft>
                <a:spcPts val="600"/>
              </a:spcAft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7000" y="6472103"/>
            <a:ext cx="5825836" cy="309697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765115"/>
            <a:ext cx="5181600" cy="4692179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100"/>
            </a:lvl4pPr>
            <a:lvl5pPr>
              <a:lnSpc>
                <a:spcPct val="100000"/>
              </a:lnSpc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765115"/>
            <a:ext cx="5181600" cy="4692179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100"/>
            </a:lvl4pPr>
            <a:lvl5pPr>
              <a:lnSpc>
                <a:spcPct val="100000"/>
              </a:lnSpc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62400" y="6429767"/>
            <a:ext cx="5842000" cy="365125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721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77800" y="128848"/>
            <a:ext cx="11076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199" y="763929"/>
            <a:ext cx="11055745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47210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7000" y="6472103"/>
            <a:ext cx="5850028" cy="28410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" y="636609"/>
            <a:ext cx="8920223" cy="0"/>
          </a:xfrm>
          <a:prstGeom prst="line">
            <a:avLst/>
          </a:prstGeom>
          <a:ln w="635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 flipV="1">
            <a:off x="0" y="6654665"/>
            <a:ext cx="12192000" cy="36469"/>
          </a:xfrm>
          <a:prstGeom prst="line">
            <a:avLst/>
          </a:prstGeom>
          <a:ln w="403225">
            <a:solidFill>
              <a:srgbClr val="0041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23"/>
          <p:cNvGrpSpPr/>
          <p:nvPr userDrawn="1"/>
        </p:nvGrpSpPr>
        <p:grpSpPr bwMode="auto">
          <a:xfrm rot="5400000">
            <a:off x="8350079" y="210078"/>
            <a:ext cx="88906" cy="853017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10398311" y="6386941"/>
            <a:ext cx="2022683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Xidian</a:t>
            </a:r>
            <a:r>
              <a:rPr lang="en-US" altLang="zh-CN" sz="1600" baseline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Univ</a:t>
            </a:r>
            <a:r>
              <a:rPr lang="en-US" altLang="zh-CN" sz="1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16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02736" y="6469683"/>
            <a:ext cx="418679" cy="3549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100000"/>
        </a:lnSpc>
        <a:spcBef>
          <a:spcPts val="565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5556" y="2751066"/>
            <a:ext cx="9795722" cy="607083"/>
          </a:xfrm>
        </p:spPr>
        <p:txBody>
          <a:bodyPr/>
          <a:lstStyle/>
          <a:p>
            <a:pPr algn="ctr"/>
            <a:r>
              <a:rPr lang="en-US" altLang="zh-CN" dirty="0"/>
              <a:t>JVET-AC0109: Non-EE2: Intra template matching (Intra TMP) based on linear filter model </a:t>
            </a:r>
            <a:endParaRPr lang="en-US" alt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1567719" y="4249976"/>
            <a:ext cx="9829427" cy="1500187"/>
          </a:xfrm>
        </p:spPr>
        <p:txBody>
          <a:bodyPr/>
          <a:lstStyle/>
          <a:p>
            <a:pPr algn="ctr"/>
            <a:r>
              <a:rPr lang="en-US" altLang="zh-CN" dirty="0" err="1"/>
              <a:t>Junyan</a:t>
            </a:r>
            <a:r>
              <a:rPr lang="en-US" altLang="zh-CN" dirty="0"/>
              <a:t> </a:t>
            </a:r>
            <a:r>
              <a:rPr lang="en-US" altLang="zh-CN" dirty="0" err="1"/>
              <a:t>Huo</a:t>
            </a:r>
            <a:r>
              <a:rPr lang="en-US" altLang="zh-CN" dirty="0"/>
              <a:t>, </a:t>
            </a:r>
            <a:r>
              <a:rPr lang="en-US" altLang="zh-CN" dirty="0" err="1"/>
              <a:t>Wenhan</a:t>
            </a:r>
            <a:r>
              <a:rPr lang="en-US" altLang="zh-CN" dirty="0"/>
              <a:t> </a:t>
            </a:r>
            <a:r>
              <a:rPr lang="en-US" altLang="zh-CN" dirty="0" err="1"/>
              <a:t>Qiao</a:t>
            </a:r>
            <a:r>
              <a:rPr lang="en-US" altLang="zh-CN" dirty="0"/>
              <a:t>, </a:t>
            </a:r>
            <a:r>
              <a:rPr lang="en-US" altLang="zh-CN" dirty="0" err="1"/>
              <a:t>Xue</a:t>
            </a:r>
            <a:r>
              <a:rPr lang="en-US" altLang="zh-CN" dirty="0"/>
              <a:t> </a:t>
            </a:r>
            <a:r>
              <a:rPr lang="en-US" altLang="zh-CN" dirty="0" err="1"/>
              <a:t>Hao</a:t>
            </a:r>
            <a:r>
              <a:rPr lang="en-US" altLang="zh-CN" dirty="0"/>
              <a:t>,</a:t>
            </a:r>
            <a:endParaRPr lang="en-US" altLang="zh-CN" dirty="0"/>
          </a:p>
          <a:p>
            <a:pPr algn="ctr"/>
            <a:r>
              <a:rPr lang="en-US" altLang="zh-CN" dirty="0" err="1"/>
              <a:t>Zhenyao</a:t>
            </a:r>
            <a:r>
              <a:rPr lang="en-US" altLang="zh-CN" dirty="0"/>
              <a:t> Zhang, </a:t>
            </a:r>
            <a:r>
              <a:rPr lang="en-US" altLang="zh-CN" dirty="0" err="1"/>
              <a:t>Hongqing</a:t>
            </a:r>
            <a:r>
              <a:rPr lang="en-US" altLang="zh-CN" dirty="0"/>
              <a:t> Du,</a:t>
            </a:r>
            <a:endParaRPr lang="en-US" altLang="zh-CN" dirty="0"/>
          </a:p>
          <a:p>
            <a:pPr algn="ctr"/>
            <a:r>
              <a:rPr lang="en-US" altLang="zh-CN" dirty="0" err="1"/>
              <a:t>Yanzhuo</a:t>
            </a:r>
            <a:r>
              <a:rPr lang="en-US" altLang="zh-CN" dirty="0"/>
              <a:t> Ma, </a:t>
            </a:r>
            <a:r>
              <a:rPr lang="en-US" altLang="zh-CN" dirty="0" err="1"/>
              <a:t>Fuzheng</a:t>
            </a:r>
            <a:r>
              <a:rPr lang="en-US" altLang="zh-CN" dirty="0"/>
              <a:t> Yang,</a:t>
            </a:r>
            <a:endParaRPr lang="en-US" altLang="zh-CN" dirty="0"/>
          </a:p>
          <a:p>
            <a:pPr algn="ctr"/>
            <a:r>
              <a:rPr lang="en-US" altLang="zh-CN" dirty="0"/>
              <a:t>January. 2023</a:t>
            </a:r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CA" sz="1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Introduction</a:t>
            </a:r>
            <a:endParaRPr kumimoji="0" lang="en-US" altLang="en-CA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34559" y="1409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480" y="770210"/>
            <a:ext cx="11591038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CA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In ECM7.0, </a:t>
            </a:r>
            <a:r>
              <a:rPr lang="en-CA" altLang="zh-CN" dirty="0" err="1" smtClean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IntraTMP</a:t>
            </a:r>
            <a:r>
              <a:rPr lang="en-CA" altLang="zh-CN" dirty="0" smtClean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CA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is enabled for both camera-captured videos and screen contents. </a:t>
            </a:r>
            <a:endParaRPr lang="en-CA" altLang="zh-CN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CA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With the predefined </a:t>
            </a:r>
            <a:r>
              <a:rPr lang="en-CA" altLang="zh-CN" dirty="0" err="1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serach</a:t>
            </a:r>
            <a:r>
              <a:rPr lang="en-CA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range in current picture, </a:t>
            </a:r>
            <a:r>
              <a:rPr lang="en-CA" altLang="zh-CN" dirty="0" err="1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IntraTMP</a:t>
            </a:r>
            <a:r>
              <a:rPr lang="en-CA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uses the current template to search the most similar template </a:t>
            </a:r>
            <a:r>
              <a:rPr lang="en-CA" altLang="zh-CN" dirty="0" err="1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accrodding</a:t>
            </a:r>
            <a:r>
              <a:rPr lang="en-CA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to SAD cost and takes its corresponding reference block as the prediction block. 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r>
              <a:rPr lang="en-CA" altLang="zh-CN" dirty="0" smtClean="0">
                <a:latin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pic>
        <p:nvPicPr>
          <p:cNvPr id="5" name="Picture 1382914880" descr="Graphical user interface&#10;&#10;Description automatically generated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694" y="1970539"/>
            <a:ext cx="5816788" cy="4246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Proposed Method</a:t>
            </a:r>
            <a:endParaRPr kumimoji="0" lang="en-US" altLang="en-CA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34559" y="1409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7037" y="261257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023" y="616473"/>
            <a:ext cx="1131607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It is proposed to 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build a linear filter model between the reference template and current template and apply the linear model to reference block. Then the filtered reference block is used as the prediction block</a:t>
            </a:r>
            <a:r>
              <a:rPr lang="en-US" altLang="zh-CN" dirty="0" smtClean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. The new prediction sample is calculated as:</a:t>
            </a:r>
            <a:endParaRPr lang="en-US" altLang="zh-CN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3880" y="1917780"/>
            <a:ext cx="6670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b="1" dirty="0" err="1" smtClean="0">
                <a:latin typeface="Times New Roman" panose="02020603050405020304" pitchFamily="18" charset="0"/>
                <a:ea typeface="等线" panose="02010600030101010101" pitchFamily="2" charset="-122"/>
              </a:rPr>
              <a:t>pred</a:t>
            </a:r>
            <a:r>
              <a:rPr lang="en-US" altLang="zh-CN" b="1" dirty="0" err="1" smtClean="0">
                <a:latin typeface="Times New Roman" panose="02020603050405020304" pitchFamily="18" charset="0"/>
                <a:ea typeface="等线" panose="02010600030101010101" pitchFamily="2" charset="-122"/>
              </a:rPr>
              <a:t>Luma</a:t>
            </a:r>
            <a:r>
              <a:rPr lang="en-CA" altLang="zh-CN" b="1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Val </a:t>
            </a:r>
            <a:r>
              <a:rPr lang="en-CA" altLang="zh-CN" b="1" dirty="0">
                <a:latin typeface="Times New Roman" panose="02020603050405020304" pitchFamily="18" charset="0"/>
                <a:ea typeface="等线" panose="02010600030101010101" pitchFamily="2" charset="-122"/>
              </a:rPr>
              <a:t>= Clip(c</a:t>
            </a:r>
            <a:r>
              <a:rPr lang="en-CA" altLang="zh-CN" b="1" baseline="-25000" dirty="0">
                <a:latin typeface="Times New Roman" panose="02020603050405020304" pitchFamily="18" charset="0"/>
                <a:ea typeface="等线" panose="02010600030101010101" pitchFamily="2" charset="-122"/>
              </a:rPr>
              <a:t>0</a:t>
            </a:r>
            <a:r>
              <a:rPr lang="en-CA" altLang="zh-CN" b="1" dirty="0">
                <a:latin typeface="Times New Roman" panose="02020603050405020304" pitchFamily="18" charset="0"/>
                <a:ea typeface="等线" panose="02010600030101010101" pitchFamily="2" charset="-122"/>
              </a:rPr>
              <a:t>C + c</a:t>
            </a:r>
            <a:r>
              <a:rPr lang="en-CA" altLang="zh-CN" b="1" baseline="-25000" dirty="0">
                <a:latin typeface="Times New Roman" panose="02020603050405020304" pitchFamily="18" charset="0"/>
                <a:ea typeface="等线" panose="02010600030101010101" pitchFamily="2" charset="-122"/>
              </a:rPr>
              <a:t>1</a:t>
            </a:r>
            <a:r>
              <a:rPr lang="en-CA" altLang="zh-CN" b="1" dirty="0">
                <a:latin typeface="Times New Roman" panose="02020603050405020304" pitchFamily="18" charset="0"/>
                <a:ea typeface="等线" panose="02010600030101010101" pitchFamily="2" charset="-122"/>
              </a:rPr>
              <a:t>N + c</a:t>
            </a:r>
            <a:r>
              <a:rPr lang="en-CA" altLang="zh-CN" b="1" baseline="-25000" dirty="0">
                <a:latin typeface="Times New Roman" panose="02020603050405020304" pitchFamily="18" charset="0"/>
                <a:ea typeface="等线" panose="02010600030101010101" pitchFamily="2" charset="-122"/>
              </a:rPr>
              <a:t>2</a:t>
            </a:r>
            <a:r>
              <a:rPr lang="en-CA" altLang="zh-CN" b="1" dirty="0">
                <a:latin typeface="Times New Roman" panose="02020603050405020304" pitchFamily="18" charset="0"/>
                <a:ea typeface="等线" panose="02010600030101010101" pitchFamily="2" charset="-122"/>
              </a:rPr>
              <a:t>S + c</a:t>
            </a:r>
            <a:r>
              <a:rPr lang="en-CA" altLang="zh-CN" b="1" baseline="-25000" dirty="0">
                <a:latin typeface="Times New Roman" panose="02020603050405020304" pitchFamily="18" charset="0"/>
                <a:ea typeface="等线" panose="02010600030101010101" pitchFamily="2" charset="-122"/>
              </a:rPr>
              <a:t>3</a:t>
            </a:r>
            <a:r>
              <a:rPr lang="en-CA" altLang="zh-CN" b="1" dirty="0">
                <a:latin typeface="Times New Roman" panose="02020603050405020304" pitchFamily="18" charset="0"/>
                <a:ea typeface="等线" panose="02010600030101010101" pitchFamily="2" charset="-122"/>
              </a:rPr>
              <a:t>E + c</a:t>
            </a:r>
            <a:r>
              <a:rPr lang="en-CA" altLang="zh-CN" b="1" baseline="-25000" dirty="0">
                <a:latin typeface="Times New Roman" panose="02020603050405020304" pitchFamily="18" charset="0"/>
                <a:ea typeface="等线" panose="02010600030101010101" pitchFamily="2" charset="-122"/>
              </a:rPr>
              <a:t>4</a:t>
            </a:r>
            <a:r>
              <a:rPr lang="en-CA" altLang="zh-CN" b="1" dirty="0">
                <a:latin typeface="Times New Roman" panose="02020603050405020304" pitchFamily="18" charset="0"/>
                <a:ea typeface="等线" panose="02010600030101010101" pitchFamily="2" charset="-122"/>
              </a:rPr>
              <a:t>W + </a:t>
            </a:r>
            <a:r>
              <a:rPr lang="en-CA" altLang="zh-CN" b="1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c</a:t>
            </a:r>
            <a:r>
              <a:rPr lang="en-CA" altLang="zh-CN" b="1" baseline="-25000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5</a:t>
            </a:r>
            <a:r>
              <a:rPr lang="en-CA" altLang="zh-CN" b="1" dirty="0">
                <a:latin typeface="Times New Roman" panose="02020603050405020304" pitchFamily="18" charset="0"/>
                <a:ea typeface="等线" panose="02010600030101010101" pitchFamily="2" charset="-122"/>
              </a:rPr>
              <a:t>B</a:t>
            </a:r>
            <a:r>
              <a:rPr lang="en-CA" altLang="zh-CN" b="1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 )</a:t>
            </a:r>
            <a:endParaRPr lang="zh-CN" altLang="zh-CN" b="1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0248" y="3872769"/>
            <a:ext cx="40943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cs typeface="Arial" panose="020B0604020202020204" pitchFamily="34" charset="0"/>
              </a:rPr>
              <a:t>B = </a:t>
            </a:r>
            <a:r>
              <a:rPr lang="en-CA" altLang="zh-CN" dirty="0" err="1">
                <a:cs typeface="Arial" panose="020B0604020202020204" pitchFamily="34" charset="0"/>
              </a:rPr>
              <a:t>midVal</a:t>
            </a:r>
            <a:r>
              <a:rPr lang="en-CA" altLang="zh-CN" dirty="0">
                <a:cs typeface="Arial" panose="020B0604020202020204" pitchFamily="34" charset="0"/>
              </a:rPr>
              <a:t>, </a:t>
            </a:r>
            <a:r>
              <a:rPr lang="en-US" altLang="zh-CN" dirty="0">
                <a:cs typeface="Arial" panose="020B0604020202020204" pitchFamily="34" charset="0"/>
              </a:rPr>
              <a:t>(e.g., 512 for 10-bit content) </a:t>
            </a:r>
            <a:endParaRPr lang="en-CA" altLang="zh-CN" dirty="0"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60103" y="3768109"/>
            <a:ext cx="2034260" cy="307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133468" y="3920509"/>
            <a:ext cx="2034260" cy="307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16023" y="2955420"/>
            <a:ext cx="11236171" cy="1010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8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cs typeface="Arial" panose="020B0604020202020204" pitchFamily="34" charset="0"/>
              </a:rPr>
              <a:t>Collocated </a:t>
            </a:r>
            <a:r>
              <a:rPr lang="en-US" altLang="zh-CN" dirty="0" err="1">
                <a:cs typeface="Arial" panose="020B0604020202020204" pitchFamily="34" charset="0"/>
              </a:rPr>
              <a:t>luma</a:t>
            </a:r>
            <a:r>
              <a:rPr lang="en-US" altLang="zh-CN" dirty="0">
                <a:cs typeface="Arial" panose="020B0604020202020204" pitchFamily="34" charset="0"/>
              </a:rPr>
              <a:t> sample C and its neighbors N, S, W, E </a:t>
            </a:r>
            <a:endParaRPr lang="en-US" altLang="zh-CN" dirty="0">
              <a:cs typeface="Arial" panose="020B0604020202020204" pitchFamily="34" charset="0"/>
            </a:endParaRPr>
          </a:p>
          <a:p>
            <a:pPr marL="285750" indent="-285750" algn="ctr">
              <a:spcBef>
                <a:spcPts val="68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zh-CN" dirty="0">
              <a:cs typeface="Arial" panose="020B0604020202020204" pitchFamily="34" charset="0"/>
            </a:endParaRPr>
          </a:p>
          <a:p>
            <a:pPr marL="285750" indent="-285750">
              <a:spcBef>
                <a:spcPts val="68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cs typeface="Arial" panose="020B0604020202020204" pitchFamily="34" charset="0"/>
              </a:rPr>
              <a:t>Bias term B:</a:t>
            </a:r>
            <a:endParaRPr lang="en-US" altLang="zh-CN" dirty="0">
              <a:cs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8992" y="2764771"/>
            <a:ext cx="5267326" cy="368779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16023" y="4733770"/>
            <a:ext cx="773925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The template size and shape are as same as intra TMP. The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search range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also the same as intra TMP method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Right figure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illustrates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process of Intra TMP-FLM, where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blue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parts are the boundary region. Reconstructed samples in the boundary region are used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available and they are padded with closest available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samples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when unavailable.</a:t>
            </a:r>
            <a:endParaRPr lang="en-US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Proposed Method</a:t>
            </a:r>
            <a:endParaRPr kumimoji="0" lang="en-US" altLang="en-CA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34559" y="1409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1064" y="740878"/>
            <a:ext cx="11143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filter 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coefficients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are derived using the regression based MSE minimization technique (i.e., LDL decomposition) existing in ECM and being utilized by other tools such as CCCM. 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064" y="1623817"/>
            <a:ext cx="11525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Signaling using a flag which enables/disables Intra TMP-FLM </a:t>
            </a:r>
            <a:r>
              <a:rPr lang="en-CA" altLang="zh-CN" dirty="0" smtClean="0">
                <a:latin typeface="Times New Roman" panose="02020603050405020304" pitchFamily="18" charset="0"/>
              </a:rPr>
              <a:t>if Intra TMP flag is true.</a:t>
            </a:r>
            <a:endParaRPr lang="zh-CN" altLang="en-US" dirty="0" smtClean="0"/>
          </a:p>
          <a:p>
            <a:endParaRPr lang="en-US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7795" y="2270148"/>
            <a:ext cx="3878087" cy="236019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CA" sz="1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Experimental results</a:t>
            </a:r>
            <a:endParaRPr kumimoji="0" lang="en-US" altLang="en-CA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34559" y="1409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781766" y="2018711"/>
          <a:ext cx="6628466" cy="29663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/>
                <a:gridCol w="1021095"/>
                <a:gridCol w="1012417"/>
                <a:gridCol w="1012417"/>
                <a:gridCol w="1012417"/>
                <a:gridCol w="1012417"/>
              </a:tblGrid>
              <a:tr h="255655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 dirty="0">
                          <a:effectLst/>
                        </a:rPr>
                        <a:t>　</a:t>
                      </a:r>
                      <a:r>
                        <a:rPr lang="en-US" sz="1400" dirty="0">
                          <a:effectLst/>
                        </a:rPr>
                        <a:t>All Intra  Main 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cPr marL="68580" marR="68580" marT="0" marB="0" anchor="ctr"/>
                </a:tc>
                <a:tc hMerge="1">
                  <a:tcPr marL="68580" marR="68580" marT="0" marB="0" anchor="ctr"/>
                </a:tc>
                <a:tc hMerge="1">
                  <a:tcPr marL="68580" marR="68580" marT="0" marB="0" anchor="ctr"/>
                </a:tc>
                <a:tc hMerge="1">
                  <a:tcPr marL="68580" marR="68580" marT="0" marB="0" anchor="ctr"/>
                </a:tc>
                <a:tc hMerge="1">
                  <a:tcPr marL="68580" marR="68580" marT="0" marB="0" anchor="ctr"/>
                </a:tc>
              </a:tr>
              <a:tr h="447040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 dirty="0">
                          <a:effectLst/>
                        </a:rPr>
                        <a:t>　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 dirty="0">
                          <a:effectLst/>
                        </a:rPr>
                        <a:t>　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</a:t>
                      </a:r>
                      <a:r>
                        <a:rPr lang="en-US" sz="1400" dirty="0" smtClean="0">
                          <a:effectLst/>
                        </a:rPr>
                        <a:t>ECM-7.0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26361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EncT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93%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-0.17%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-0.17%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-0.17%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B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-0.15%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-0.15%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-0.32%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-0.05%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-0.24%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-0.35%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-0.30%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Overall 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-0.12%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-0.18%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-0.23%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93%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-0.34%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-0.23%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-0.49%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Class TGM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90%</a:t>
                      </a:r>
                      <a:endParaRPr lang="en-US" altLang="zh-CN" sz="12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" y="222769"/>
            <a:ext cx="1219200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CA" sz="1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Conclusion</a:t>
            </a:r>
            <a:endParaRPr kumimoji="0" lang="en-US" altLang="en-CA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34559" y="1409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208353" y="763931"/>
            <a:ext cx="10892463" cy="5637863"/>
          </a:xfrm>
        </p:spPr>
        <p:txBody>
          <a:bodyPr/>
          <a:lstStyle/>
          <a:p>
            <a:r>
              <a:rPr lang="en-US" altLang="zh-CN" dirty="0" smtClean="0"/>
              <a:t>Propose </a:t>
            </a:r>
            <a:r>
              <a:rPr lang="en-US" altLang="zh-CN" dirty="0"/>
              <a:t>to apply a linear filter model for the prediction of Intra </a:t>
            </a:r>
            <a:r>
              <a:rPr lang="en-US" altLang="zh-CN" dirty="0" smtClean="0"/>
              <a:t>TMP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The filter </a:t>
            </a:r>
            <a:r>
              <a:rPr lang="zh-CN" altLang="en-US" dirty="0" smtClean="0"/>
              <a:t>coefficients </a:t>
            </a:r>
            <a:r>
              <a:rPr lang="en-US" altLang="zh-CN" dirty="0"/>
              <a:t>are calculated by </a:t>
            </a:r>
            <a:r>
              <a:rPr lang="en-US" altLang="zh-CN" dirty="0" smtClean="0"/>
              <a:t>minimizing </a:t>
            </a:r>
            <a:r>
              <a:rPr lang="en-US" altLang="zh-CN" dirty="0"/>
              <a:t>the MSE between the reference template and current </a:t>
            </a:r>
            <a:r>
              <a:rPr lang="en-US" altLang="zh-CN" dirty="0" smtClean="0"/>
              <a:t>template.</a:t>
            </a:r>
            <a:endParaRPr lang="en-US" altLang="zh-CN" dirty="0" smtClean="0"/>
          </a:p>
          <a:p>
            <a:pPr lvl="1"/>
            <a:r>
              <a:rPr lang="en-US" altLang="zh-CN" dirty="0"/>
              <a:t>Intra TMP-FLM is </a:t>
            </a:r>
            <a:r>
              <a:rPr lang="en-US" altLang="zh-CN" dirty="0" smtClean="0"/>
              <a:t>coded as </a:t>
            </a:r>
            <a:r>
              <a:rPr lang="en-US" altLang="zh-CN" dirty="0"/>
              <a:t>a sub-mode of Intra TMP.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pPr marL="257175" lvl="1" indent="0">
              <a:buNone/>
            </a:pPr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On top of ECM-7.0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AI:  -0.12%, -0.14%, -0.18%,101%,101% </a:t>
            </a:r>
            <a:endParaRPr lang="en-US" altLang="zh-CN" dirty="0" smtClean="0"/>
          </a:p>
          <a:p>
            <a:pPr marL="257175" lvl="1" indent="0">
              <a:buNone/>
            </a:pPr>
            <a:endParaRPr lang="en-US" altLang="zh-CN" dirty="0" smtClean="0"/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Recommend to investigate in EE2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3"/>
          <p:cNvSpPr txBox="1"/>
          <p:nvPr/>
        </p:nvSpPr>
        <p:spPr bwMode="auto">
          <a:xfrm>
            <a:off x="1623189" y="210844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5e41ce32-358a-4ab8-93a4-a28110e80d87"/>
  <p:tag name="COMMONDATA" val="eyJoZGlkIjoiNTViZDZiMTQzOWY1NzJhYjE4ZTE1ODhiM2FmNDM1ZTMifQ=="/>
</p:tagLst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0</TotalTime>
  <Words>2354</Words>
  <Application>WPS 演示</Application>
  <PresentationFormat>宽屏</PresentationFormat>
  <Paragraphs>205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Wingdings</vt:lpstr>
      <vt:lpstr>Times New Roman</vt:lpstr>
      <vt:lpstr>黑体</vt:lpstr>
      <vt:lpstr>Arial Black</vt:lpstr>
      <vt:lpstr>Eras Demi ITC</vt:lpstr>
      <vt:lpstr>Aparajita</vt:lpstr>
      <vt:lpstr>Nirmala UI</vt:lpstr>
      <vt:lpstr>等线</vt:lpstr>
      <vt:lpstr>PMingLiU</vt:lpstr>
      <vt:lpstr>PMingLiU-ExtB</vt:lpstr>
      <vt:lpstr>微软雅黑</vt:lpstr>
      <vt:lpstr>Arial Unicode MS</vt:lpstr>
      <vt:lpstr>新实验室模板</vt:lpstr>
      <vt:lpstr>JVET-AC0109: Non-EE2: Intra template matching (Intra TMP) based on linear filter model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B gorgeous</cp:lastModifiedBy>
  <cp:revision>1025</cp:revision>
  <dcterms:created xsi:type="dcterms:W3CDTF">2018-12-28T13:08:00Z</dcterms:created>
  <dcterms:modified xsi:type="dcterms:W3CDTF">2023-01-12T13:43:48Z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DF0A8C4E493B4FC2801FED036A0F35DA</vt:lpwstr>
  </property>
  <property fmtid="{D5CDD505-2E9C-101B-9397-08002B2CF9AE}" pid="3" name="KSOProductBuildVer">
    <vt:lpwstr>2052-11.1.0.13703</vt:lpwstr>
  </property>
</Properties>
</file>