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1"/>
  </p:sldMasterIdLst>
  <p:sldIdLst>
    <p:sldId id="256" r:id="rId2"/>
    <p:sldId id="264" r:id="rId3"/>
    <p:sldId id="267" r:id="rId4"/>
    <p:sldId id="274" r:id="rId5"/>
    <p:sldId id="268" r:id="rId6"/>
    <p:sldId id="266" r:id="rId7"/>
    <p:sldId id="275" r:id="rId8"/>
    <p:sldId id="276" r:id="rId9"/>
    <p:sldId id="269" r:id="rId10"/>
    <p:sldId id="271" r:id="rId11"/>
    <p:sldId id="273" r:id="rId12"/>
    <p:sldId id="270" r:id="rId13"/>
    <p:sldId id="272" r:id="rId14"/>
    <p:sldId id="258" r:id="rId1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1538"/>
    <a:srgbClr val="00AAA6"/>
    <a:srgbClr val="00CFB7"/>
    <a:srgbClr val="EEEEE4"/>
    <a:srgbClr val="7253BA"/>
    <a:srgbClr val="B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58"/>
    <p:restoredTop sz="94646"/>
  </p:normalViewPr>
  <p:slideViewPr>
    <p:cSldViewPr snapToGrid="0" snapToObjects="1">
      <p:cViewPr varScale="1">
        <p:scale>
          <a:sx n="94" d="100"/>
          <a:sy n="94" d="100"/>
        </p:scale>
        <p:origin x="220" y="5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7773FB0-FA37-ED46-8921-1F6C4739808A}"/>
              </a:ext>
            </a:extLst>
          </p:cNvPr>
          <p:cNvPicPr>
            <a:picLocks noChangeAspect="1"/>
          </p:cNvPicPr>
          <p:nvPr userDrawn="1"/>
        </p:nvPicPr>
        <p:blipFill>
          <a:blip r:embed="rId2"/>
          <a:srcRect/>
          <a:stretch/>
        </p:blipFill>
        <p:spPr>
          <a:xfrm>
            <a:off x="0" y="0"/>
            <a:ext cx="9144000" cy="5143500"/>
          </a:xfrm>
          <a:prstGeom prst="rect">
            <a:avLst/>
          </a:prstGeom>
        </p:spPr>
      </p:pic>
      <p:sp>
        <p:nvSpPr>
          <p:cNvPr id="8" name="文本框 7"/>
          <p:cNvSpPr txBox="1"/>
          <p:nvPr userDrawn="1"/>
        </p:nvSpPr>
        <p:spPr>
          <a:xfrm>
            <a:off x="1672815" y="2373616"/>
            <a:ext cx="5798382" cy="769441"/>
          </a:xfrm>
          <a:prstGeom prst="rect">
            <a:avLst/>
          </a:prstGeom>
          <a:noFill/>
        </p:spPr>
        <p:txBody>
          <a:bodyPr wrap="none" rtlCol="0">
            <a:spAutoFit/>
          </a:bodyPr>
          <a:lstStyle/>
          <a:p>
            <a:pPr algn="ctr"/>
            <a:r>
              <a:rPr kumimoji="1" lang="en-US" altLang="zh-CN" sz="4400" b="1" spc="200" dirty="0">
                <a:solidFill>
                  <a:schemeClr val="bg1"/>
                </a:solidFill>
                <a:latin typeface="Qatar2022 Bold" pitchFamily="2" charset="0"/>
                <a:ea typeface="Microsoft YaHei" panose="020B0503020204020204" pitchFamily="34" charset="-122"/>
              </a:rPr>
              <a:t>2022</a:t>
            </a:r>
            <a:r>
              <a:rPr kumimoji="1" lang="zh-CN" altLang="en-US" sz="4400" b="1" spc="200" dirty="0">
                <a:solidFill>
                  <a:schemeClr val="bg1"/>
                </a:solidFill>
                <a:latin typeface="Microsoft YaHei" panose="020B0503020204020204" pitchFamily="34" charset="-122"/>
                <a:ea typeface="Microsoft YaHei" panose="020B0503020204020204" pitchFamily="34" charset="-122"/>
              </a:rPr>
              <a:t>世界杯</a:t>
            </a:r>
            <a:r>
              <a:rPr kumimoji="1" lang="en-US" altLang="zh-CN" sz="4400" b="1" spc="200" dirty="0">
                <a:solidFill>
                  <a:schemeClr val="bg1"/>
                </a:solidFill>
                <a:latin typeface="Qatar2022 Bold" pitchFamily="2" charset="0"/>
                <a:ea typeface="Microsoft YaHei" panose="020B0503020204020204" pitchFamily="34" charset="-122"/>
              </a:rPr>
              <a:t>PPT</a:t>
            </a:r>
            <a:r>
              <a:rPr kumimoji="1" lang="zh-CN" altLang="en-US" sz="4400" b="1" spc="200" dirty="0">
                <a:solidFill>
                  <a:schemeClr val="bg1"/>
                </a:solidFill>
                <a:latin typeface="Microsoft YaHei" panose="020B0503020204020204" pitchFamily="34" charset="-122"/>
                <a:ea typeface="Microsoft YaHei" panose="020B0503020204020204" pitchFamily="34" charset="-122"/>
              </a:rPr>
              <a:t>模板</a:t>
            </a:r>
          </a:p>
        </p:txBody>
      </p:sp>
      <p:sp>
        <p:nvSpPr>
          <p:cNvPr id="9" name="文本框 8"/>
          <p:cNvSpPr txBox="1"/>
          <p:nvPr userDrawn="1"/>
        </p:nvSpPr>
        <p:spPr>
          <a:xfrm>
            <a:off x="3966706" y="4196642"/>
            <a:ext cx="1210589" cy="338554"/>
          </a:xfrm>
          <a:prstGeom prst="rect">
            <a:avLst/>
          </a:prstGeom>
          <a:noFill/>
        </p:spPr>
        <p:txBody>
          <a:bodyPr wrap="none" rtlCol="0">
            <a:spAutoFit/>
          </a:bodyPr>
          <a:lstStyle/>
          <a:p>
            <a:pPr algn="ctr"/>
            <a:r>
              <a:rPr kumimoji="1" lang="zh-CN" altLang="en-US" sz="1600" dirty="0">
                <a:solidFill>
                  <a:schemeClr val="bg1"/>
                </a:solidFill>
                <a:ea typeface="微软雅黑"/>
              </a:rPr>
              <a:t>作者和日期</a:t>
            </a:r>
          </a:p>
        </p:txBody>
      </p:sp>
      <p:sp>
        <p:nvSpPr>
          <p:cNvPr id="10" name="文本框 9"/>
          <p:cNvSpPr txBox="1"/>
          <p:nvPr userDrawn="1"/>
        </p:nvSpPr>
        <p:spPr>
          <a:xfrm>
            <a:off x="1738543" y="3073151"/>
            <a:ext cx="5666936" cy="461665"/>
          </a:xfrm>
          <a:prstGeom prst="rect">
            <a:avLst/>
          </a:prstGeom>
          <a:noFill/>
        </p:spPr>
        <p:txBody>
          <a:bodyPr wrap="none" rtlCol="0">
            <a:spAutoFit/>
          </a:bodyPr>
          <a:lstStyle/>
          <a:p>
            <a:pPr algn="ctr"/>
            <a:r>
              <a:rPr kumimoji="1" lang="en-US" altLang="zh-CN" sz="2400" dirty="0">
                <a:solidFill>
                  <a:srgbClr val="FFFFFF"/>
                </a:solidFill>
                <a:latin typeface="Qatar2022 Book" pitchFamily="2" charset="0"/>
              </a:rPr>
              <a:t>FIFA</a:t>
            </a:r>
            <a:r>
              <a:rPr kumimoji="1" lang="zh-CN" altLang="en-US" sz="2400" dirty="0">
                <a:solidFill>
                  <a:srgbClr val="FFFFFF"/>
                </a:solidFill>
                <a:latin typeface="Qatar2022 Book" pitchFamily="2" charset="0"/>
              </a:rPr>
              <a:t> </a:t>
            </a:r>
            <a:r>
              <a:rPr kumimoji="1" lang="en-US" altLang="zh-CN" sz="2400" dirty="0">
                <a:solidFill>
                  <a:srgbClr val="FFFFFF"/>
                </a:solidFill>
                <a:latin typeface="Qatar2022 Book" pitchFamily="2" charset="0"/>
              </a:rPr>
              <a:t>WORLD</a:t>
            </a:r>
            <a:r>
              <a:rPr kumimoji="1" lang="zh-CN" altLang="en-US" sz="2400" dirty="0">
                <a:solidFill>
                  <a:srgbClr val="FFFFFF"/>
                </a:solidFill>
                <a:latin typeface="Qatar2022 Book" pitchFamily="2" charset="0"/>
              </a:rPr>
              <a:t> </a:t>
            </a:r>
            <a:r>
              <a:rPr kumimoji="1" lang="en-US" altLang="zh-CN" sz="2400" dirty="0">
                <a:solidFill>
                  <a:srgbClr val="FFFFFF"/>
                </a:solidFill>
                <a:latin typeface="Qatar2022 Book" pitchFamily="2" charset="0"/>
              </a:rPr>
              <a:t>CUP</a:t>
            </a:r>
            <a:r>
              <a:rPr kumimoji="1" lang="zh-CN" altLang="en-US" sz="2400" dirty="0">
                <a:solidFill>
                  <a:srgbClr val="FFFFFF"/>
                </a:solidFill>
                <a:latin typeface="Qatar2022 Book" pitchFamily="2" charset="0"/>
              </a:rPr>
              <a:t> </a:t>
            </a:r>
            <a:r>
              <a:rPr kumimoji="1" lang="en-US" altLang="zh-CN" sz="2400" dirty="0">
                <a:solidFill>
                  <a:srgbClr val="FFFFFF"/>
                </a:solidFill>
                <a:latin typeface="Qatar2022 Book" pitchFamily="2" charset="0"/>
              </a:rPr>
              <a:t>2022</a:t>
            </a:r>
            <a:r>
              <a:rPr kumimoji="1" lang="zh-CN" altLang="en-US" sz="2400" dirty="0">
                <a:solidFill>
                  <a:srgbClr val="FFFFFF"/>
                </a:solidFill>
                <a:latin typeface="Qatar2022 Book" pitchFamily="2" charset="0"/>
              </a:rPr>
              <a:t> </a:t>
            </a:r>
            <a:r>
              <a:rPr kumimoji="1" lang="en-US" altLang="zh-CN" sz="2400" dirty="0">
                <a:solidFill>
                  <a:srgbClr val="FFFFFF"/>
                </a:solidFill>
                <a:latin typeface="Qatar2022 Book" pitchFamily="2" charset="0"/>
              </a:rPr>
              <a:t>PPT</a:t>
            </a:r>
            <a:r>
              <a:rPr kumimoji="1" lang="zh-CN" altLang="en-US" sz="2400" dirty="0">
                <a:solidFill>
                  <a:srgbClr val="FFFFFF"/>
                </a:solidFill>
                <a:latin typeface="Qatar2022 Book" pitchFamily="2" charset="0"/>
              </a:rPr>
              <a:t> </a:t>
            </a:r>
            <a:r>
              <a:rPr kumimoji="1" lang="en-US" altLang="zh-CN" sz="2400" dirty="0">
                <a:solidFill>
                  <a:srgbClr val="FFFFFF"/>
                </a:solidFill>
                <a:latin typeface="Qatar2022 Book" pitchFamily="2" charset="0"/>
              </a:rPr>
              <a:t>TEMPLATE</a:t>
            </a:r>
            <a:endParaRPr kumimoji="1" lang="zh-CN" altLang="en-US" sz="2400" dirty="0">
              <a:solidFill>
                <a:srgbClr val="FFFFFF"/>
              </a:solidFill>
              <a:latin typeface="Qatar2022 Book" pitchFamily="2" charset="0"/>
            </a:endParaRPr>
          </a:p>
        </p:txBody>
      </p:sp>
      <p:pic>
        <p:nvPicPr>
          <p:cNvPr id="11" name="图片 10">
            <a:extLst>
              <a:ext uri="{FF2B5EF4-FFF2-40B4-BE49-F238E27FC236}">
                <a16:creationId xmlns:a16="http://schemas.microsoft.com/office/drawing/2014/main" id="{8E4D255F-130E-134A-8EDE-9086E411D283}"/>
              </a:ext>
            </a:extLst>
          </p:cNvPr>
          <p:cNvPicPr>
            <a:picLocks noChangeAspect="1"/>
          </p:cNvPicPr>
          <p:nvPr userDrawn="1"/>
        </p:nvPicPr>
        <p:blipFill>
          <a:blip r:embed="rId3"/>
          <a:srcRect/>
          <a:stretch/>
        </p:blipFill>
        <p:spPr>
          <a:xfrm>
            <a:off x="3028596" y="695314"/>
            <a:ext cx="3086809" cy="874006"/>
          </a:xfrm>
          <a:prstGeom prst="rect">
            <a:avLst/>
          </a:prstGeom>
        </p:spPr>
      </p:pic>
      <p:pic>
        <p:nvPicPr>
          <p:cNvPr id="12" name="图片 11">
            <a:extLst>
              <a:ext uri="{FF2B5EF4-FFF2-40B4-BE49-F238E27FC236}">
                <a16:creationId xmlns:a16="http://schemas.microsoft.com/office/drawing/2014/main" id="{9CE81B88-928E-5348-B9E7-1503A034B96D}"/>
              </a:ext>
            </a:extLst>
          </p:cNvPr>
          <p:cNvPicPr>
            <a:picLocks noChangeAspect="1"/>
          </p:cNvPicPr>
          <p:nvPr userDrawn="1"/>
        </p:nvPicPr>
        <p:blipFill>
          <a:blip r:embed="rId4"/>
          <a:srcRect/>
          <a:stretch/>
        </p:blipFill>
        <p:spPr>
          <a:xfrm>
            <a:off x="3741433" y="1911810"/>
            <a:ext cx="1661134" cy="1203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E3C43FD-F60C-8E43-93F5-08CEB9F1A90A}"/>
              </a:ext>
            </a:extLst>
          </p:cNvPr>
          <p:cNvPicPr>
            <a:picLocks noChangeAspect="1"/>
          </p:cNvPicPr>
          <p:nvPr userDrawn="1"/>
        </p:nvPicPr>
        <p:blipFill>
          <a:blip r:embed="rId2"/>
          <a:srcRect/>
          <a:stretch/>
        </p:blipFill>
        <p:spPr>
          <a:xfrm>
            <a:off x="3" y="3480"/>
            <a:ext cx="9143994" cy="766762"/>
          </a:xfrm>
          <a:prstGeom prst="rect">
            <a:avLst/>
          </a:prstGeom>
        </p:spPr>
      </p:pic>
      <p:sp>
        <p:nvSpPr>
          <p:cNvPr id="8" name="文本框 7">
            <a:extLst>
              <a:ext uri="{FF2B5EF4-FFF2-40B4-BE49-F238E27FC236}">
                <a16:creationId xmlns:a16="http://schemas.microsoft.com/office/drawing/2014/main" id="{6DCAF34B-93F8-104C-A192-2BC2DFCACF9F}"/>
              </a:ext>
            </a:extLst>
          </p:cNvPr>
          <p:cNvSpPr txBox="1"/>
          <p:nvPr userDrawn="1"/>
        </p:nvSpPr>
        <p:spPr>
          <a:xfrm>
            <a:off x="617472" y="129819"/>
            <a:ext cx="1467068" cy="400110"/>
          </a:xfrm>
          <a:prstGeom prst="rect">
            <a:avLst/>
          </a:prstGeom>
          <a:noFill/>
        </p:spPr>
        <p:txBody>
          <a:bodyPr wrap="none" rtlCol="0">
            <a:spAutoFit/>
          </a:bodyPr>
          <a:lstStyle/>
          <a:p>
            <a:r>
              <a:rPr kumimoji="1" lang="zh-CN" altLang="en-US" sz="2000" b="1" dirty="0">
                <a:solidFill>
                  <a:schemeClr val="bg1"/>
                </a:solidFill>
                <a:latin typeface="Microsoft YaHei" panose="020B0503020204020204" pitchFamily="34" charset="-122"/>
                <a:ea typeface="Microsoft YaHei" panose="020B0503020204020204" pitchFamily="34" charset="-122"/>
                <a:cs typeface="Microsoft YaHei" charset="-122"/>
              </a:rPr>
              <a:t>主标题区域</a:t>
            </a:r>
          </a:p>
        </p:txBody>
      </p:sp>
      <p:sp>
        <p:nvSpPr>
          <p:cNvPr id="9" name="矩形 8">
            <a:extLst>
              <a:ext uri="{FF2B5EF4-FFF2-40B4-BE49-F238E27FC236}">
                <a16:creationId xmlns:a16="http://schemas.microsoft.com/office/drawing/2014/main" id="{4C326367-2EC7-6042-8455-74179088C2BD}"/>
              </a:ext>
            </a:extLst>
          </p:cNvPr>
          <p:cNvSpPr/>
          <p:nvPr userDrawn="1"/>
        </p:nvSpPr>
        <p:spPr>
          <a:xfrm>
            <a:off x="3960294" y="2421709"/>
            <a:ext cx="1223412" cy="300082"/>
          </a:xfrm>
          <a:prstGeom prst="rect">
            <a:avLst/>
          </a:prstGeom>
        </p:spPr>
        <p:txBody>
          <a:bodyPr wrap="none">
            <a:spAutoFit/>
          </a:bodyPr>
          <a:lstStyle/>
          <a:p>
            <a:pPr algn="ctr"/>
            <a:r>
              <a:rPr kumimoji="1" lang="zh-CN" altLang="en-US" dirty="0">
                <a:solidFill>
                  <a:schemeClr val="tx1">
                    <a:lumMod val="65000"/>
                    <a:lumOff val="35000"/>
                  </a:schemeClr>
                </a:solidFill>
                <a:latin typeface="Microsoft YaHei" charset="-122"/>
                <a:ea typeface="Microsoft YaHei" charset="-122"/>
                <a:cs typeface="Microsoft YaHei" charset="-122"/>
              </a:rPr>
              <a:t>内页内容区域</a:t>
            </a:r>
          </a:p>
        </p:txBody>
      </p:sp>
      <p:sp>
        <p:nvSpPr>
          <p:cNvPr id="10" name="文本框 9"/>
          <p:cNvSpPr txBox="1"/>
          <p:nvPr userDrawn="1"/>
        </p:nvSpPr>
        <p:spPr>
          <a:xfrm>
            <a:off x="251027" y="4767263"/>
            <a:ext cx="2384612" cy="307777"/>
          </a:xfrm>
          <a:prstGeom prst="rect">
            <a:avLst/>
          </a:prstGeom>
          <a:noFill/>
        </p:spPr>
        <p:txBody>
          <a:bodyPr wrap="square" rtlCol="0">
            <a:spAutoFit/>
          </a:bodyPr>
          <a:lstStyle/>
          <a:p>
            <a:r>
              <a:rPr lang="en-US" altLang="zh-CN" sz="1400" b="1" i="0" dirty="0">
                <a:solidFill>
                  <a:srgbClr val="00AAA6"/>
                </a:solidFill>
                <a:latin typeface="微软雅黑" panose="020B0503020204020204" pitchFamily="34" charset="-122"/>
                <a:ea typeface="微软雅黑" panose="020B0503020204020204" pitchFamily="34" charset="-122"/>
              </a:rPr>
              <a:t>Hisense</a:t>
            </a:r>
            <a:endParaRPr lang="zh-CN" altLang="en-US" sz="1400" b="1" i="0" dirty="0">
              <a:solidFill>
                <a:srgbClr val="00AAA6"/>
              </a:solidFill>
              <a:latin typeface="微软雅黑" panose="020B0503020204020204" pitchFamily="34" charset="-122"/>
              <a:ea typeface="微软雅黑" panose="020B0503020204020204" pitchFamily="34" charset="-122"/>
            </a:endParaRPr>
          </a:p>
        </p:txBody>
      </p:sp>
      <p:grpSp>
        <p:nvGrpSpPr>
          <p:cNvPr id="12" name="组合 11"/>
          <p:cNvGrpSpPr/>
          <p:nvPr userDrawn="1"/>
        </p:nvGrpSpPr>
        <p:grpSpPr>
          <a:xfrm>
            <a:off x="8170490" y="4827023"/>
            <a:ext cx="703943" cy="276999"/>
            <a:chOff x="7421984" y="4739430"/>
            <a:chExt cx="703943" cy="276999"/>
          </a:xfrm>
        </p:grpSpPr>
        <p:pic>
          <p:nvPicPr>
            <p:cNvPr id="13" name="图片 12">
              <a:extLst>
                <a:ext uri="{FF2B5EF4-FFF2-40B4-BE49-F238E27FC236}">
                  <a16:creationId xmlns:a16="http://schemas.microsoft.com/office/drawing/2014/main" id="{9B7A1461-B7A4-8E44-9588-6F69DCB02BF9}"/>
                </a:ext>
              </a:extLst>
            </p:cNvPr>
            <p:cNvPicPr>
              <a:picLocks noChangeAspect="1"/>
            </p:cNvPicPr>
            <p:nvPr userDrawn="1"/>
          </p:nvPicPr>
          <p:blipFill>
            <a:blip r:embed="rId3"/>
            <a:stretch>
              <a:fillRect/>
            </a:stretch>
          </p:blipFill>
          <p:spPr>
            <a:xfrm>
              <a:off x="7421984" y="4763918"/>
              <a:ext cx="703943" cy="209871"/>
            </a:xfrm>
            <a:prstGeom prst="rect">
              <a:avLst/>
            </a:prstGeom>
          </p:spPr>
        </p:pic>
        <p:sp>
          <p:nvSpPr>
            <p:cNvPr id="14" name="文本框 13">
              <a:extLst>
                <a:ext uri="{FF2B5EF4-FFF2-40B4-BE49-F238E27FC236}">
                  <a16:creationId xmlns:a16="http://schemas.microsoft.com/office/drawing/2014/main" id="{A9B533D0-9F3A-7F45-80A9-07DD2D7A22F8}"/>
                </a:ext>
              </a:extLst>
            </p:cNvPr>
            <p:cNvSpPr txBox="1"/>
            <p:nvPr userDrawn="1"/>
          </p:nvSpPr>
          <p:spPr>
            <a:xfrm>
              <a:off x="7454356" y="4739430"/>
              <a:ext cx="653713" cy="276999"/>
            </a:xfrm>
            <a:prstGeom prst="rect">
              <a:avLst/>
            </a:prstGeom>
            <a:noFill/>
          </p:spPr>
          <p:txBody>
            <a:bodyPr wrap="square" rtlCol="0" anchor="ctr">
              <a:spAutoFit/>
            </a:bodyPr>
            <a:lstStyle/>
            <a:p>
              <a:pPr algn="ctr"/>
              <a:endParaRPr kumimoji="1" lang="zh-CN" altLang="en-US" sz="1200" dirty="0">
                <a:solidFill>
                  <a:schemeClr val="bg1"/>
                </a:solidFill>
                <a:latin typeface="Microsoft YaHei" charset="-122"/>
                <a:ea typeface="Microsoft YaHei" charset="-122"/>
                <a:cs typeface="Microsoft YaHei" charset="-122"/>
              </a:endParaRPr>
            </a:p>
          </p:txBody>
        </p:sp>
      </p:grpSp>
      <p:sp>
        <p:nvSpPr>
          <p:cNvPr id="15" name="矩形 14"/>
          <p:cNvSpPr/>
          <p:nvPr userDrawn="1"/>
        </p:nvSpPr>
        <p:spPr>
          <a:xfrm>
            <a:off x="8298587" y="4827023"/>
            <a:ext cx="543739"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B2A4BD9-ED73-A64F-A4FB-A0925143DA65}" type="slidenum">
              <a:rPr kumimoji="1" lang="zh-CN" altLang="en-US" sz="1200" b="0" i="0" u="none" strike="noStrike" kern="120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r>
              <a:rPr kumimoji="1"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/3</a:t>
            </a:r>
            <a:endParaRPr kumimoji="1"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F9959CB-5D40-0240-BEE5-4E704F5C4E95}"/>
              </a:ext>
            </a:extLst>
          </p:cNvPr>
          <p:cNvPicPr>
            <a:picLocks noChangeAspect="1"/>
          </p:cNvPicPr>
          <p:nvPr userDrawn="1"/>
        </p:nvPicPr>
        <p:blipFill>
          <a:blip r:embed="rId2"/>
          <a:srcRect/>
          <a:stretch/>
        </p:blipFill>
        <p:spPr>
          <a:xfrm>
            <a:off x="7227586" y="49"/>
            <a:ext cx="1582684" cy="602025"/>
          </a:xfrm>
          <a:prstGeom prst="rect">
            <a:avLst/>
          </a:prstGeom>
        </p:spPr>
      </p:pic>
      <p:pic>
        <p:nvPicPr>
          <p:cNvPr id="9" name="图片 8">
            <a:extLst>
              <a:ext uri="{FF2B5EF4-FFF2-40B4-BE49-F238E27FC236}">
                <a16:creationId xmlns:a16="http://schemas.microsoft.com/office/drawing/2014/main" id="{4C4E0549-EA40-E744-8621-2B06F74F95B7}"/>
              </a:ext>
            </a:extLst>
          </p:cNvPr>
          <p:cNvPicPr>
            <a:picLocks noChangeAspect="1"/>
          </p:cNvPicPr>
          <p:nvPr userDrawn="1"/>
        </p:nvPicPr>
        <p:blipFill>
          <a:blip r:embed="rId3"/>
          <a:srcRect/>
          <a:stretch/>
        </p:blipFill>
        <p:spPr>
          <a:xfrm flipV="1">
            <a:off x="331987" y="548032"/>
            <a:ext cx="6840000" cy="90754"/>
          </a:xfrm>
          <a:prstGeom prst="rect">
            <a:avLst/>
          </a:prstGeom>
        </p:spPr>
      </p:pic>
      <p:sp>
        <p:nvSpPr>
          <p:cNvPr id="13" name="文本框 12"/>
          <p:cNvSpPr txBox="1"/>
          <p:nvPr userDrawn="1"/>
        </p:nvSpPr>
        <p:spPr>
          <a:xfrm>
            <a:off x="251027" y="4767263"/>
            <a:ext cx="2384612" cy="307777"/>
          </a:xfrm>
          <a:prstGeom prst="rect">
            <a:avLst/>
          </a:prstGeom>
          <a:noFill/>
        </p:spPr>
        <p:txBody>
          <a:bodyPr wrap="square" rtlCol="0">
            <a:spAutoFit/>
          </a:bodyPr>
          <a:lstStyle/>
          <a:p>
            <a:r>
              <a:rPr lang="en-US" altLang="zh-CN" sz="1400" b="1" i="0" dirty="0">
                <a:solidFill>
                  <a:srgbClr val="00AAA6"/>
                </a:solidFill>
                <a:latin typeface="微软雅黑" panose="020B0503020204020204" pitchFamily="34" charset="-122"/>
                <a:ea typeface="微软雅黑" panose="020B0503020204020204" pitchFamily="34" charset="-122"/>
              </a:rPr>
              <a:t>Hisense</a:t>
            </a:r>
            <a:endParaRPr lang="zh-CN" altLang="en-US" sz="1400" b="1" i="0" dirty="0">
              <a:solidFill>
                <a:srgbClr val="00AAA6"/>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8170490" y="4827023"/>
            <a:ext cx="703943" cy="276999"/>
            <a:chOff x="7421984" y="4739430"/>
            <a:chExt cx="703943" cy="276999"/>
          </a:xfrm>
        </p:grpSpPr>
        <p:pic>
          <p:nvPicPr>
            <p:cNvPr id="16" name="图片 15">
              <a:extLst>
                <a:ext uri="{FF2B5EF4-FFF2-40B4-BE49-F238E27FC236}">
                  <a16:creationId xmlns:a16="http://schemas.microsoft.com/office/drawing/2014/main" id="{9B7A1461-B7A4-8E44-9588-6F69DCB02BF9}"/>
                </a:ext>
              </a:extLst>
            </p:cNvPr>
            <p:cNvPicPr>
              <a:picLocks noChangeAspect="1"/>
            </p:cNvPicPr>
            <p:nvPr userDrawn="1"/>
          </p:nvPicPr>
          <p:blipFill>
            <a:blip r:embed="rId4"/>
            <a:stretch>
              <a:fillRect/>
            </a:stretch>
          </p:blipFill>
          <p:spPr>
            <a:xfrm>
              <a:off x="7421984" y="4763918"/>
              <a:ext cx="703943" cy="209871"/>
            </a:xfrm>
            <a:prstGeom prst="rect">
              <a:avLst/>
            </a:prstGeom>
          </p:spPr>
        </p:pic>
        <p:sp>
          <p:nvSpPr>
            <p:cNvPr id="17" name="文本框 16">
              <a:extLst>
                <a:ext uri="{FF2B5EF4-FFF2-40B4-BE49-F238E27FC236}">
                  <a16:creationId xmlns:a16="http://schemas.microsoft.com/office/drawing/2014/main" id="{A9B533D0-9F3A-7F45-80A9-07DD2D7A22F8}"/>
                </a:ext>
              </a:extLst>
            </p:cNvPr>
            <p:cNvSpPr txBox="1"/>
            <p:nvPr userDrawn="1"/>
          </p:nvSpPr>
          <p:spPr>
            <a:xfrm>
              <a:off x="7454356" y="4739430"/>
              <a:ext cx="653713" cy="276999"/>
            </a:xfrm>
            <a:prstGeom prst="rect">
              <a:avLst/>
            </a:prstGeom>
            <a:noFill/>
          </p:spPr>
          <p:txBody>
            <a:bodyPr wrap="square" rtlCol="0" anchor="ctr">
              <a:spAutoFit/>
            </a:bodyPr>
            <a:lstStyle/>
            <a:p>
              <a:pPr algn="ctr"/>
              <a:endParaRPr kumimoji="1" lang="zh-CN" altLang="en-US" sz="1200" dirty="0">
                <a:solidFill>
                  <a:schemeClr val="bg1"/>
                </a:solidFill>
                <a:latin typeface="Microsoft YaHei" charset="-122"/>
                <a:ea typeface="Microsoft YaHei" charset="-122"/>
                <a:cs typeface="Microsoft YaHei" charset="-122"/>
              </a:endParaRPr>
            </a:p>
          </p:txBody>
        </p:sp>
      </p:grpSp>
      <p:sp>
        <p:nvSpPr>
          <p:cNvPr id="18" name="矩形 17"/>
          <p:cNvSpPr/>
          <p:nvPr userDrawn="1"/>
        </p:nvSpPr>
        <p:spPr>
          <a:xfrm>
            <a:off x="8298587" y="4827023"/>
            <a:ext cx="543739"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B2A4BD9-ED73-A64F-A4FB-A0925143DA65}" type="slidenum">
              <a:rPr kumimoji="1" lang="zh-CN" altLang="en-US" sz="1200" b="0" i="0" u="none" strike="noStrike" kern="1200" cap="none" spc="0" normalizeH="0" baseline="0" noProof="0" smtClean="0">
                <a:ln>
                  <a:noFill/>
                </a:ln>
                <a:solidFill>
                  <a:schemeClr val="bg1"/>
                </a:solidFill>
                <a:effectLst/>
                <a:uLnTx/>
                <a:uFillTx/>
                <a:latin typeface="微软雅黑" panose="020B0503020204020204" pitchFamily="34" charset="-122"/>
                <a:ea typeface="微软雅黑" panose="020B0503020204020204" pitchFamily="34"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r>
              <a:rPr kumimoji="1"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/3</a:t>
            </a:r>
            <a:endParaRPr kumimoji="1"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79181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C28F99F-AFFF-E946-B07E-EA531281A6AD}"/>
              </a:ext>
            </a:extLst>
          </p:cNvPr>
          <p:cNvPicPr>
            <a:picLocks noChangeAspect="1"/>
          </p:cNvPicPr>
          <p:nvPr userDrawn="1"/>
        </p:nvPicPr>
        <p:blipFill>
          <a:blip r:embed="rId2"/>
          <a:srcRect/>
          <a:stretch/>
        </p:blipFill>
        <p:spPr>
          <a:xfrm>
            <a:off x="0" y="0"/>
            <a:ext cx="9144000" cy="5143500"/>
          </a:xfrm>
          <a:prstGeom prst="rect">
            <a:avLst/>
          </a:prstGeom>
        </p:spPr>
      </p:pic>
      <p:pic>
        <p:nvPicPr>
          <p:cNvPr id="7" name="图片 6">
            <a:extLst>
              <a:ext uri="{FF2B5EF4-FFF2-40B4-BE49-F238E27FC236}">
                <a16:creationId xmlns:a16="http://schemas.microsoft.com/office/drawing/2014/main" id="{0DACF482-EF46-0943-BBB3-9101DC138973}"/>
              </a:ext>
            </a:extLst>
          </p:cNvPr>
          <p:cNvPicPr>
            <a:picLocks noChangeAspect="1"/>
          </p:cNvPicPr>
          <p:nvPr userDrawn="1"/>
        </p:nvPicPr>
        <p:blipFill>
          <a:blip r:embed="rId3"/>
          <a:srcRect/>
          <a:stretch/>
        </p:blipFill>
        <p:spPr>
          <a:xfrm>
            <a:off x="3127847" y="1292142"/>
            <a:ext cx="2888306" cy="817802"/>
          </a:xfrm>
          <a:prstGeom prst="rect">
            <a:avLst/>
          </a:prstGeom>
        </p:spPr>
      </p:pic>
      <p:pic>
        <p:nvPicPr>
          <p:cNvPr id="8" name="图片 7">
            <a:extLst>
              <a:ext uri="{FF2B5EF4-FFF2-40B4-BE49-F238E27FC236}">
                <a16:creationId xmlns:a16="http://schemas.microsoft.com/office/drawing/2014/main" id="{8B58DF70-E95B-C941-8EF7-F3D1EBA709C8}"/>
              </a:ext>
            </a:extLst>
          </p:cNvPr>
          <p:cNvPicPr>
            <a:picLocks noChangeAspect="1"/>
          </p:cNvPicPr>
          <p:nvPr userDrawn="1"/>
        </p:nvPicPr>
        <p:blipFill>
          <a:blip r:embed="rId4"/>
          <a:srcRect/>
          <a:stretch/>
        </p:blipFill>
        <p:spPr>
          <a:xfrm>
            <a:off x="3741433" y="2451444"/>
            <a:ext cx="1661134" cy="120305"/>
          </a:xfrm>
          <a:prstGeom prst="rect">
            <a:avLst/>
          </a:prstGeom>
        </p:spPr>
      </p:pic>
      <p:sp>
        <p:nvSpPr>
          <p:cNvPr id="9" name="文本框 8"/>
          <p:cNvSpPr txBox="1"/>
          <p:nvPr userDrawn="1"/>
        </p:nvSpPr>
        <p:spPr>
          <a:xfrm>
            <a:off x="3377602" y="2913250"/>
            <a:ext cx="2388795" cy="769441"/>
          </a:xfrm>
          <a:prstGeom prst="rect">
            <a:avLst/>
          </a:prstGeom>
          <a:noFill/>
        </p:spPr>
        <p:txBody>
          <a:bodyPr wrap="none" rtlCol="0">
            <a:spAutoFit/>
          </a:bodyPr>
          <a:lstStyle/>
          <a:p>
            <a:pPr algn="ctr"/>
            <a:r>
              <a:rPr kumimoji="1" lang="en-US" altLang="zh-CN" sz="4400" dirty="0">
                <a:solidFill>
                  <a:schemeClr val="bg1"/>
                </a:solidFill>
                <a:latin typeface="Qatar2022 Medium" pitchFamily="2" charset="0"/>
                <a:ea typeface="微软雅黑"/>
              </a:rPr>
              <a:t>THANKS</a:t>
            </a:r>
            <a:endParaRPr kumimoji="1" lang="zh-CN" altLang="en-US" sz="4400" dirty="0">
              <a:solidFill>
                <a:schemeClr val="bg1"/>
              </a:solidFill>
              <a:latin typeface="Qatar2022 Medium" pitchFamily="2" charset="0"/>
              <a:ea typeface="微软雅黑"/>
            </a:endParaRPr>
          </a:p>
        </p:txBody>
      </p:sp>
    </p:spTree>
    <p:extLst>
      <p:ext uri="{BB962C8B-B14F-4D97-AF65-F5344CB8AC3E}">
        <p14:creationId xmlns:p14="http://schemas.microsoft.com/office/powerpoint/2010/main" val="26689120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0F62EFC-9D99-1F44-8EDF-12C2D7F2A8FF}" type="datetimeFigureOut">
              <a:rPr kumimoji="1" lang="zh-CN" altLang="en-US" smtClean="0"/>
              <a:t>2023/1/9</a:t>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B2A4BD9-ED73-A64F-A4FB-A0925143DA65}" type="slidenum">
              <a:rPr kumimoji="1" lang="zh-CN" altLang="en-US" smtClean="0"/>
              <a:t>‹#›</a:t>
            </a:fld>
            <a:endParaRPr kumimoji="1" lang="zh-CN" altLang="en-US"/>
          </a:p>
        </p:txBody>
      </p:sp>
    </p:spTree>
    <p:extLst>
      <p:ext uri="{BB962C8B-B14F-4D97-AF65-F5344CB8AC3E}">
        <p14:creationId xmlns:p14="http://schemas.microsoft.com/office/powerpoint/2010/main" val="8734186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7.png"/><Relationship Id="rId7"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7.png"/><Relationship Id="rId7"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7773FB0-FA37-ED46-8921-1F6C4739808A}"/>
              </a:ext>
            </a:extLst>
          </p:cNvPr>
          <p:cNvPicPr>
            <a:picLocks noChangeAspect="1"/>
          </p:cNvPicPr>
          <p:nvPr/>
        </p:nvPicPr>
        <p:blipFill>
          <a:blip r:embed="rId2"/>
          <a:srcRect/>
          <a:stretch/>
        </p:blipFill>
        <p:spPr>
          <a:xfrm>
            <a:off x="0" y="0"/>
            <a:ext cx="9144000" cy="5143500"/>
          </a:xfrm>
          <a:prstGeom prst="rect">
            <a:avLst/>
          </a:prstGeom>
        </p:spPr>
      </p:pic>
      <p:sp>
        <p:nvSpPr>
          <p:cNvPr id="9" name="文本框 8"/>
          <p:cNvSpPr txBox="1"/>
          <p:nvPr/>
        </p:nvSpPr>
        <p:spPr>
          <a:xfrm>
            <a:off x="426719" y="1556520"/>
            <a:ext cx="8717281" cy="1815882"/>
          </a:xfrm>
          <a:prstGeom prst="rect">
            <a:avLst/>
          </a:prstGeom>
          <a:noFill/>
        </p:spPr>
        <p:txBody>
          <a:bodyPr wrap="square" rtlCol="0">
            <a:spAutoFit/>
          </a:bodyPr>
          <a:lstStyle/>
          <a:p>
            <a:pPr algn="ctr"/>
            <a:r>
              <a:rPr kumimoji="1" lang="en-US" altLang="zh-CN" sz="2800" b="1" spc="200" dirty="0" err="1">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rPr>
              <a:t>JVET-AC0091</a:t>
            </a:r>
            <a:r>
              <a:rPr kumimoji="1" lang="en-US" altLang="zh-CN" sz="2800" b="1" spc="200" dirty="0">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rPr>
              <a:t>: </a:t>
            </a:r>
            <a:r>
              <a:rPr kumimoji="1" lang="en-CA" altLang="zh-CN" sz="2800" b="1" spc="200" dirty="0">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rPr>
              <a:t>Fourier Series and Laplacian Noise-based Quantization Error Compensation for End-to-End Learning-based Image Compression</a:t>
            </a:r>
            <a:endParaRPr kumimoji="1" lang="zh-CN" altLang="en-US" sz="2800" b="1" spc="200" dirty="0">
              <a:solidFill>
                <a:schemeClr val="bg1"/>
              </a:solidFill>
              <a:latin typeface="Times New Roman" panose="02020603050405020304" pitchFamily="18" charset="0"/>
              <a:ea typeface="Microsoft YaHei" panose="020B0503020204020204" pitchFamily="34" charset="-122"/>
              <a:cs typeface="Times New Roman" panose="02020603050405020304" pitchFamily="18" charset="0"/>
            </a:endParaRPr>
          </a:p>
        </p:txBody>
      </p:sp>
      <p:sp>
        <p:nvSpPr>
          <p:cNvPr id="10" name="文本框 9"/>
          <p:cNvSpPr txBox="1"/>
          <p:nvPr/>
        </p:nvSpPr>
        <p:spPr>
          <a:xfrm>
            <a:off x="1254161" y="3684124"/>
            <a:ext cx="6605206" cy="830997"/>
          </a:xfrm>
          <a:prstGeom prst="rect">
            <a:avLst/>
          </a:prstGeom>
          <a:noFill/>
        </p:spPr>
        <p:txBody>
          <a:bodyPr wrap="none" rtlCol="0">
            <a:spAutoFit/>
          </a:bodyPr>
          <a:lstStyle/>
          <a:p>
            <a:pPr algn="ctr"/>
            <a:r>
              <a:rPr kumimoji="1" lang="en-US" altLang="zh-CN" sz="2400" dirty="0" err="1">
                <a:solidFill>
                  <a:schemeClr val="bg1"/>
                </a:solidFill>
                <a:latin typeface="Times New Roman" panose="02020603050405020304" pitchFamily="18" charset="0"/>
                <a:ea typeface="微软雅黑"/>
                <a:cs typeface="Times New Roman" panose="02020603050405020304" pitchFamily="18" charset="0"/>
              </a:rPr>
              <a:t>Shiqi</a:t>
            </a:r>
            <a:r>
              <a:rPr kumimoji="1" lang="en-US" altLang="zh-CN" sz="2400" dirty="0">
                <a:solidFill>
                  <a:schemeClr val="bg1"/>
                </a:solidFill>
                <a:latin typeface="Times New Roman" panose="02020603050405020304" pitchFamily="18" charset="0"/>
                <a:ea typeface="微软雅黑"/>
                <a:cs typeface="Times New Roman" panose="02020603050405020304" pitchFamily="18" charset="0"/>
              </a:rPr>
              <a:t> Jiang, </a:t>
            </a:r>
            <a:r>
              <a:rPr kumimoji="1" lang="en-CA" altLang="zh-CN" sz="2400" dirty="0" err="1">
                <a:solidFill>
                  <a:schemeClr val="bg1"/>
                </a:solidFill>
                <a:latin typeface="Times New Roman" panose="02020603050405020304" pitchFamily="18" charset="0"/>
                <a:ea typeface="微软雅黑"/>
                <a:cs typeface="Times New Roman" panose="02020603050405020304" pitchFamily="18" charset="0"/>
              </a:rPr>
              <a:t>Zhikui</a:t>
            </a:r>
            <a:r>
              <a:rPr kumimoji="1" lang="en-CA" altLang="zh-CN" sz="2400" dirty="0">
                <a:solidFill>
                  <a:schemeClr val="bg1"/>
                </a:solidFill>
                <a:latin typeface="Times New Roman" panose="02020603050405020304" pitchFamily="18" charset="0"/>
                <a:ea typeface="微软雅黑"/>
                <a:cs typeface="Times New Roman" panose="02020603050405020304" pitchFamily="18" charset="0"/>
              </a:rPr>
              <a:t> Wang, Wen </a:t>
            </a:r>
            <a:r>
              <a:rPr kumimoji="1" lang="en-CA" altLang="zh-CN" sz="2400" dirty="0" smtClean="0">
                <a:solidFill>
                  <a:schemeClr val="bg1"/>
                </a:solidFill>
                <a:latin typeface="Times New Roman" panose="02020603050405020304" pitchFamily="18" charset="0"/>
                <a:ea typeface="微软雅黑"/>
                <a:cs typeface="Times New Roman" panose="02020603050405020304" pitchFamily="18" charset="0"/>
              </a:rPr>
              <a:t>Zhang</a:t>
            </a:r>
            <a:r>
              <a:rPr kumimoji="1" lang="en-US" altLang="zh-CN" sz="2400" dirty="0" smtClean="0">
                <a:solidFill>
                  <a:schemeClr val="bg1"/>
                </a:solidFill>
                <a:latin typeface="Times New Roman" panose="02020603050405020304" pitchFamily="18" charset="0"/>
                <a:ea typeface="微软雅黑"/>
                <a:cs typeface="Times New Roman" panose="02020603050405020304" pitchFamily="18" charset="0"/>
              </a:rPr>
              <a:t>, and </a:t>
            </a:r>
            <a:r>
              <a:rPr kumimoji="1" lang="en-US" altLang="zh-CN" sz="2400" dirty="0" err="1" smtClean="0">
                <a:solidFill>
                  <a:schemeClr val="bg1"/>
                </a:solidFill>
                <a:latin typeface="Times New Roman" panose="02020603050405020304" pitchFamily="18" charset="0"/>
                <a:ea typeface="微软雅黑"/>
                <a:cs typeface="Times New Roman" panose="02020603050405020304" pitchFamily="18" charset="0"/>
              </a:rPr>
              <a:t>Shuai</a:t>
            </a:r>
            <a:r>
              <a:rPr kumimoji="1" lang="en-US" altLang="zh-CN" sz="2400" dirty="0" smtClean="0">
                <a:solidFill>
                  <a:schemeClr val="bg1"/>
                </a:solidFill>
                <a:latin typeface="Times New Roman" panose="02020603050405020304" pitchFamily="18" charset="0"/>
                <a:ea typeface="微软雅黑"/>
                <a:cs typeface="Times New Roman" panose="02020603050405020304" pitchFamily="18" charset="0"/>
              </a:rPr>
              <a:t> Li</a:t>
            </a:r>
            <a:endParaRPr kumimoji="1" lang="en-CA" altLang="zh-CN" sz="2400" dirty="0">
              <a:solidFill>
                <a:schemeClr val="bg1"/>
              </a:solidFill>
              <a:latin typeface="Times New Roman" panose="02020603050405020304" pitchFamily="18" charset="0"/>
              <a:ea typeface="微软雅黑"/>
              <a:cs typeface="Times New Roman" panose="02020603050405020304" pitchFamily="18" charset="0"/>
            </a:endParaRPr>
          </a:p>
          <a:p>
            <a:pPr algn="ctr"/>
            <a:r>
              <a:rPr kumimoji="1" lang="en-CA" altLang="zh-CN" sz="2400" dirty="0">
                <a:solidFill>
                  <a:schemeClr val="bg1"/>
                </a:solidFill>
                <a:latin typeface="Times New Roman" panose="02020603050405020304" pitchFamily="18" charset="0"/>
                <a:ea typeface="微软雅黑"/>
                <a:cs typeface="Times New Roman" panose="02020603050405020304" pitchFamily="18" charset="0"/>
              </a:rPr>
              <a:t>Hisense</a:t>
            </a:r>
            <a:r>
              <a:rPr kumimoji="1" lang="en-US" altLang="zh-CN" sz="2400" dirty="0">
                <a:solidFill>
                  <a:schemeClr val="bg1"/>
                </a:solidFill>
                <a:latin typeface="Times New Roman" panose="02020603050405020304" pitchFamily="18" charset="0"/>
                <a:ea typeface="微软雅黑"/>
                <a:cs typeface="Times New Roman" panose="02020603050405020304" pitchFamily="18" charset="0"/>
              </a:rPr>
              <a:t> </a:t>
            </a:r>
            <a:endParaRPr kumimoji="1" lang="zh-CN" altLang="en-US" sz="2400" dirty="0">
              <a:solidFill>
                <a:schemeClr val="bg1"/>
              </a:solidFill>
              <a:latin typeface="Times New Roman" panose="02020603050405020304" pitchFamily="18" charset="0"/>
              <a:ea typeface="微软雅黑"/>
              <a:cs typeface="Times New Roman" panose="02020603050405020304" pitchFamily="18" charset="0"/>
            </a:endParaRPr>
          </a:p>
        </p:txBody>
      </p:sp>
      <p:pic>
        <p:nvPicPr>
          <p:cNvPr id="3" name="图片 2">
            <a:extLst>
              <a:ext uri="{FF2B5EF4-FFF2-40B4-BE49-F238E27FC236}">
                <a16:creationId xmlns:a16="http://schemas.microsoft.com/office/drawing/2014/main" id="{8E4D255F-130E-134A-8EDE-9086E411D283}"/>
              </a:ext>
            </a:extLst>
          </p:cNvPr>
          <p:cNvPicPr>
            <a:picLocks noChangeAspect="1"/>
          </p:cNvPicPr>
          <p:nvPr/>
        </p:nvPicPr>
        <p:blipFill rotWithShape="1">
          <a:blip r:embed="rId3"/>
          <a:srcRect r="51728" b="30413"/>
          <a:stretch/>
        </p:blipFill>
        <p:spPr>
          <a:xfrm>
            <a:off x="3826968" y="703361"/>
            <a:ext cx="1490064" cy="608192"/>
          </a:xfrm>
          <a:prstGeom prst="rect">
            <a:avLst/>
          </a:prstGeom>
        </p:spPr>
      </p:pic>
      <p:pic>
        <p:nvPicPr>
          <p:cNvPr id="6" name="图片 5">
            <a:extLst>
              <a:ext uri="{FF2B5EF4-FFF2-40B4-BE49-F238E27FC236}">
                <a16:creationId xmlns:a16="http://schemas.microsoft.com/office/drawing/2014/main" id="{9CE81B88-928E-5348-B9E7-1503A034B96D}"/>
              </a:ext>
            </a:extLst>
          </p:cNvPr>
          <p:cNvPicPr>
            <a:picLocks noChangeAspect="1"/>
          </p:cNvPicPr>
          <p:nvPr/>
        </p:nvPicPr>
        <p:blipFill>
          <a:blip r:embed="rId4"/>
          <a:srcRect/>
          <a:stretch/>
        </p:blipFill>
        <p:spPr>
          <a:xfrm>
            <a:off x="3726192" y="1319179"/>
            <a:ext cx="1661134" cy="120305"/>
          </a:xfrm>
          <a:prstGeom prst="rect">
            <a:avLst/>
          </a:prstGeom>
        </p:spPr>
      </p:pic>
    </p:spTree>
    <p:extLst>
      <p:ext uri="{BB962C8B-B14F-4D97-AF65-F5344CB8AC3E}">
        <p14:creationId xmlns:p14="http://schemas.microsoft.com/office/powerpoint/2010/main" val="1825989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2499467"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Performance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mc:AlternateContent xmlns:mc="http://schemas.openxmlformats.org/markup-compatibility/2006" xmlns:a14="http://schemas.microsoft.com/office/drawing/2010/main">
        <mc:Choice Requires="a14">
          <p:sp>
            <p:nvSpPr>
              <p:cNvPr id="3" name="矩形 2">
                <a:extLst>
                  <a:ext uri="{FF2B5EF4-FFF2-40B4-BE49-F238E27FC236}">
                    <a16:creationId xmlns:a16="http://schemas.microsoft.com/office/drawing/2014/main" id="{D2D3A413-C870-4EA4-99E2-3987F2F322DA}"/>
                  </a:ext>
                </a:extLst>
              </p:cNvPr>
              <p:cNvSpPr/>
              <p:nvPr/>
            </p:nvSpPr>
            <p:spPr>
              <a:xfrm>
                <a:off x="240374" y="721236"/>
                <a:ext cx="3447706" cy="3021212"/>
              </a:xfrm>
              <a:prstGeom prst="rect">
                <a:avLst/>
              </a:prstGeom>
            </p:spPr>
            <p:txBody>
              <a:bodyPr wrap="square">
                <a:spAutoFit/>
              </a:bodyPr>
              <a:lstStyle/>
              <a:p>
                <a:pPr marL="285750" indent="-285750">
                  <a:lnSpc>
                    <a:spcPct val="120000"/>
                  </a:lnSpc>
                  <a:buFont typeface="Wingdings" panose="05000000000000000000" pitchFamily="2" charset="2"/>
                  <a:buChar char="p"/>
                </a:pPr>
                <a:r>
                  <a:rPr lang="en-US" altLang="zh-CN" sz="1600" dirty="0">
                    <a:latin typeface="Times New Roman" panose="02020603050405020304" pitchFamily="18" charset="0"/>
                    <a:cs typeface="Times New Roman" panose="02020603050405020304" pitchFamily="18" charset="0"/>
                  </a:rPr>
                  <a:t>RD performance for </a:t>
                </a:r>
                <a:r>
                  <a:rPr lang="en-US" altLang="zh-CN" sz="1600" dirty="0" err="1">
                    <a:latin typeface="Times New Roman" panose="02020603050405020304" pitchFamily="18" charset="0"/>
                    <a:cs typeface="Times New Roman" panose="02020603050405020304" pitchFamily="18" charset="0"/>
                  </a:rPr>
                  <a:t>PSNR</a:t>
                </a:r>
                <a:r>
                  <a:rPr lang="en-US" altLang="zh-CN" sz="1600" dirty="0">
                    <a:latin typeface="Times New Roman" panose="02020603050405020304" pitchFamily="18" charset="0"/>
                    <a:cs typeface="Times New Roman" panose="02020603050405020304" pitchFamily="18" charset="0"/>
                  </a:rPr>
                  <a:t> metric</a:t>
                </a:r>
              </a:p>
              <a:p>
                <a:pPr marL="285750" indent="-285750">
                  <a:lnSpc>
                    <a:spcPct val="120000"/>
                  </a:lnSpc>
                  <a:buFont typeface="Wingdings" panose="05000000000000000000" pitchFamily="2" charset="2"/>
                  <a:buChar char="p"/>
                </a:pPr>
                <a:r>
                  <a:rPr lang="en-US" altLang="zh-CN" sz="1600" dirty="0">
                    <a:latin typeface="Times New Roman" panose="02020603050405020304" pitchFamily="18" charset="0"/>
                    <a:cs typeface="Times New Roman" panose="02020603050405020304" pitchFamily="18" charset="0"/>
                  </a:rPr>
                  <a:t>Training data: </a:t>
                </a:r>
                <a:r>
                  <a:rPr lang="en-US" altLang="zh-CN" sz="1600" dirty="0" err="1">
                    <a:latin typeface="Times New Roman" panose="02020603050405020304" pitchFamily="18" charset="0"/>
                    <a:cs typeface="Times New Roman" panose="02020603050405020304" pitchFamily="18" charset="0"/>
                  </a:rPr>
                  <a:t>ImageNet2017</a:t>
                </a:r>
                <a:endParaRPr lang="en-US" altLang="zh-CN" sz="1600" dirty="0">
                  <a:latin typeface="Times New Roman" panose="02020603050405020304" pitchFamily="18" charset="0"/>
                  <a:cs typeface="Times New Roman" panose="02020603050405020304" pitchFamily="18" charset="0"/>
                </a:endParaRPr>
              </a:p>
              <a:p>
                <a:pPr marL="285750" indent="-285750">
                  <a:lnSpc>
                    <a:spcPct val="120000"/>
                  </a:lnSpc>
                  <a:buFont typeface="Wingdings" panose="05000000000000000000" pitchFamily="2" charset="2"/>
                  <a:buChar char="p"/>
                </a:pPr>
                <a:r>
                  <a:rPr lang="en-US" altLang="zh-CN" sz="1600" dirty="0">
                    <a:latin typeface="Times New Roman" panose="02020603050405020304" pitchFamily="18" charset="0"/>
                    <a:cs typeface="Times New Roman" panose="02020603050405020304" pitchFamily="18" charset="0"/>
                  </a:rPr>
                  <a:t>Test data: Kodak dataset</a:t>
                </a:r>
              </a:p>
              <a:p>
                <a:pPr marL="285750" indent="-285750">
                  <a:lnSpc>
                    <a:spcPct val="120000"/>
                  </a:lnSpc>
                  <a:buFont typeface="Wingdings" panose="05000000000000000000" pitchFamily="2" charset="2"/>
                  <a:buChar char="p"/>
                </a:pPr>
                <a14:m>
                  <m:oMath xmlns:m="http://schemas.openxmlformats.org/officeDocument/2006/math">
                    <m:r>
                      <m:rPr>
                        <m:nor/>
                      </m:rPr>
                      <a:rPr lang="en-US" altLang="zh-CN" sz="1600">
                        <a:latin typeface="Times New Roman" panose="02020603050405020304" pitchFamily="18" charset="0"/>
                        <a:cs typeface="Times New Roman" panose="02020603050405020304" pitchFamily="18" charset="0"/>
                      </a:rPr>
                      <m:t>λ</m:t>
                    </m:r>
                  </m:oMath>
                </a14:m>
                <a:r>
                  <a:rPr lang="en-US" altLang="zh-CN" sz="1600" dirty="0">
                    <a:latin typeface="Times New Roman" panose="02020603050405020304" pitchFamily="18" charset="0"/>
                    <a:cs typeface="Times New Roman" panose="02020603050405020304" pitchFamily="18" charset="0"/>
                  </a:rPr>
                  <a:t> was set as {0.0018, 0.0036, 0.0075, 0.015, 0.035, 0.05}</a:t>
                </a:r>
              </a:p>
              <a:p>
                <a:pPr marL="285750" indent="-285750">
                  <a:lnSpc>
                    <a:spcPct val="120000"/>
                  </a:lnSpc>
                  <a:buFont typeface="Wingdings" panose="05000000000000000000" pitchFamily="2" charset="2"/>
                  <a:buChar char="p"/>
                </a:pPr>
                <a:r>
                  <a:rPr lang="en-US" altLang="zh-CN" sz="1600" dirty="0">
                    <a:latin typeface="Times New Roman" panose="02020603050405020304" pitchFamily="18" charset="0"/>
                    <a:cs typeface="Times New Roman" panose="02020603050405020304" pitchFamily="18" charset="0"/>
                  </a:rPr>
                  <a:t>Anchors</a:t>
                </a:r>
              </a:p>
              <a:p>
                <a:pPr marL="628650" lvl="1" indent="-285750">
                  <a:lnSpc>
                    <a:spcPct val="120000"/>
                  </a:lnSpc>
                  <a:buFont typeface="Wingdings" panose="05000000000000000000" pitchFamily="2" charset="2"/>
                  <a:buChar char="p"/>
                </a:pPr>
                <a:r>
                  <a:rPr lang="en-US" altLang="zh-CN" sz="1600" dirty="0" err="1">
                    <a:solidFill>
                      <a:srgbClr val="8A1538"/>
                    </a:solidFill>
                    <a:latin typeface="Times New Roman" panose="02020603050405020304" pitchFamily="18" charset="0"/>
                    <a:cs typeface="Times New Roman" panose="02020603050405020304" pitchFamily="18" charset="0"/>
                  </a:rPr>
                  <a:t>bmshj2018</a:t>
                </a:r>
                <a:r>
                  <a:rPr lang="en-US" altLang="zh-CN" sz="1600" dirty="0">
                    <a:solidFill>
                      <a:srgbClr val="8A1538"/>
                    </a:solidFill>
                    <a:latin typeface="Times New Roman" panose="02020603050405020304" pitchFamily="18" charset="0"/>
                    <a:cs typeface="Times New Roman" panose="02020603050405020304" pitchFamily="18" charset="0"/>
                  </a:rPr>
                  <a:t>-factorized</a:t>
                </a:r>
              </a:p>
              <a:p>
                <a:pPr marL="628650" lvl="1" indent="-285750">
                  <a:lnSpc>
                    <a:spcPct val="120000"/>
                  </a:lnSpc>
                  <a:buFont typeface="Wingdings" panose="05000000000000000000" pitchFamily="2" charset="2"/>
                  <a:buChar char="p"/>
                </a:pPr>
                <a:r>
                  <a:rPr lang="en-US" altLang="zh-CN" sz="1600" dirty="0" err="1">
                    <a:solidFill>
                      <a:srgbClr val="8A1538"/>
                    </a:solidFill>
                    <a:latin typeface="Times New Roman" panose="02020603050405020304" pitchFamily="18" charset="0"/>
                    <a:cs typeface="Times New Roman" panose="02020603050405020304" pitchFamily="18" charset="0"/>
                  </a:rPr>
                  <a:t>bmshj2018</a:t>
                </a:r>
                <a:r>
                  <a:rPr lang="en-US" altLang="zh-CN" sz="1600" dirty="0">
                    <a:solidFill>
                      <a:srgbClr val="8A1538"/>
                    </a:solidFill>
                    <a:latin typeface="Times New Roman" panose="02020603050405020304" pitchFamily="18" charset="0"/>
                    <a:cs typeface="Times New Roman" panose="02020603050405020304" pitchFamily="18" charset="0"/>
                  </a:rPr>
                  <a:t>-hyperprior</a:t>
                </a:r>
              </a:p>
              <a:p>
                <a:pPr marL="628650" lvl="1" indent="-285750">
                  <a:lnSpc>
                    <a:spcPct val="120000"/>
                  </a:lnSpc>
                  <a:buFont typeface="Wingdings" panose="05000000000000000000" pitchFamily="2" charset="2"/>
                  <a:buChar char="p"/>
                </a:pPr>
                <a:r>
                  <a:rPr lang="en-US" altLang="zh-CN" sz="1600" dirty="0" err="1">
                    <a:solidFill>
                      <a:srgbClr val="8A1538"/>
                    </a:solidFill>
                    <a:latin typeface="Times New Roman" panose="02020603050405020304" pitchFamily="18" charset="0"/>
                    <a:cs typeface="Times New Roman" panose="02020603050405020304" pitchFamily="18" charset="0"/>
                  </a:rPr>
                  <a:t>mbt2018</a:t>
                </a:r>
                <a:endParaRPr lang="en-US" altLang="zh-CN" sz="1600" dirty="0">
                  <a:solidFill>
                    <a:srgbClr val="8A1538"/>
                  </a:solidFill>
                  <a:latin typeface="Times New Roman" panose="02020603050405020304" pitchFamily="18" charset="0"/>
                  <a:cs typeface="Times New Roman" panose="02020603050405020304" pitchFamily="18" charset="0"/>
                </a:endParaRPr>
              </a:p>
              <a:p>
                <a:pPr marL="628650" lvl="1" indent="-285750">
                  <a:lnSpc>
                    <a:spcPct val="120000"/>
                  </a:lnSpc>
                  <a:buFont typeface="Wingdings" panose="05000000000000000000" pitchFamily="2" charset="2"/>
                  <a:buChar char="p"/>
                </a:pPr>
                <a:r>
                  <a:rPr lang="en-US" altLang="zh-CN" sz="1600" dirty="0" err="1">
                    <a:solidFill>
                      <a:srgbClr val="8A1538"/>
                    </a:solidFill>
                    <a:latin typeface="Times New Roman" panose="02020603050405020304" pitchFamily="18" charset="0"/>
                    <a:cs typeface="Times New Roman" panose="02020603050405020304" pitchFamily="18" charset="0"/>
                  </a:rPr>
                  <a:t>cheng2020</a:t>
                </a:r>
                <a:endParaRPr lang="en-US" altLang="zh-CN" sz="1600" dirty="0">
                  <a:solidFill>
                    <a:srgbClr val="8A1538"/>
                  </a:solidFill>
                  <a:latin typeface="Times New Roman" panose="02020603050405020304" pitchFamily="18" charset="0"/>
                  <a:cs typeface="Times New Roman" panose="02020603050405020304" pitchFamily="18" charset="0"/>
                </a:endParaRPr>
              </a:p>
            </p:txBody>
          </p:sp>
        </mc:Choice>
        <mc:Fallback xmlns="">
          <p:sp>
            <p:nvSpPr>
              <p:cNvPr id="3" name="矩形 2">
                <a:extLst>
                  <a:ext uri="{FF2B5EF4-FFF2-40B4-BE49-F238E27FC236}">
                    <a16:creationId xmlns:a16="http://schemas.microsoft.com/office/drawing/2014/main" id="{D2D3A413-C870-4EA4-99E2-3987F2F322DA}"/>
                  </a:ext>
                </a:extLst>
              </p:cNvPr>
              <p:cNvSpPr>
                <a:spLocks noRot="1" noChangeAspect="1" noMove="1" noResize="1" noEditPoints="1" noAdjustHandles="1" noChangeArrowheads="1" noChangeShapeType="1" noTextEdit="1"/>
              </p:cNvSpPr>
              <p:nvPr/>
            </p:nvSpPr>
            <p:spPr>
              <a:xfrm>
                <a:off x="240374" y="721236"/>
                <a:ext cx="3447706" cy="3021212"/>
              </a:xfrm>
              <a:prstGeom prst="rect">
                <a:avLst/>
              </a:prstGeom>
              <a:blipFill>
                <a:blip r:embed="rId4"/>
                <a:stretch>
                  <a:fillRect l="-707" b="-1613"/>
                </a:stretch>
              </a:blipFill>
            </p:spPr>
            <p:txBody>
              <a:bodyPr/>
              <a:lstStyle/>
              <a:p>
                <a:r>
                  <a:rPr lang="zh-CN" altLang="en-US">
                    <a:noFill/>
                  </a:rPr>
                  <a:t> </a:t>
                </a:r>
              </a:p>
            </p:txBody>
          </p:sp>
        </mc:Fallback>
      </mc:AlternateContent>
      <p:grpSp>
        <p:nvGrpSpPr>
          <p:cNvPr id="32" name="组合 31">
            <a:extLst>
              <a:ext uri="{FF2B5EF4-FFF2-40B4-BE49-F238E27FC236}">
                <a16:creationId xmlns:a16="http://schemas.microsoft.com/office/drawing/2014/main" id="{FCE8B2F0-B7CE-4D16-BA66-1766E178A4EA}"/>
              </a:ext>
            </a:extLst>
          </p:cNvPr>
          <p:cNvGrpSpPr>
            <a:grpSpLocks noChangeAspect="1"/>
          </p:cNvGrpSpPr>
          <p:nvPr/>
        </p:nvGrpSpPr>
        <p:grpSpPr>
          <a:xfrm>
            <a:off x="3569201" y="638786"/>
            <a:ext cx="5498198" cy="4173416"/>
            <a:chOff x="3312072" y="777091"/>
            <a:chExt cx="5743954" cy="4359958"/>
          </a:xfrm>
        </p:grpSpPr>
        <p:pic>
          <p:nvPicPr>
            <p:cNvPr id="24" name="图片 23">
              <a:extLst>
                <a:ext uri="{FF2B5EF4-FFF2-40B4-BE49-F238E27FC236}">
                  <a16:creationId xmlns:a16="http://schemas.microsoft.com/office/drawing/2014/main" id="{EDF3515F-0EBB-4B2C-83AE-EEC8024219CC}"/>
                </a:ext>
              </a:extLst>
            </p:cNvPr>
            <p:cNvPicPr>
              <a:picLocks noChangeAspect="1"/>
            </p:cNvPicPr>
            <p:nvPr/>
          </p:nvPicPr>
          <p:blipFill rotWithShape="1">
            <a:blip r:embed="rId5"/>
            <a:srcRect t="9671" r="7960"/>
            <a:stretch/>
          </p:blipFill>
          <p:spPr>
            <a:xfrm>
              <a:off x="6184049" y="3023109"/>
              <a:ext cx="2871977" cy="2113940"/>
            </a:xfrm>
            <a:prstGeom prst="rect">
              <a:avLst/>
            </a:prstGeom>
          </p:spPr>
        </p:pic>
        <p:pic>
          <p:nvPicPr>
            <p:cNvPr id="26" name="图片 25">
              <a:extLst>
                <a:ext uri="{FF2B5EF4-FFF2-40B4-BE49-F238E27FC236}">
                  <a16:creationId xmlns:a16="http://schemas.microsoft.com/office/drawing/2014/main" id="{B9F3EE71-A284-43B6-B4B3-09724DAE0B5D}"/>
                </a:ext>
              </a:extLst>
            </p:cNvPr>
            <p:cNvPicPr>
              <a:picLocks noChangeAspect="1"/>
            </p:cNvPicPr>
            <p:nvPr/>
          </p:nvPicPr>
          <p:blipFill rotWithShape="1">
            <a:blip r:embed="rId6"/>
            <a:srcRect t="9937" r="7960"/>
            <a:stretch/>
          </p:blipFill>
          <p:spPr>
            <a:xfrm>
              <a:off x="3312072" y="3022249"/>
              <a:ext cx="2871977" cy="2107713"/>
            </a:xfrm>
            <a:prstGeom prst="rect">
              <a:avLst/>
            </a:prstGeom>
          </p:spPr>
        </p:pic>
        <p:pic>
          <p:nvPicPr>
            <p:cNvPr id="28" name="图片 27">
              <a:extLst>
                <a:ext uri="{FF2B5EF4-FFF2-40B4-BE49-F238E27FC236}">
                  <a16:creationId xmlns:a16="http://schemas.microsoft.com/office/drawing/2014/main" id="{3F5C8258-A4C7-4524-A8CF-634557C07EBC}"/>
                </a:ext>
              </a:extLst>
            </p:cNvPr>
            <p:cNvPicPr>
              <a:picLocks noChangeAspect="1"/>
            </p:cNvPicPr>
            <p:nvPr/>
          </p:nvPicPr>
          <p:blipFill rotWithShape="1">
            <a:blip r:embed="rId7"/>
            <a:srcRect t="9937" r="7960"/>
            <a:stretch/>
          </p:blipFill>
          <p:spPr>
            <a:xfrm>
              <a:off x="6184049" y="777091"/>
              <a:ext cx="2871977" cy="2107713"/>
            </a:xfrm>
            <a:prstGeom prst="rect">
              <a:avLst/>
            </a:prstGeom>
          </p:spPr>
        </p:pic>
        <p:pic>
          <p:nvPicPr>
            <p:cNvPr id="31" name="图片 30">
              <a:extLst>
                <a:ext uri="{FF2B5EF4-FFF2-40B4-BE49-F238E27FC236}">
                  <a16:creationId xmlns:a16="http://schemas.microsoft.com/office/drawing/2014/main" id="{43855FE9-C469-4F19-A8E7-1D55B354E4E7}"/>
                </a:ext>
              </a:extLst>
            </p:cNvPr>
            <p:cNvPicPr>
              <a:picLocks noChangeAspect="1"/>
            </p:cNvPicPr>
            <p:nvPr/>
          </p:nvPicPr>
          <p:blipFill rotWithShape="1">
            <a:blip r:embed="rId8"/>
            <a:srcRect t="9937" r="7960"/>
            <a:stretch/>
          </p:blipFill>
          <p:spPr>
            <a:xfrm>
              <a:off x="3312072" y="777951"/>
              <a:ext cx="2871977" cy="2107713"/>
            </a:xfrm>
            <a:prstGeom prst="rect">
              <a:avLst/>
            </a:prstGeom>
          </p:spPr>
        </p:pic>
      </p:grpSp>
    </p:spTree>
    <p:extLst>
      <p:ext uri="{BB962C8B-B14F-4D97-AF65-F5344CB8AC3E}">
        <p14:creationId xmlns:p14="http://schemas.microsoft.com/office/powerpoint/2010/main" val="3820437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2499467"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Performance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3" name="矩形 2">
            <a:extLst>
              <a:ext uri="{FF2B5EF4-FFF2-40B4-BE49-F238E27FC236}">
                <a16:creationId xmlns:a16="http://schemas.microsoft.com/office/drawing/2014/main" id="{D2D3A413-C870-4EA4-99E2-3987F2F322DA}"/>
              </a:ext>
            </a:extLst>
          </p:cNvPr>
          <p:cNvSpPr/>
          <p:nvPr/>
        </p:nvSpPr>
        <p:spPr>
          <a:xfrm>
            <a:off x="240374" y="721236"/>
            <a:ext cx="8111146" cy="395749"/>
          </a:xfrm>
          <a:prstGeom prst="rect">
            <a:avLst/>
          </a:prstGeom>
        </p:spPr>
        <p:txBody>
          <a:bodyPr wrap="square">
            <a:spAutoFit/>
          </a:bodyPr>
          <a:lstStyle/>
          <a:p>
            <a:pPr marL="285750" indent="-285750">
              <a:lnSpc>
                <a:spcPct val="120000"/>
              </a:lnSpc>
              <a:buFont typeface="Wingdings" panose="05000000000000000000" pitchFamily="2" charset="2"/>
              <a:buChar char="p"/>
            </a:pPr>
            <a:r>
              <a:rPr lang="en-US" altLang="zh-CN" sz="1800" dirty="0">
                <a:latin typeface="Times New Roman" panose="02020603050405020304" pitchFamily="18" charset="0"/>
                <a:cs typeface="Times New Roman" panose="02020603050405020304" pitchFamily="18" charset="0"/>
              </a:rPr>
              <a:t>Visualization of the reconstructed image </a:t>
            </a:r>
            <a:r>
              <a:rPr lang="en-US" altLang="zh-CN" sz="1800" dirty="0" err="1">
                <a:latin typeface="Times New Roman" panose="02020603050405020304" pitchFamily="18" charset="0"/>
                <a:cs typeface="Times New Roman" panose="02020603050405020304" pitchFamily="18" charset="0"/>
              </a:rPr>
              <a:t>kodim21</a:t>
            </a:r>
            <a:r>
              <a:rPr lang="en-US" altLang="zh-CN" sz="1800" dirty="0">
                <a:latin typeface="Times New Roman" panose="02020603050405020304" pitchFamily="18" charset="0"/>
                <a:cs typeface="Times New Roman" panose="02020603050405020304" pitchFamily="18" charset="0"/>
              </a:rPr>
              <a:t> from Kodak dataset. </a:t>
            </a:r>
          </a:p>
        </p:txBody>
      </p:sp>
      <p:pic>
        <p:nvPicPr>
          <p:cNvPr id="4" name="图片 3">
            <a:extLst>
              <a:ext uri="{FF2B5EF4-FFF2-40B4-BE49-F238E27FC236}">
                <a16:creationId xmlns:a16="http://schemas.microsoft.com/office/drawing/2014/main" id="{9021BDB6-1CFA-435E-A887-AA6A3518D141}"/>
              </a:ext>
            </a:extLst>
          </p:cNvPr>
          <p:cNvPicPr>
            <a:picLocks noChangeAspect="1"/>
          </p:cNvPicPr>
          <p:nvPr/>
        </p:nvPicPr>
        <p:blipFill>
          <a:blip r:embed="rId4"/>
          <a:stretch>
            <a:fillRect/>
          </a:stretch>
        </p:blipFill>
        <p:spPr>
          <a:xfrm>
            <a:off x="1872745" y="1116985"/>
            <a:ext cx="5299242" cy="3956682"/>
          </a:xfrm>
          <a:prstGeom prst="rect">
            <a:avLst/>
          </a:prstGeom>
        </p:spPr>
      </p:pic>
    </p:spTree>
    <p:extLst>
      <p:ext uri="{BB962C8B-B14F-4D97-AF65-F5344CB8AC3E}">
        <p14:creationId xmlns:p14="http://schemas.microsoft.com/office/powerpoint/2010/main" val="577103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511952"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Outline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0826" y="937639"/>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Introduction</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Proposed Method</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err="1">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Perfomance</a:t>
            </a: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Conclusion</a:t>
            </a:r>
            <a:endParaRPr lang="zh-CN" altLang="en-US" sz="2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59346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2170787"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Conclusion</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9981" y="1037760"/>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We propose a quantization error compensation method for the end-to-end learning-based image compression framework.</a:t>
            </a:r>
          </a:p>
          <a:p>
            <a:pPr marL="285750" indent="-285750">
              <a:lnSpc>
                <a:spcPct val="100000"/>
              </a:lnSpc>
              <a:buClr>
                <a:srgbClr val="00AAA6"/>
              </a:buClr>
              <a:buFont typeface="Wingdings" panose="05000000000000000000" pitchFamily="2" charset="2"/>
              <a:buChar char="n"/>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The method uses Fourier series to approximate the periodic changes of the quantization error, and adds Laplacian noise to the quantized latent during test to further alleviate the mismatched problem between train and test.</a:t>
            </a:r>
          </a:p>
          <a:p>
            <a:pPr marL="285750" indent="-285750">
              <a:lnSpc>
                <a:spcPct val="100000"/>
              </a:lnSpc>
              <a:buClr>
                <a:srgbClr val="00AAA6"/>
              </a:buClr>
              <a:buFont typeface="Wingdings" panose="05000000000000000000" pitchFamily="2" charset="2"/>
              <a:buChar char="n"/>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The proposed method can be flexibly combined with different end-to-end learning-based image compression methods.</a:t>
            </a:r>
            <a:endParaRPr lang="zh-CN" altLang="en-US" sz="20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93886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C28F99F-AFFF-E946-B07E-EA531281A6AD}"/>
              </a:ext>
            </a:extLst>
          </p:cNvPr>
          <p:cNvPicPr>
            <a:picLocks noChangeAspect="1"/>
          </p:cNvPicPr>
          <p:nvPr/>
        </p:nvPicPr>
        <p:blipFill>
          <a:blip r:embed="rId2"/>
          <a:srcRect/>
          <a:stretch/>
        </p:blipFill>
        <p:spPr>
          <a:xfrm>
            <a:off x="0" y="0"/>
            <a:ext cx="9144000" cy="5143500"/>
          </a:xfrm>
          <a:prstGeom prst="rect">
            <a:avLst/>
          </a:prstGeom>
        </p:spPr>
      </p:pic>
      <p:pic>
        <p:nvPicPr>
          <p:cNvPr id="7" name="图片 6">
            <a:extLst>
              <a:ext uri="{FF2B5EF4-FFF2-40B4-BE49-F238E27FC236}">
                <a16:creationId xmlns:a16="http://schemas.microsoft.com/office/drawing/2014/main" id="{0DACF482-EF46-0943-BBB3-9101DC138973}"/>
              </a:ext>
            </a:extLst>
          </p:cNvPr>
          <p:cNvPicPr>
            <a:picLocks noChangeAspect="1"/>
          </p:cNvPicPr>
          <p:nvPr/>
        </p:nvPicPr>
        <p:blipFill rotWithShape="1">
          <a:blip r:embed="rId3"/>
          <a:srcRect b="26393"/>
          <a:stretch/>
        </p:blipFill>
        <p:spPr>
          <a:xfrm>
            <a:off x="3127846" y="1628291"/>
            <a:ext cx="2888306" cy="601959"/>
          </a:xfrm>
          <a:prstGeom prst="rect">
            <a:avLst/>
          </a:prstGeom>
        </p:spPr>
      </p:pic>
      <p:pic>
        <p:nvPicPr>
          <p:cNvPr id="8" name="图片 7">
            <a:extLst>
              <a:ext uri="{FF2B5EF4-FFF2-40B4-BE49-F238E27FC236}">
                <a16:creationId xmlns:a16="http://schemas.microsoft.com/office/drawing/2014/main" id="{8B58DF70-E95B-C941-8EF7-F3D1EBA709C8}"/>
              </a:ext>
            </a:extLst>
          </p:cNvPr>
          <p:cNvPicPr>
            <a:picLocks noChangeAspect="1"/>
          </p:cNvPicPr>
          <p:nvPr/>
        </p:nvPicPr>
        <p:blipFill>
          <a:blip r:embed="rId4"/>
          <a:srcRect/>
          <a:stretch/>
        </p:blipFill>
        <p:spPr>
          <a:xfrm>
            <a:off x="3741433" y="2451444"/>
            <a:ext cx="1661134" cy="120305"/>
          </a:xfrm>
          <a:prstGeom prst="rect">
            <a:avLst/>
          </a:prstGeom>
        </p:spPr>
      </p:pic>
      <p:sp>
        <p:nvSpPr>
          <p:cNvPr id="5" name="文本框 4"/>
          <p:cNvSpPr txBox="1"/>
          <p:nvPr/>
        </p:nvSpPr>
        <p:spPr>
          <a:xfrm>
            <a:off x="3377602" y="2913250"/>
            <a:ext cx="2388795" cy="769441"/>
          </a:xfrm>
          <a:prstGeom prst="rect">
            <a:avLst/>
          </a:prstGeom>
          <a:noFill/>
        </p:spPr>
        <p:txBody>
          <a:bodyPr wrap="none" rtlCol="0">
            <a:spAutoFit/>
          </a:bodyPr>
          <a:lstStyle/>
          <a:p>
            <a:pPr algn="ctr"/>
            <a:r>
              <a:rPr kumimoji="1" lang="en-US" altLang="zh-CN" sz="4400" dirty="0">
                <a:solidFill>
                  <a:schemeClr val="bg1"/>
                </a:solidFill>
                <a:latin typeface="Qatar2022 Medium" pitchFamily="2" charset="0"/>
                <a:ea typeface="微软雅黑"/>
              </a:rPr>
              <a:t>THANKS</a:t>
            </a:r>
            <a:endParaRPr kumimoji="1" lang="zh-CN" altLang="en-US" sz="4400" dirty="0">
              <a:solidFill>
                <a:schemeClr val="bg1"/>
              </a:solidFill>
              <a:latin typeface="Qatar2022 Medium" pitchFamily="2" charset="0"/>
              <a:ea typeface="微软雅黑"/>
            </a:endParaRPr>
          </a:p>
        </p:txBody>
      </p:sp>
    </p:spTree>
    <p:extLst>
      <p:ext uri="{BB962C8B-B14F-4D97-AF65-F5344CB8AC3E}">
        <p14:creationId xmlns:p14="http://schemas.microsoft.com/office/powerpoint/2010/main" val="277341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511952"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Outline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0826" y="937639"/>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Introduction</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Proposed Method</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Performance </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Conclusion</a:t>
            </a:r>
            <a:endParaRPr lang="zh-CN" altLang="en-US" sz="2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095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511952"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Outline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0826" y="937639"/>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Introduction</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Proposed Method</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Performance </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Conclusion</a:t>
            </a:r>
            <a:endParaRPr lang="zh-CN" altLang="en-US"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07788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2452787"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Introduction</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64972" y="964043"/>
            <a:ext cx="4840428" cy="318579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8000" indent="-288000">
              <a:lnSpc>
                <a:spcPct val="130000"/>
              </a:lnSpc>
              <a:buClr>
                <a:srgbClr val="00AAA6"/>
              </a:buClr>
              <a:buFont typeface="Wingdings" panose="05000000000000000000" pitchFamily="2" charset="2"/>
              <a:buChar char="p"/>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Quantization is a core operation in lossy image compression.</a:t>
            </a:r>
          </a:p>
          <a:p>
            <a:pPr marL="288000" indent="-288000">
              <a:lnSpc>
                <a:spcPct val="130000"/>
              </a:lnSpc>
              <a:buClr>
                <a:srgbClr val="00AAA6"/>
              </a:buClr>
              <a:buFont typeface="Wingdings" panose="05000000000000000000" pitchFamily="2" charset="2"/>
              <a:buChar char="p"/>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End-to-end image compression: </a:t>
            </a:r>
          </a:p>
          <a:p>
            <a:pPr marL="630900" lvl="1" indent="-288000">
              <a:lnSpc>
                <a:spcPct val="130000"/>
              </a:lnSpc>
              <a:buClr>
                <a:srgbClr val="00AAA6"/>
              </a:buClr>
              <a:buFont typeface="Wingdings" panose="05000000000000000000" pitchFamily="2" charset="2"/>
              <a:buChar char="p"/>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rounding operation during test </a:t>
            </a:r>
          </a:p>
          <a:p>
            <a:pPr marL="630900" lvl="1" indent="-288000">
              <a:lnSpc>
                <a:spcPct val="130000"/>
              </a:lnSpc>
              <a:buClr>
                <a:srgbClr val="00AAA6"/>
              </a:buClr>
              <a:buFont typeface="Wingdings" panose="05000000000000000000" pitchFamily="2" charset="2"/>
              <a:buChar char="p"/>
            </a:pP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additive uniform noise during training </a:t>
            </a:r>
          </a:p>
          <a:p>
            <a:pPr marL="342900" lvl="1" indent="0">
              <a:lnSpc>
                <a:spcPct val="130000"/>
              </a:lnSpc>
              <a:buClr>
                <a:srgbClr val="00AAA6"/>
              </a:buClr>
              <a:buNone/>
            </a:pPr>
            <a:r>
              <a:rPr lang="en-US" altLang="zh-CN" dirty="0">
                <a:solidFill>
                  <a:srgbClr val="8A1538"/>
                </a:solidFill>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t>
            </a:r>
            <a:r>
              <a:rPr lang="en-US" altLang="zh-CN" dirty="0">
                <a:solidFill>
                  <a:srgbClr val="8A1538"/>
                </a:solidFill>
                <a:latin typeface="Times New Roman" panose="02020603050405020304" pitchFamily="18" charset="0"/>
                <a:ea typeface="微软雅黑" panose="020B0503020204020204" pitchFamily="34" charset="-122"/>
                <a:cs typeface="Times New Roman" panose="02020603050405020304" pitchFamily="18" charset="0"/>
              </a:rPr>
              <a:t> mismatched problem between train and test.</a:t>
            </a:r>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a:extLst>
              <a:ext uri="{FF2B5EF4-FFF2-40B4-BE49-F238E27FC236}">
                <a16:creationId xmlns:a16="http://schemas.microsoft.com/office/drawing/2014/main" id="{687ABAC9-2447-4687-B56B-C4A3352E5E0B}"/>
              </a:ext>
            </a:extLst>
          </p:cNvPr>
          <p:cNvPicPr>
            <a:picLocks noChangeAspect="1"/>
          </p:cNvPicPr>
          <p:nvPr/>
        </p:nvPicPr>
        <p:blipFill rotWithShape="1">
          <a:blip r:embed="rId4"/>
          <a:srcRect r="50947"/>
          <a:stretch/>
        </p:blipFill>
        <p:spPr>
          <a:xfrm>
            <a:off x="5096054" y="938042"/>
            <a:ext cx="3965043" cy="2471800"/>
          </a:xfrm>
          <a:prstGeom prst="rect">
            <a:avLst/>
          </a:prstGeom>
        </p:spPr>
      </p:pic>
      <p:sp>
        <p:nvSpPr>
          <p:cNvPr id="4" name="文本框 3">
            <a:extLst>
              <a:ext uri="{FF2B5EF4-FFF2-40B4-BE49-F238E27FC236}">
                <a16:creationId xmlns:a16="http://schemas.microsoft.com/office/drawing/2014/main" id="{4A28E21A-81AD-4195-8CCA-A4F168BF578D}"/>
              </a:ext>
            </a:extLst>
          </p:cNvPr>
          <p:cNvSpPr txBox="1"/>
          <p:nvPr/>
        </p:nvSpPr>
        <p:spPr>
          <a:xfrm>
            <a:off x="5327205" y="3619085"/>
            <a:ext cx="3689563" cy="338554"/>
          </a:xfrm>
          <a:prstGeom prst="rect">
            <a:avLst/>
          </a:prstGeom>
          <a:noFill/>
        </p:spPr>
        <p:txBody>
          <a:bodyPr wrap="square" rtlCol="0">
            <a:spAutoFit/>
          </a:bodyPr>
          <a:lstStyle/>
          <a:p>
            <a:pPr algn="ctr"/>
            <a:r>
              <a:rPr lang="en-US" altLang="zh-CN" sz="1600" dirty="0">
                <a:latin typeface="Times New Roman" panose="02020603050405020304" pitchFamily="18" charset="0"/>
                <a:cs typeface="Times New Roman" panose="02020603050405020304" pitchFamily="18" charset="0"/>
              </a:rPr>
              <a:t>End-to-end image compression model</a:t>
            </a:r>
          </a:p>
        </p:txBody>
      </p:sp>
    </p:spTree>
    <p:extLst>
      <p:ext uri="{BB962C8B-B14F-4D97-AF65-F5344CB8AC3E}">
        <p14:creationId xmlns:p14="http://schemas.microsoft.com/office/powerpoint/2010/main" val="782041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511952"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Outline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0826" y="937639"/>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Introduction</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Proposed Method</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Performance </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Conclusion</a:t>
            </a:r>
            <a:endParaRPr lang="zh-CN" altLang="en-US"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11613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6247095"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Quantization Error Compensation</a:t>
            </a: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40374" y="837620"/>
            <a:ext cx="3970654" cy="49492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Quantization error:</a:t>
            </a:r>
          </a:p>
        </p:txBody>
      </p:sp>
      <p:pic>
        <p:nvPicPr>
          <p:cNvPr id="4" name="图片 3">
            <a:extLst>
              <a:ext uri="{FF2B5EF4-FFF2-40B4-BE49-F238E27FC236}">
                <a16:creationId xmlns:a16="http://schemas.microsoft.com/office/drawing/2014/main" id="{5FE89696-B84D-4F75-B812-4750EC2A56AF}"/>
              </a:ext>
            </a:extLst>
          </p:cNvPr>
          <p:cNvPicPr>
            <a:picLocks noChangeAspect="1"/>
          </p:cNvPicPr>
          <p:nvPr/>
        </p:nvPicPr>
        <p:blipFill>
          <a:blip r:embed="rId4"/>
          <a:stretch>
            <a:fillRect/>
          </a:stretch>
        </p:blipFill>
        <p:spPr>
          <a:xfrm>
            <a:off x="5464928" y="680270"/>
            <a:ext cx="3345342" cy="2536225"/>
          </a:xfrm>
          <a:prstGeom prst="rect">
            <a:avLst/>
          </a:prstGeom>
        </p:spPr>
      </p:pic>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96935730-802C-4C47-9A0A-8EF8654B2C56}"/>
                  </a:ext>
                </a:extLst>
              </p:cNvPr>
              <p:cNvSpPr txBox="1"/>
              <p:nvPr/>
            </p:nvSpPr>
            <p:spPr>
              <a:xfrm>
                <a:off x="2307596" y="881502"/>
                <a:ext cx="2961468" cy="24622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zh-CN" altLang="zh-CN" sz="1600" i="1">
                              <a:latin typeface="Cambria Math" panose="02040503050406030204" pitchFamily="18" charset="0"/>
                            </a:rPr>
                          </m:ctrlPr>
                        </m:sSubPr>
                        <m:e>
                          <m:r>
                            <m:rPr>
                              <m:nor/>
                            </m:rPr>
                            <a:rPr lang="en-US" altLang="zh-CN" sz="1600" i="1">
                              <a:latin typeface="Times New Roman" panose="02020603050405020304" pitchFamily="18" charset="0"/>
                              <a:cs typeface="Times New Roman" panose="02020603050405020304" pitchFamily="18" charset="0"/>
                            </a:rPr>
                            <m:t>Q</m:t>
                          </m:r>
                        </m:e>
                        <m:sub>
                          <m:r>
                            <m:rPr>
                              <m:nor/>
                            </m:rPr>
                            <a:rPr lang="en-US" altLang="zh-CN" sz="1600" i="1">
                              <a:latin typeface="Times New Roman" panose="02020603050405020304" pitchFamily="18" charset="0"/>
                              <a:cs typeface="Times New Roman" panose="02020603050405020304" pitchFamily="18" charset="0"/>
                            </a:rPr>
                            <m:t>err</m:t>
                          </m:r>
                        </m:sub>
                      </m:sSub>
                      <m:d>
                        <m:dPr>
                          <m:ctrlPr>
                            <a:rPr lang="zh-CN" altLang="zh-CN" sz="1600" i="1">
                              <a:latin typeface="Cambria Math" panose="02040503050406030204" pitchFamily="18" charset="0"/>
                            </a:rPr>
                          </m:ctrlPr>
                        </m:dPr>
                        <m:e>
                          <m:r>
                            <m:rPr>
                              <m:nor/>
                            </m:rPr>
                            <a:rPr lang="en-US" altLang="zh-CN" sz="1600" b="1" i="1">
                              <a:latin typeface="Times New Roman" panose="02020603050405020304" pitchFamily="18" charset="0"/>
                              <a:cs typeface="Times New Roman" panose="02020603050405020304" pitchFamily="18" charset="0"/>
                            </a:rPr>
                            <m:t>x</m:t>
                          </m:r>
                        </m:e>
                      </m:d>
                      <m:r>
                        <m:rPr>
                          <m:nor/>
                        </m:rPr>
                        <a:rPr lang="en-US" altLang="zh-CN" sz="1600">
                          <a:latin typeface="Times New Roman" panose="02020603050405020304" pitchFamily="18" charset="0"/>
                          <a:cs typeface="Times New Roman" panose="02020603050405020304" pitchFamily="18" charset="0"/>
                        </a:rPr>
                        <m:t> = </m:t>
                      </m:r>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i="1">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round</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11" name="文本框 10">
                <a:extLst>
                  <a:ext uri="{FF2B5EF4-FFF2-40B4-BE49-F238E27FC236}">
                    <a16:creationId xmlns:a16="http://schemas.microsoft.com/office/drawing/2014/main" id="{96935730-802C-4C47-9A0A-8EF8654B2C56}"/>
                  </a:ext>
                </a:extLst>
              </p:cNvPr>
              <p:cNvSpPr txBox="1">
                <a:spLocks noRot="1" noChangeAspect="1" noMove="1" noResize="1" noEditPoints="1" noAdjustHandles="1" noChangeArrowheads="1" noChangeShapeType="1" noTextEdit="1"/>
              </p:cNvSpPr>
              <p:nvPr/>
            </p:nvSpPr>
            <p:spPr>
              <a:xfrm>
                <a:off x="2307596" y="881502"/>
                <a:ext cx="2961468" cy="246221"/>
              </a:xfrm>
              <a:prstGeom prst="rect">
                <a:avLst/>
              </a:prstGeom>
              <a:blipFill>
                <a:blip r:embed="rId5"/>
                <a:stretch>
                  <a:fillRect b="-4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内容占位符 2">
                <a:extLst>
                  <a:ext uri="{FF2B5EF4-FFF2-40B4-BE49-F238E27FC236}">
                    <a16:creationId xmlns:a16="http://schemas.microsoft.com/office/drawing/2014/main" id="{9EC82EE4-E9E8-4770-AECF-7363379044A5}"/>
                  </a:ext>
                </a:extLst>
              </p:cNvPr>
              <p:cNvSpPr txBox="1">
                <a:spLocks/>
              </p:cNvSpPr>
              <p:nvPr/>
            </p:nvSpPr>
            <p:spPr>
              <a:xfrm>
                <a:off x="240373" y="1339413"/>
                <a:ext cx="5224555" cy="6777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14:m>
                  <m:oMath xmlns:m="http://schemas.openxmlformats.org/officeDocument/2006/math">
                    <m:sSub>
                      <m:sSubPr>
                        <m:ctrlPr>
                          <a:rPr lang="zh-CN" altLang="zh-CN" sz="1800" i="1">
                            <a:latin typeface="Cambria Math" panose="02040503050406030204" pitchFamily="18" charset="0"/>
                          </a:rPr>
                        </m:ctrlPr>
                      </m:sSubPr>
                      <m:e>
                        <m:r>
                          <m:rPr>
                            <m:nor/>
                          </m:rPr>
                          <a:rPr lang="en-US" altLang="zh-CN" sz="1800" i="1">
                            <a:latin typeface="Times New Roman" panose="02020603050405020304" pitchFamily="18" charset="0"/>
                            <a:cs typeface="Times New Roman" panose="02020603050405020304" pitchFamily="18" charset="0"/>
                          </a:rPr>
                          <m:t>Q</m:t>
                        </m:r>
                      </m:e>
                      <m:sub>
                        <m:r>
                          <m:rPr>
                            <m:nor/>
                          </m:rPr>
                          <a:rPr lang="en-US" altLang="zh-CN" sz="1800" i="1">
                            <a:latin typeface="Times New Roman" panose="02020603050405020304" pitchFamily="18" charset="0"/>
                            <a:cs typeface="Times New Roman" panose="02020603050405020304" pitchFamily="18" charset="0"/>
                          </a:rPr>
                          <m:t>err</m:t>
                        </m:r>
                      </m:sub>
                    </m:sSub>
                    <m:d>
                      <m:dPr>
                        <m:ctrlPr>
                          <a:rPr lang="zh-CN" altLang="zh-CN" sz="1800" i="1">
                            <a:latin typeface="Cambria Math" panose="02040503050406030204" pitchFamily="18" charset="0"/>
                          </a:rPr>
                        </m:ctrlPr>
                      </m:dPr>
                      <m:e>
                        <m:r>
                          <m:rPr>
                            <m:nor/>
                          </m:rPr>
                          <a:rPr lang="en-US" altLang="zh-CN" sz="1800" b="1" i="1">
                            <a:latin typeface="Times New Roman" panose="02020603050405020304" pitchFamily="18" charset="0"/>
                            <a:cs typeface="Times New Roman" panose="02020603050405020304" pitchFamily="18" charset="0"/>
                          </a:rPr>
                          <m:t>x</m:t>
                        </m:r>
                      </m:e>
                    </m:d>
                    <m:r>
                      <m:rPr>
                        <m:nor/>
                      </m:rPr>
                      <a:rPr lang="en-US" altLang="zh-CN" sz="1800">
                        <a:latin typeface="Times New Roman" panose="02020603050405020304" pitchFamily="18" charset="0"/>
                        <a:cs typeface="Times New Roman" panose="02020603050405020304" pitchFamily="18" charset="0"/>
                      </a:rPr>
                      <m:t> </m:t>
                    </m:r>
                  </m:oMath>
                </a14:m>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can be approximated as a periodic sawtooth wave function </a:t>
                </a:r>
                <a:r>
                  <a:rPr lang="en-US" altLang="zh-CN" sz="1800" i="1" dirty="0">
                    <a:latin typeface="Times New Roman" panose="02020603050405020304" pitchFamily="18" charset="0"/>
                    <a:ea typeface="微软雅黑" panose="020B0503020204020204" pitchFamily="34" charset="-122"/>
                    <a:cs typeface="Times New Roman" panose="02020603050405020304" pitchFamily="18" charset="0"/>
                  </a:rPr>
                  <a:t>s</a:t>
                </a:r>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b="1" i="1" dirty="0">
                    <a:latin typeface="Times New Roman" panose="02020603050405020304" pitchFamily="18" charset="0"/>
                    <a:ea typeface="微软雅黑" panose="020B0503020204020204" pitchFamily="34" charset="-122"/>
                    <a:cs typeface="Times New Roman" panose="02020603050405020304" pitchFamily="18" charset="0"/>
                  </a:rPr>
                  <a:t>x</a:t>
                </a:r>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 :</a:t>
                </a:r>
              </a:p>
            </p:txBody>
          </p:sp>
        </mc:Choice>
        <mc:Fallback xmlns="">
          <p:sp>
            <p:nvSpPr>
              <p:cNvPr id="15" name="内容占位符 2">
                <a:extLst>
                  <a:ext uri="{FF2B5EF4-FFF2-40B4-BE49-F238E27FC236}">
                    <a16:creationId xmlns:a16="http://schemas.microsoft.com/office/drawing/2014/main" id="{9EC82EE4-E9E8-4770-AECF-7363379044A5}"/>
                  </a:ext>
                </a:extLst>
              </p:cNvPr>
              <p:cNvSpPr txBox="1">
                <a:spLocks noRot="1" noChangeAspect="1" noMove="1" noResize="1" noEditPoints="1" noAdjustHandles="1" noChangeArrowheads="1" noChangeShapeType="1" noTextEdit="1"/>
              </p:cNvSpPr>
              <p:nvPr/>
            </p:nvSpPr>
            <p:spPr>
              <a:xfrm>
                <a:off x="240373" y="1339413"/>
                <a:ext cx="5224555" cy="677784"/>
              </a:xfrm>
              <a:prstGeom prst="rect">
                <a:avLst/>
              </a:prstGeom>
              <a:blipFill>
                <a:blip r:embed="rId6"/>
                <a:stretch>
                  <a:fillRect l="-700" t="-5405" b="-900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B61247B9-A4B4-4905-B2FC-A6E275FC664F}"/>
                  </a:ext>
                </a:extLst>
              </p:cNvPr>
              <p:cNvSpPr txBox="1"/>
              <p:nvPr/>
            </p:nvSpPr>
            <p:spPr>
              <a:xfrm>
                <a:off x="1275185" y="2011847"/>
                <a:ext cx="2956707" cy="46160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zh-CN" altLang="zh-CN" sz="1600" i="1">
                              <a:latin typeface="Cambria Math" panose="02040503050406030204" pitchFamily="18" charset="0"/>
                            </a:rPr>
                          </m:ctrlPr>
                        </m:sSubPr>
                        <m:e>
                          <m:r>
                            <m:rPr>
                              <m:nor/>
                            </m:rPr>
                            <a:rPr lang="en-US" altLang="zh-CN" sz="1600" i="1">
                              <a:latin typeface="Times New Roman" panose="02020603050405020304" pitchFamily="18" charset="0"/>
                              <a:cs typeface="Times New Roman" panose="02020603050405020304" pitchFamily="18" charset="0"/>
                            </a:rPr>
                            <m:t>Q</m:t>
                          </m:r>
                        </m:e>
                        <m:sub>
                          <m:r>
                            <m:rPr>
                              <m:nor/>
                            </m:rPr>
                            <a:rPr lang="en-US" altLang="zh-CN" sz="1600" i="1">
                              <a:latin typeface="Times New Roman" panose="02020603050405020304" pitchFamily="18" charset="0"/>
                              <a:cs typeface="Times New Roman" panose="02020603050405020304" pitchFamily="18" charset="0"/>
                            </a:rPr>
                            <m:t>err</m:t>
                          </m:r>
                        </m:sub>
                      </m:sSub>
                      <m:d>
                        <m:dPr>
                          <m:ctrlPr>
                            <a:rPr lang="zh-CN" altLang="zh-CN" sz="1600" i="1">
                              <a:latin typeface="Cambria Math" panose="02040503050406030204" pitchFamily="18" charset="0"/>
                            </a:rPr>
                          </m:ctrlPr>
                        </m:dPr>
                        <m:e>
                          <m:r>
                            <m:rPr>
                              <m:nor/>
                            </m:rPr>
                            <a:rPr lang="en-US" altLang="zh-CN" sz="1600" b="1" i="1">
                              <a:latin typeface="Times New Roman" panose="02020603050405020304" pitchFamily="18" charset="0"/>
                              <a:cs typeface="Times New Roman" panose="02020603050405020304" pitchFamily="18" charset="0"/>
                            </a:rPr>
                            <m:t>x</m:t>
                          </m:r>
                        </m:e>
                      </m:d>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 </m:t>
                      </m:r>
                      <m:f>
                        <m:fPr>
                          <m:ctrlPr>
                            <a:rPr lang="zh-CN" altLang="zh-CN" sz="1600" i="1">
                              <a:latin typeface="Cambria Math" panose="02040503050406030204" pitchFamily="18" charset="0"/>
                            </a:rPr>
                          </m:ctrlPr>
                        </m:fPr>
                        <m:num>
                          <m:r>
                            <m:rPr>
                              <m:nor/>
                            </m:rPr>
                            <a:rPr lang="en-US" altLang="zh-CN" sz="1600" i="1">
                              <a:latin typeface="Times New Roman" panose="02020603050405020304" pitchFamily="18" charset="0"/>
                              <a:cs typeface="Times New Roman" panose="02020603050405020304" pitchFamily="18" charset="0"/>
                            </a:rPr>
                            <m:t>A</m:t>
                          </m:r>
                        </m:num>
                        <m:den>
                          <m:r>
                            <m:rPr>
                              <m:nor/>
                            </m:rPr>
                            <a:rPr lang="en-US" altLang="zh-CN" sz="1600" i="1">
                              <a:latin typeface="Times New Roman" panose="02020603050405020304" pitchFamily="18" charset="0"/>
                              <a:cs typeface="Times New Roman" panose="02020603050405020304" pitchFamily="18" charset="0"/>
                            </a:rPr>
                            <m:t>T</m:t>
                          </m:r>
                        </m:den>
                      </m:f>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i="1">
                          <a:latin typeface="Times New Roman" panose="02020603050405020304" pitchFamily="18" charset="0"/>
                          <a:cs typeface="Times New Roman" panose="02020603050405020304" pitchFamily="18" charset="0"/>
                        </a:rPr>
                        <m:t> , </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m:t>
                      </m:r>
                      <m:f>
                        <m:fPr>
                          <m:ctrlPr>
                            <a:rPr lang="zh-CN" altLang="zh-CN" sz="1600" i="1">
                              <a:latin typeface="Cambria Math" panose="02040503050406030204" pitchFamily="18" charset="0"/>
                            </a:rPr>
                          </m:ctrlPr>
                        </m:fPr>
                        <m:num>
                          <m:r>
                            <m:rPr>
                              <m:nor/>
                            </m:rPr>
                            <a:rPr lang="en-US" altLang="zh-CN" sz="1600" i="1">
                              <a:latin typeface="Times New Roman" panose="02020603050405020304" pitchFamily="18" charset="0"/>
                              <a:cs typeface="Times New Roman" panose="02020603050405020304" pitchFamily="18" charset="0"/>
                            </a:rPr>
                            <m:t>T</m:t>
                          </m:r>
                        </m:num>
                        <m:den>
                          <m:r>
                            <m:rPr>
                              <m:nor/>
                            </m:rPr>
                            <a:rPr lang="en-US" altLang="zh-CN" sz="1600" i="1">
                              <a:latin typeface="Times New Roman" panose="02020603050405020304" pitchFamily="18" charset="0"/>
                              <a:cs typeface="Times New Roman" panose="02020603050405020304" pitchFamily="18" charset="0"/>
                            </a:rPr>
                            <m:t>2</m:t>
                          </m:r>
                        </m:den>
                      </m:f>
                      <m:r>
                        <m:rPr>
                          <m:nor/>
                        </m:rPr>
                        <a:rPr lang="en-US" altLang="zh-CN" sz="1600" i="1">
                          <a:latin typeface="Times New Roman" panose="02020603050405020304" pitchFamily="18" charset="0"/>
                          <a:cs typeface="Times New Roman" panose="02020603050405020304" pitchFamily="18" charset="0"/>
                        </a:rPr>
                        <m:t>≤ </m:t>
                      </m:r>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i="1">
                          <a:latin typeface="Times New Roman" panose="02020603050405020304" pitchFamily="18" charset="0"/>
                          <a:cs typeface="Times New Roman" panose="02020603050405020304" pitchFamily="18" charset="0"/>
                        </a:rPr>
                        <m:t> ≤</m:t>
                      </m:r>
                      <m:f>
                        <m:fPr>
                          <m:ctrlPr>
                            <a:rPr lang="zh-CN" altLang="zh-CN" sz="1600" i="1">
                              <a:latin typeface="Cambria Math" panose="02040503050406030204" pitchFamily="18" charset="0"/>
                            </a:rPr>
                          </m:ctrlPr>
                        </m:fPr>
                        <m:num>
                          <m:r>
                            <m:rPr>
                              <m:nor/>
                            </m:rPr>
                            <a:rPr lang="en-US" altLang="zh-CN" sz="1600" i="1">
                              <a:latin typeface="Times New Roman" panose="02020603050405020304" pitchFamily="18" charset="0"/>
                              <a:cs typeface="Times New Roman" panose="02020603050405020304" pitchFamily="18" charset="0"/>
                            </a:rPr>
                            <m:t>T</m:t>
                          </m:r>
                        </m:num>
                        <m:den>
                          <m:r>
                            <m:rPr>
                              <m:nor/>
                            </m:rPr>
                            <a:rPr lang="en-US" altLang="zh-CN" sz="1600" i="1">
                              <a:latin typeface="Times New Roman" panose="02020603050405020304" pitchFamily="18" charset="0"/>
                              <a:cs typeface="Times New Roman" panose="02020603050405020304" pitchFamily="18" charset="0"/>
                            </a:rPr>
                            <m:t>2</m:t>
                          </m:r>
                        </m:den>
                      </m:f>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12" name="文本框 11">
                <a:extLst>
                  <a:ext uri="{FF2B5EF4-FFF2-40B4-BE49-F238E27FC236}">
                    <a16:creationId xmlns:a16="http://schemas.microsoft.com/office/drawing/2014/main" id="{B61247B9-A4B4-4905-B2FC-A6E275FC664F}"/>
                  </a:ext>
                </a:extLst>
              </p:cNvPr>
              <p:cNvSpPr txBox="1">
                <a:spLocks noRot="1" noChangeAspect="1" noMove="1" noResize="1" noEditPoints="1" noAdjustHandles="1" noChangeArrowheads="1" noChangeShapeType="1" noTextEdit="1"/>
              </p:cNvSpPr>
              <p:nvPr/>
            </p:nvSpPr>
            <p:spPr>
              <a:xfrm>
                <a:off x="1275185" y="2011847"/>
                <a:ext cx="2956707" cy="461601"/>
              </a:xfrm>
              <a:prstGeom prst="rect">
                <a:avLst/>
              </a:prstGeom>
              <a:blipFill>
                <a:blip r:embed="rId7"/>
                <a:stretch>
                  <a:fillRect/>
                </a:stretch>
              </a:blipFill>
            </p:spPr>
            <p:txBody>
              <a:bodyPr/>
              <a:lstStyle/>
              <a:p>
                <a:r>
                  <a:rPr lang="zh-CN" altLang="en-US">
                    <a:noFill/>
                  </a:rPr>
                  <a:t> </a:t>
                </a:r>
              </a:p>
            </p:txBody>
          </p:sp>
        </mc:Fallback>
      </mc:AlternateContent>
      <p:sp>
        <p:nvSpPr>
          <p:cNvPr id="17" name="内容占位符 2">
            <a:extLst>
              <a:ext uri="{FF2B5EF4-FFF2-40B4-BE49-F238E27FC236}">
                <a16:creationId xmlns:a16="http://schemas.microsoft.com/office/drawing/2014/main" id="{94CF002D-5342-41CE-8801-84AB47AFDE0D}"/>
              </a:ext>
            </a:extLst>
          </p:cNvPr>
          <p:cNvSpPr txBox="1">
            <a:spLocks/>
          </p:cNvSpPr>
          <p:nvPr/>
        </p:nvSpPr>
        <p:spPr>
          <a:xfrm>
            <a:off x="240372" y="2542826"/>
            <a:ext cx="5224555" cy="51924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2000" dirty="0">
                <a:latin typeface="Times New Roman" panose="02020603050405020304" pitchFamily="18" charset="0"/>
                <a:ea typeface="微软雅黑" panose="020B0503020204020204" pitchFamily="34" charset="-122"/>
                <a:cs typeface="Times New Roman" panose="02020603050405020304" pitchFamily="18" charset="0"/>
              </a:rPr>
              <a:t>Fourier series expansion:</a:t>
            </a:r>
          </a:p>
        </p:txBody>
      </p:sp>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DF84BB87-D10F-4277-BC00-014F87FFB83D}"/>
                  </a:ext>
                </a:extLst>
              </p:cNvPr>
              <p:cNvSpPr txBox="1"/>
              <p:nvPr/>
            </p:nvSpPr>
            <p:spPr>
              <a:xfrm>
                <a:off x="499945" y="3021157"/>
                <a:ext cx="5645200" cy="7209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nor/>
                        </m:rPr>
                        <a:rPr lang="en-US" altLang="zh-CN" sz="1600" smtClean="0">
                          <a:latin typeface="Times New Roman" panose="02020603050405020304" pitchFamily="18" charset="0"/>
                          <a:cs typeface="Times New Roman" panose="02020603050405020304" pitchFamily="18" charset="0"/>
                        </a:rPr>
                        <m:t>s</m:t>
                      </m:r>
                      <m:r>
                        <m:rPr>
                          <m:nor/>
                        </m:rPr>
                        <a:rPr lang="en-US" altLang="zh-CN" sz="1600" smtClean="0">
                          <a:latin typeface="Times New Roman" panose="02020603050405020304" pitchFamily="18" charset="0"/>
                          <a:cs typeface="Times New Roman" panose="02020603050405020304" pitchFamily="18" charset="0"/>
                        </a:rPr>
                        <m:t>(</m:t>
                      </m:r>
                      <m:r>
                        <m:rPr>
                          <m:nor/>
                        </m:rPr>
                        <a:rPr lang="en-US" altLang="zh-CN" sz="1600" b="1" i="1" smtClean="0">
                          <a:latin typeface="Times New Roman" panose="02020603050405020304" pitchFamily="18" charset="0"/>
                          <a:cs typeface="Times New Roman" panose="02020603050405020304" pitchFamily="18" charset="0"/>
                        </a:rPr>
                        <m:t>x</m:t>
                      </m:r>
                      <m:r>
                        <m:rPr>
                          <m:nor/>
                        </m:rPr>
                        <a:rPr lang="en-US" altLang="zh-CN" sz="1600" smtClean="0">
                          <a:latin typeface="Times New Roman" panose="02020603050405020304" pitchFamily="18" charset="0"/>
                          <a:cs typeface="Times New Roman" panose="02020603050405020304" pitchFamily="18" charset="0"/>
                        </a:rPr>
                        <m:t>)</m:t>
                      </m:r>
                      <m:r>
                        <m:rPr>
                          <m:nor/>
                        </m:rPr>
                        <a:rPr lang="en-US" altLang="zh-CN" sz="1600" b="1" i="1" smtClean="0">
                          <a:latin typeface="Times New Roman" panose="02020603050405020304" pitchFamily="18" charset="0"/>
                          <a:cs typeface="Times New Roman" panose="02020603050405020304" pitchFamily="18" charset="0"/>
                        </a:rPr>
                        <m:t> </m:t>
                      </m:r>
                      <m:r>
                        <m:rPr>
                          <m:nor/>
                        </m:rPr>
                        <a:rPr lang="en-US" altLang="zh-CN" sz="1600" smtClean="0">
                          <a:latin typeface="Times New Roman" panose="02020603050405020304" pitchFamily="18" charset="0"/>
                          <a:cs typeface="Times New Roman" panose="02020603050405020304" pitchFamily="18" charset="0"/>
                        </a:rPr>
                        <m:t>=</m:t>
                      </m:r>
                      <m:f>
                        <m:fPr>
                          <m:ctrlPr>
                            <a:rPr lang="zh-CN" altLang="zh-CN" sz="1600" i="1">
                              <a:latin typeface="Cambria Math" panose="02040503050406030204" pitchFamily="18" charset="0"/>
                            </a:rPr>
                          </m:ctrlPr>
                        </m:fPr>
                        <m:num>
                          <m:sSub>
                            <m:sSubPr>
                              <m:ctrlPr>
                                <a:rPr lang="zh-CN" altLang="zh-CN" sz="1600" i="1">
                                  <a:latin typeface="Cambria Math" panose="02040503050406030204" pitchFamily="18" charset="0"/>
                                </a:rPr>
                              </m:ctrlPr>
                            </m:sSubPr>
                            <m:e>
                              <m:r>
                                <m:rPr>
                                  <m:nor/>
                                </m:rPr>
                                <a:rPr lang="en-US" altLang="zh-CN" sz="1600" i="1">
                                  <a:latin typeface="Times New Roman" panose="02020603050405020304" pitchFamily="18" charset="0"/>
                                  <a:cs typeface="Times New Roman" panose="02020603050405020304" pitchFamily="18" charset="0"/>
                                </a:rPr>
                                <m:t>a</m:t>
                              </m:r>
                            </m:e>
                            <m:sub>
                              <m:r>
                                <m:rPr>
                                  <m:nor/>
                                </m:rPr>
                                <a:rPr lang="en-US" altLang="zh-CN" sz="1600">
                                  <a:latin typeface="Times New Roman" panose="02020603050405020304" pitchFamily="18" charset="0"/>
                                  <a:cs typeface="Times New Roman" panose="02020603050405020304" pitchFamily="18" charset="0"/>
                                </a:rPr>
                                <m:t>0</m:t>
                              </m:r>
                            </m:sub>
                          </m:sSub>
                        </m:num>
                        <m:den>
                          <m:r>
                            <m:rPr>
                              <m:nor/>
                            </m:rPr>
                            <a:rPr lang="en-US" altLang="zh-CN" sz="1600">
                              <a:latin typeface="Times New Roman" panose="02020603050405020304" pitchFamily="18" charset="0"/>
                              <a:cs typeface="Times New Roman" panose="02020603050405020304" pitchFamily="18" charset="0"/>
                            </a:rPr>
                            <m:t>2</m:t>
                          </m:r>
                        </m:den>
                      </m:f>
                      <m:r>
                        <m:rPr>
                          <m:nor/>
                        </m:rPr>
                        <a:rPr lang="en-US" altLang="zh-CN" sz="1600">
                          <a:latin typeface="Times New Roman" panose="02020603050405020304" pitchFamily="18" charset="0"/>
                          <a:cs typeface="Times New Roman" panose="02020603050405020304" pitchFamily="18" charset="0"/>
                        </a:rPr>
                        <m:t>+</m:t>
                      </m:r>
                      <m:nary>
                        <m:naryPr>
                          <m:chr m:val="∑"/>
                          <m:limLoc m:val="undOvr"/>
                          <m:ctrlPr>
                            <a:rPr lang="zh-CN" altLang="zh-CN" sz="1600" i="1">
                              <a:latin typeface="Cambria Math" panose="02040503050406030204" pitchFamily="18" charset="0"/>
                            </a:rPr>
                          </m:ctrlPr>
                        </m:naryPr>
                        <m:sub>
                          <m:r>
                            <m:rPr>
                              <m:nor/>
                            </m:rPr>
                            <a:rPr lang="en-US" altLang="zh-CN" sz="1600">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=1</m:t>
                          </m:r>
                        </m:sub>
                        <m:sup>
                          <m:r>
                            <m:rPr>
                              <m:nor/>
                            </m:rPr>
                            <a:rPr lang="en-US" altLang="zh-CN" sz="1600">
                              <a:latin typeface="Times New Roman" panose="02020603050405020304" pitchFamily="18" charset="0"/>
                              <a:cs typeface="Times New Roman" panose="02020603050405020304" pitchFamily="18" charset="0"/>
                            </a:rPr>
                            <m:t>∞</m:t>
                          </m:r>
                        </m:sup>
                        <m:e>
                          <m:d>
                            <m:dPr>
                              <m:begChr m:val="["/>
                              <m:endChr m:val="]"/>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m:rPr>
                                      <m:nor/>
                                    </m:rPr>
                                    <a:rPr lang="en-US" altLang="zh-CN" sz="1600" i="1">
                                      <a:latin typeface="Times New Roman" panose="02020603050405020304" pitchFamily="18" charset="0"/>
                                      <a:cs typeface="Times New Roman" panose="02020603050405020304" pitchFamily="18" charset="0"/>
                                    </a:rPr>
                                    <m:t>a</m:t>
                                  </m:r>
                                </m:e>
                                <m:sub>
                                  <m:r>
                                    <m:rPr>
                                      <m:nor/>
                                    </m:rPr>
                                    <a:rPr lang="en-US" altLang="zh-CN" sz="1600">
                                      <a:latin typeface="Times New Roman" panose="02020603050405020304" pitchFamily="18" charset="0"/>
                                      <a:cs typeface="Times New Roman" panose="02020603050405020304" pitchFamily="18" charset="0"/>
                                    </a:rPr>
                                    <m:t>n</m:t>
                                  </m:r>
                                </m:sub>
                              </m:sSub>
                              <m:func>
                                <m:funcPr>
                                  <m:ctrlPr>
                                    <a:rPr lang="zh-CN" altLang="zh-CN" sz="1600" i="1">
                                      <a:latin typeface="Cambria Math" panose="02040503050406030204" pitchFamily="18" charset="0"/>
                                    </a:rPr>
                                  </m:ctrlPr>
                                </m:funcPr>
                                <m:fName>
                                  <m:r>
                                    <m:rPr>
                                      <m:nor/>
                                    </m:rPr>
                                    <a:rPr lang="en-US" altLang="zh-CN" sz="1600">
                                      <a:latin typeface="Times New Roman" panose="02020603050405020304" pitchFamily="18" charset="0"/>
                                      <a:cs typeface="Times New Roman" panose="02020603050405020304" pitchFamily="18" charset="0"/>
                                    </a:rPr>
                                    <m:t>cos</m:t>
                                  </m:r>
                                </m:fName>
                                <m:e>
                                  <m:d>
                                    <m:dPr>
                                      <m:ctrlPr>
                                        <a:rPr lang="zh-CN" altLang="zh-CN" sz="1600" i="1">
                                          <a:latin typeface="Cambria Math" panose="02040503050406030204" pitchFamily="18" charset="0"/>
                                        </a:rPr>
                                      </m:ctrlPr>
                                    </m:dPr>
                                    <m:e>
                                      <m:r>
                                        <m:rPr>
                                          <m:nor/>
                                        </m:rPr>
                                        <a:rPr lang="en-US" altLang="zh-CN" sz="1600" i="1">
                                          <a:latin typeface="Times New Roman" panose="02020603050405020304" pitchFamily="18" charset="0"/>
                                          <a:cs typeface="Times New Roman" panose="02020603050405020304" pitchFamily="18" charset="0"/>
                                        </a:rPr>
                                        <m:t>n</m:t>
                                      </m:r>
                                      <m:r>
                                        <m:rPr>
                                          <m:nor/>
                                        </m:rPr>
                                        <a:rPr lang="en-US" altLang="zh-CN" sz="1600" b="1" i="1">
                                          <a:latin typeface="Times New Roman" panose="02020603050405020304" pitchFamily="18" charset="0"/>
                                          <a:cs typeface="Times New Roman" panose="02020603050405020304" pitchFamily="18" charset="0"/>
                                        </a:rPr>
                                        <m:t>x</m:t>
                                      </m:r>
                                    </m:e>
                                  </m:d>
                                </m:e>
                              </m:func>
                              <m:r>
                                <m:rPr>
                                  <m:nor/>
                                </m:rPr>
                                <a:rPr lang="en-US" altLang="zh-CN" sz="1600">
                                  <a:latin typeface="Times New Roman" panose="02020603050405020304" pitchFamily="18" charset="0"/>
                                  <a:cs typeface="Times New Roman" panose="02020603050405020304" pitchFamily="18" charset="0"/>
                                </a:rPr>
                                <m:t>+</m:t>
                              </m:r>
                              <m:sSub>
                                <m:sSubPr>
                                  <m:ctrlPr>
                                    <a:rPr lang="zh-CN" altLang="zh-CN" sz="1600" i="1">
                                      <a:latin typeface="Cambria Math" panose="02040503050406030204" pitchFamily="18" charset="0"/>
                                    </a:rPr>
                                  </m:ctrlPr>
                                </m:sSubPr>
                                <m:e>
                                  <m:r>
                                    <m:rPr>
                                      <m:nor/>
                                    </m:rPr>
                                    <a:rPr lang="en-US" altLang="zh-CN" sz="1600" i="1">
                                      <a:latin typeface="Times New Roman" panose="02020603050405020304" pitchFamily="18" charset="0"/>
                                      <a:cs typeface="Times New Roman" panose="02020603050405020304" pitchFamily="18" charset="0"/>
                                    </a:rPr>
                                    <m:t>b</m:t>
                                  </m:r>
                                </m:e>
                                <m:sub>
                                  <m:r>
                                    <m:rPr>
                                      <m:nor/>
                                    </m:rPr>
                                    <a:rPr lang="en-US" altLang="zh-CN" sz="1600">
                                      <a:latin typeface="Times New Roman" panose="02020603050405020304" pitchFamily="18" charset="0"/>
                                      <a:cs typeface="Times New Roman" panose="02020603050405020304" pitchFamily="18" charset="0"/>
                                    </a:rPr>
                                    <m:t>n</m:t>
                                  </m:r>
                                </m:sub>
                              </m:sSub>
                              <m:func>
                                <m:funcPr>
                                  <m:ctrlPr>
                                    <a:rPr lang="zh-CN" altLang="zh-CN" sz="1600" i="1">
                                      <a:latin typeface="Cambria Math" panose="02040503050406030204" pitchFamily="18" charset="0"/>
                                    </a:rPr>
                                  </m:ctrlPr>
                                </m:funcPr>
                                <m:fName>
                                  <m:r>
                                    <m:rPr>
                                      <m:nor/>
                                    </m:rPr>
                                    <a:rPr lang="en-US" altLang="zh-CN" sz="1600">
                                      <a:latin typeface="Times New Roman" panose="02020603050405020304" pitchFamily="18" charset="0"/>
                                      <a:cs typeface="Times New Roman" panose="02020603050405020304" pitchFamily="18" charset="0"/>
                                    </a:rPr>
                                    <m:t>sin</m:t>
                                  </m:r>
                                </m:fName>
                                <m:e>
                                  <m:d>
                                    <m:dPr>
                                      <m:ctrlPr>
                                        <a:rPr lang="zh-CN" altLang="zh-CN" sz="1600" i="1">
                                          <a:latin typeface="Cambria Math" panose="02040503050406030204" pitchFamily="18" charset="0"/>
                                        </a:rPr>
                                      </m:ctrlPr>
                                    </m:dPr>
                                    <m:e>
                                      <m:r>
                                        <m:rPr>
                                          <m:nor/>
                                        </m:rPr>
                                        <a:rPr lang="en-US" altLang="zh-CN" sz="1600" i="1">
                                          <a:latin typeface="Times New Roman" panose="02020603050405020304" pitchFamily="18" charset="0"/>
                                          <a:cs typeface="Times New Roman" panose="02020603050405020304" pitchFamily="18" charset="0"/>
                                        </a:rPr>
                                        <m:t>n</m:t>
                                      </m:r>
                                      <m:r>
                                        <m:rPr>
                                          <m:nor/>
                                        </m:rPr>
                                        <a:rPr lang="en-US" altLang="zh-CN" sz="1600" b="1" i="1">
                                          <a:latin typeface="Times New Roman" panose="02020603050405020304" pitchFamily="18" charset="0"/>
                                          <a:cs typeface="Times New Roman" panose="02020603050405020304" pitchFamily="18" charset="0"/>
                                        </a:rPr>
                                        <m:t>x</m:t>
                                      </m:r>
                                    </m:e>
                                  </m:d>
                                </m:e>
                              </m:func>
                            </m:e>
                          </m:d>
                          <m:r>
                            <m:rPr>
                              <m:nor/>
                            </m:rPr>
                            <a:rPr lang="en-US" altLang="zh-CN" sz="1600">
                              <a:latin typeface="Times New Roman" panose="02020603050405020304" pitchFamily="18" charset="0"/>
                              <a:cs typeface="Times New Roman" panose="02020603050405020304" pitchFamily="18" charset="0"/>
                            </a:rPr>
                            <m:t>=</m:t>
                          </m:r>
                          <m:f>
                            <m:fPr>
                              <m:ctrlPr>
                                <a:rPr lang="zh-CN" altLang="zh-CN" sz="1600" i="1">
                                  <a:latin typeface="Cambria Math" panose="02040503050406030204" pitchFamily="18" charset="0"/>
                                </a:rPr>
                              </m:ctrlPr>
                            </m:fPr>
                            <m:num>
                              <m:r>
                                <m:rPr>
                                  <m:nor/>
                                </m:rPr>
                                <a:rPr lang="en-US" altLang="zh-CN" sz="1600">
                                  <a:latin typeface="Times New Roman" panose="02020603050405020304" pitchFamily="18" charset="0"/>
                                  <a:cs typeface="Times New Roman" panose="02020603050405020304" pitchFamily="18" charset="0"/>
                                </a:rPr>
                                <m:t>2</m:t>
                              </m:r>
                              <m:r>
                                <m:rPr>
                                  <m:nor/>
                                </m:rPr>
                                <a:rPr lang="en-US" altLang="zh-CN" sz="1600" i="1">
                                  <a:latin typeface="Times New Roman" panose="02020603050405020304" pitchFamily="18" charset="0"/>
                                  <a:cs typeface="Times New Roman" panose="02020603050405020304" pitchFamily="18" charset="0"/>
                                </a:rPr>
                                <m:t>A</m:t>
                              </m:r>
                            </m:num>
                            <m:den>
                              <m:r>
                                <m:rPr>
                                  <m:nor/>
                                </m:rPr>
                                <a:rPr lang="en-US" altLang="zh-CN" sz="1600" i="1">
                                  <a:latin typeface="Times New Roman" panose="02020603050405020304" pitchFamily="18" charset="0"/>
                                  <a:cs typeface="Times New Roman" panose="02020603050405020304" pitchFamily="18" charset="0"/>
                                </a:rPr>
                                <m:t>π</m:t>
                              </m:r>
                            </m:den>
                          </m:f>
                          <m:nary>
                            <m:naryPr>
                              <m:chr m:val="∑"/>
                              <m:limLoc m:val="undOvr"/>
                              <m:ctrlPr>
                                <a:rPr lang="zh-CN" altLang="zh-CN" sz="1600" i="1">
                                  <a:latin typeface="Cambria Math" panose="02040503050406030204" pitchFamily="18" charset="0"/>
                                </a:rPr>
                              </m:ctrlPr>
                            </m:naryPr>
                            <m:sub>
                              <m:r>
                                <m:rPr>
                                  <m:nor/>
                                </m:rPr>
                                <a:rPr lang="en-US" altLang="zh-CN" sz="1600"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=1</m:t>
                              </m:r>
                            </m:sub>
                            <m:sup>
                              <m:r>
                                <m:rPr>
                                  <m:nor/>
                                </m:rPr>
                                <a:rPr lang="en-US" altLang="zh-CN" sz="1600">
                                  <a:latin typeface="Times New Roman" panose="02020603050405020304" pitchFamily="18" charset="0"/>
                                  <a:cs typeface="Times New Roman" panose="02020603050405020304" pitchFamily="18" charset="0"/>
                                </a:rPr>
                                <m:t>∞</m:t>
                              </m:r>
                            </m:sup>
                            <m:e>
                              <m:f>
                                <m:fPr>
                                  <m:ctrlPr>
                                    <a:rPr lang="zh-CN" altLang="zh-CN" sz="1600" i="1">
                                      <a:latin typeface="Cambria Math" panose="02040503050406030204" pitchFamily="18" charset="0"/>
                                    </a:rPr>
                                  </m:ctrlPr>
                                </m:fPr>
                                <m:num>
                                  <m:sSup>
                                    <m:sSupPr>
                                      <m:ctrlPr>
                                        <a:rPr lang="zh-CN" altLang="zh-CN" sz="1600" i="1">
                                          <a:latin typeface="Cambria Math" panose="02040503050406030204" pitchFamily="18" charset="0"/>
                                        </a:rPr>
                                      </m:ctrlPr>
                                    </m:sSupPr>
                                    <m:e>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1)</m:t>
                                      </m:r>
                                    </m:e>
                                    <m:sup>
                                      <m:r>
                                        <m:rPr>
                                          <m:nor/>
                                        </m:rPr>
                                        <a:rPr lang="en-US" altLang="zh-CN" sz="1600"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+1</m:t>
                                      </m:r>
                                    </m:sup>
                                  </m:sSup>
                                </m:num>
                                <m:den>
                                  <m:r>
                                    <m:rPr>
                                      <m:nor/>
                                    </m:rPr>
                                    <a:rPr lang="en-US" altLang="zh-CN" sz="1600" i="1">
                                      <a:latin typeface="Times New Roman" panose="02020603050405020304" pitchFamily="18" charset="0"/>
                                      <a:cs typeface="Times New Roman" panose="02020603050405020304" pitchFamily="18" charset="0"/>
                                    </a:rPr>
                                    <m:t>n</m:t>
                                  </m:r>
                                </m:den>
                              </m:f>
                            </m:e>
                          </m:nary>
                          <m:r>
                            <m:rPr>
                              <m:nor/>
                            </m:rPr>
                            <a:rPr lang="en-US" altLang="zh-CN" sz="1600">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sin</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nωt</m:t>
                          </m:r>
                          <m:r>
                            <m:rPr>
                              <m:nor/>
                            </m:rPr>
                            <a:rPr lang="en-US" altLang="zh-CN" sz="1600">
                              <a:latin typeface="Times New Roman" panose="02020603050405020304" pitchFamily="18" charset="0"/>
                              <a:cs typeface="Times New Roman" panose="02020603050405020304" pitchFamily="18" charset="0"/>
                            </a:rPr>
                            <m:t>)</m:t>
                          </m:r>
                          <m:r>
                            <m:rPr>
                              <m:nor/>
                            </m:rPr>
                            <a:rPr lang="zh-CN" altLang="en-US" sz="1600" dirty="0">
                              <a:latin typeface="Times New Roman" panose="02020603050405020304" pitchFamily="18" charset="0"/>
                              <a:cs typeface="Times New Roman" panose="02020603050405020304" pitchFamily="18" charset="0"/>
                            </a:rPr>
                            <m:t> </m:t>
                          </m:r>
                        </m:e>
                      </m:nary>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13" name="文本框 12">
                <a:extLst>
                  <a:ext uri="{FF2B5EF4-FFF2-40B4-BE49-F238E27FC236}">
                    <a16:creationId xmlns:a16="http://schemas.microsoft.com/office/drawing/2014/main" id="{DF84BB87-D10F-4277-BC00-014F87FFB83D}"/>
                  </a:ext>
                </a:extLst>
              </p:cNvPr>
              <p:cNvSpPr txBox="1">
                <a:spLocks noRot="1" noChangeAspect="1" noMove="1" noResize="1" noEditPoints="1" noAdjustHandles="1" noChangeArrowheads="1" noChangeShapeType="1" noTextEdit="1"/>
              </p:cNvSpPr>
              <p:nvPr/>
            </p:nvSpPr>
            <p:spPr>
              <a:xfrm>
                <a:off x="499945" y="3021157"/>
                <a:ext cx="5645200" cy="720967"/>
              </a:xfrm>
              <a:prstGeom prst="rect">
                <a:avLst/>
              </a:prstGeom>
              <a:blipFill>
                <a:blip r:embed="rId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文本框 19">
                <a:extLst>
                  <a:ext uri="{FF2B5EF4-FFF2-40B4-BE49-F238E27FC236}">
                    <a16:creationId xmlns:a16="http://schemas.microsoft.com/office/drawing/2014/main" id="{FB9937EC-FCAA-49F0-90D6-A81E82D91B22}"/>
                  </a:ext>
                </a:extLst>
              </p:cNvPr>
              <p:cNvSpPr txBox="1"/>
              <p:nvPr/>
            </p:nvSpPr>
            <p:spPr>
              <a:xfrm>
                <a:off x="499945" y="3849487"/>
                <a:ext cx="4861267" cy="7209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zh-CN" sz="1600">
                          <a:latin typeface="Cambria Math" panose="02040503050406030204" pitchFamily="18" charset="0"/>
                        </a:rPr>
                        <m:t>round</m:t>
                      </m:r>
                      <m:d>
                        <m:dPr>
                          <m:ctrlPr>
                            <a:rPr lang="zh-CN" altLang="zh-CN" sz="1600" i="1">
                              <a:latin typeface="Cambria Math" panose="02040503050406030204" pitchFamily="18" charset="0"/>
                            </a:rPr>
                          </m:ctrlPr>
                        </m:dPr>
                        <m:e>
                          <m:r>
                            <a:rPr lang="en-US" altLang="zh-CN" sz="1600" b="1" i="1">
                              <a:latin typeface="Cambria Math" panose="02040503050406030204" pitchFamily="18" charset="0"/>
                            </a:rPr>
                            <m:t>𝒙</m:t>
                          </m:r>
                        </m:e>
                      </m:d>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b="1">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Q</m:t>
                          </m:r>
                        </m:e>
                        <m:sub>
                          <m:r>
                            <m:rPr>
                              <m:nor/>
                            </m:rPr>
                            <a:rPr lang="en-US" altLang="zh-CN" sz="1600" i="1">
                              <a:latin typeface="Times New Roman" panose="02020603050405020304" pitchFamily="18" charset="0"/>
                              <a:cs typeface="Times New Roman" panose="02020603050405020304" pitchFamily="18" charset="0"/>
                            </a:rPr>
                            <m:t>err</m:t>
                          </m:r>
                        </m:sub>
                      </m:sSub>
                      <m:d>
                        <m:dPr>
                          <m:ctrlPr>
                            <a:rPr lang="zh-CN" altLang="zh-CN" sz="1600" i="1">
                              <a:latin typeface="Cambria Math" panose="02040503050406030204" pitchFamily="18" charset="0"/>
                            </a:rPr>
                          </m:ctrlPr>
                        </m:dPr>
                        <m:e>
                          <m:r>
                            <m:rPr>
                              <m:nor/>
                            </m:rPr>
                            <a:rPr lang="en-US" altLang="zh-CN" sz="1600" b="1" i="1">
                              <a:latin typeface="Times New Roman" panose="02020603050405020304" pitchFamily="18" charset="0"/>
                              <a:cs typeface="Times New Roman" panose="02020603050405020304" pitchFamily="18" charset="0"/>
                            </a:rPr>
                            <m:t>x</m:t>
                          </m:r>
                        </m:e>
                      </m:d>
                      <m:r>
                        <m:rPr>
                          <m:nor/>
                        </m:rPr>
                        <a:rPr lang="en-US" altLang="zh-CN" sz="1600">
                          <a:latin typeface="Times New Roman" panose="02020603050405020304" pitchFamily="18" charset="0"/>
                          <a:cs typeface="Times New Roman" panose="02020603050405020304" pitchFamily="18" charset="0"/>
                        </a:rPr>
                        <m:t> = </m:t>
                      </m:r>
                      <m:r>
                        <m:rPr>
                          <m:nor/>
                        </m:rPr>
                        <a:rPr lang="en-US" altLang="zh-CN" sz="1600" b="1" i="1">
                          <a:latin typeface="Times New Roman" panose="02020603050405020304" pitchFamily="18" charset="0"/>
                          <a:cs typeface="Times New Roman" panose="02020603050405020304" pitchFamily="18" charset="0"/>
                        </a:rPr>
                        <m:t>x</m:t>
                      </m:r>
                      <m:r>
                        <m:rPr>
                          <m:nor/>
                        </m:rPr>
                        <a:rPr lang="en-US" altLang="zh-CN" sz="1600" b="1" i="1">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 </m:t>
                      </m:r>
                      <m:f>
                        <m:fPr>
                          <m:ctrlPr>
                            <a:rPr lang="zh-CN" altLang="zh-CN" sz="1600" i="1">
                              <a:latin typeface="Cambria Math" panose="02040503050406030204" pitchFamily="18" charset="0"/>
                            </a:rPr>
                          </m:ctrlPr>
                        </m:fPr>
                        <m:num>
                          <m:r>
                            <m:rPr>
                              <m:nor/>
                            </m:rPr>
                            <a:rPr lang="en-US" altLang="zh-CN" sz="1600">
                              <a:latin typeface="Times New Roman" panose="02020603050405020304" pitchFamily="18" charset="0"/>
                              <a:cs typeface="Times New Roman" panose="02020603050405020304" pitchFamily="18" charset="0"/>
                            </a:rPr>
                            <m:t>2</m:t>
                          </m:r>
                          <m:r>
                            <m:rPr>
                              <m:nor/>
                            </m:rPr>
                            <a:rPr lang="en-US" altLang="zh-CN" sz="1600" i="1">
                              <a:latin typeface="Times New Roman" panose="02020603050405020304" pitchFamily="18" charset="0"/>
                              <a:cs typeface="Times New Roman" panose="02020603050405020304" pitchFamily="18" charset="0"/>
                            </a:rPr>
                            <m:t>A</m:t>
                          </m:r>
                        </m:num>
                        <m:den>
                          <m:r>
                            <m:rPr>
                              <m:nor/>
                            </m:rPr>
                            <a:rPr lang="en-US" altLang="zh-CN" sz="1600" i="1">
                              <a:latin typeface="Times New Roman" panose="02020603050405020304" pitchFamily="18" charset="0"/>
                              <a:cs typeface="Times New Roman" panose="02020603050405020304" pitchFamily="18" charset="0"/>
                            </a:rPr>
                            <m:t>π</m:t>
                          </m:r>
                        </m:den>
                      </m:f>
                      <m:nary>
                        <m:naryPr>
                          <m:chr m:val="∑"/>
                          <m:limLoc m:val="undOvr"/>
                          <m:ctrlPr>
                            <a:rPr lang="zh-CN" altLang="zh-CN" sz="1600" i="1">
                              <a:latin typeface="Cambria Math" panose="02040503050406030204" pitchFamily="18" charset="0"/>
                            </a:rPr>
                          </m:ctrlPr>
                        </m:naryPr>
                        <m:sub>
                          <m:r>
                            <m:rPr>
                              <m:nor/>
                            </m:rPr>
                            <a:rPr lang="en-US" altLang="zh-CN" sz="1600"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=1</m:t>
                          </m:r>
                        </m:sub>
                        <m:sup>
                          <m:r>
                            <m:rPr>
                              <m:nor/>
                            </m:rPr>
                            <a:rPr lang="en-US" altLang="zh-CN" sz="1600">
                              <a:latin typeface="Times New Roman" panose="02020603050405020304" pitchFamily="18" charset="0"/>
                              <a:cs typeface="Times New Roman" panose="02020603050405020304" pitchFamily="18" charset="0"/>
                            </a:rPr>
                            <m:t>∞</m:t>
                          </m:r>
                        </m:sup>
                        <m:e>
                          <m:f>
                            <m:fPr>
                              <m:ctrlPr>
                                <a:rPr lang="zh-CN" altLang="zh-CN" sz="1600" i="1">
                                  <a:latin typeface="Cambria Math" panose="02040503050406030204" pitchFamily="18" charset="0"/>
                                </a:rPr>
                              </m:ctrlPr>
                            </m:fPr>
                            <m:num>
                              <m:sSup>
                                <m:sSupPr>
                                  <m:ctrlPr>
                                    <a:rPr lang="zh-CN" altLang="zh-CN" sz="1600" i="1">
                                      <a:latin typeface="Cambria Math" panose="02040503050406030204" pitchFamily="18" charset="0"/>
                                    </a:rPr>
                                  </m:ctrlPr>
                                </m:sSupPr>
                                <m:e>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1)</m:t>
                                  </m:r>
                                </m:e>
                                <m:sup>
                                  <m:r>
                                    <m:rPr>
                                      <m:nor/>
                                    </m:rPr>
                                    <a:rPr lang="en-US" altLang="zh-CN" sz="1600"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+1</m:t>
                                  </m:r>
                                </m:sup>
                              </m:sSup>
                            </m:num>
                            <m:den>
                              <m:r>
                                <m:rPr>
                                  <m:nor/>
                                </m:rPr>
                                <a:rPr lang="en-US" altLang="zh-CN" sz="1600" i="1">
                                  <a:latin typeface="Times New Roman" panose="02020603050405020304" pitchFamily="18" charset="0"/>
                                  <a:cs typeface="Times New Roman" panose="02020603050405020304" pitchFamily="18" charset="0"/>
                                </a:rPr>
                                <m:t>n</m:t>
                              </m:r>
                            </m:den>
                          </m:f>
                        </m:e>
                      </m:nary>
                      <m:r>
                        <m:rPr>
                          <m:nor/>
                        </m:rPr>
                        <a:rPr lang="en-US" altLang="zh-CN" sz="1600">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sin</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nωt</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20" name="文本框 19">
                <a:extLst>
                  <a:ext uri="{FF2B5EF4-FFF2-40B4-BE49-F238E27FC236}">
                    <a16:creationId xmlns:a16="http://schemas.microsoft.com/office/drawing/2014/main" id="{FB9937EC-FCAA-49F0-90D6-A81E82D91B22}"/>
                  </a:ext>
                </a:extLst>
              </p:cNvPr>
              <p:cNvSpPr txBox="1">
                <a:spLocks noRot="1" noChangeAspect="1" noMove="1" noResize="1" noEditPoints="1" noAdjustHandles="1" noChangeArrowheads="1" noChangeShapeType="1" noTextEdit="1"/>
              </p:cNvSpPr>
              <p:nvPr/>
            </p:nvSpPr>
            <p:spPr>
              <a:xfrm>
                <a:off x="499945" y="3849487"/>
                <a:ext cx="4861267" cy="720967"/>
              </a:xfrm>
              <a:prstGeom prst="rect">
                <a:avLst/>
              </a:prstGeom>
              <a:blipFill>
                <a:blip r:embed="rId9"/>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98817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753878"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Network</a:t>
            </a: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40374" y="3456547"/>
            <a:ext cx="3970654" cy="49492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Encoder side:</a:t>
            </a:r>
          </a:p>
        </p:txBody>
      </p:sp>
      <p:pic>
        <p:nvPicPr>
          <p:cNvPr id="3" name="图片 2">
            <a:extLst>
              <a:ext uri="{FF2B5EF4-FFF2-40B4-BE49-F238E27FC236}">
                <a16:creationId xmlns:a16="http://schemas.microsoft.com/office/drawing/2014/main" id="{0324A19B-2A8B-4EC1-83A8-99340017D622}"/>
              </a:ext>
            </a:extLst>
          </p:cNvPr>
          <p:cNvPicPr>
            <a:picLocks noChangeAspect="1"/>
          </p:cNvPicPr>
          <p:nvPr/>
        </p:nvPicPr>
        <p:blipFill>
          <a:blip r:embed="rId4"/>
          <a:stretch>
            <a:fillRect/>
          </a:stretch>
        </p:blipFill>
        <p:spPr>
          <a:xfrm>
            <a:off x="680884" y="754165"/>
            <a:ext cx="7494614" cy="2291831"/>
          </a:xfrm>
          <a:prstGeom prst="rect">
            <a:avLst/>
          </a:prstGeom>
        </p:spPr>
      </p:pic>
      <p:sp>
        <p:nvSpPr>
          <p:cNvPr id="16" name="内容占位符 2">
            <a:extLst>
              <a:ext uri="{FF2B5EF4-FFF2-40B4-BE49-F238E27FC236}">
                <a16:creationId xmlns:a16="http://schemas.microsoft.com/office/drawing/2014/main" id="{505C9634-0DDB-4CC2-9A87-A08BC1CCA7D6}"/>
              </a:ext>
            </a:extLst>
          </p:cNvPr>
          <p:cNvSpPr txBox="1">
            <a:spLocks/>
          </p:cNvSpPr>
          <p:nvPr/>
        </p:nvSpPr>
        <p:spPr>
          <a:xfrm>
            <a:off x="4571999" y="3456547"/>
            <a:ext cx="3970654" cy="49492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800" dirty="0">
                <a:latin typeface="Times New Roman" panose="02020603050405020304" pitchFamily="18" charset="0"/>
                <a:ea typeface="微软雅黑" panose="020B0503020204020204" pitchFamily="34" charset="-122"/>
                <a:cs typeface="Times New Roman" panose="02020603050405020304" pitchFamily="18" charset="0"/>
              </a:rPr>
              <a:t>Decoder side:</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E59653E-73AD-42D7-B1B0-1F3432E27A40}"/>
                  </a:ext>
                </a:extLst>
              </p:cNvPr>
              <p:cNvSpPr txBox="1"/>
              <p:nvPr/>
            </p:nvSpPr>
            <p:spPr>
              <a:xfrm>
                <a:off x="1340140" y="3933410"/>
                <a:ext cx="1308222" cy="26834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zh-CN" altLang="zh-CN" sz="1600" b="1" i="1">
                              <a:latin typeface="Cambria Math" panose="02040503050406030204" pitchFamily="18" charset="0"/>
                            </a:rPr>
                          </m:ctrlPr>
                        </m:sSubPr>
                        <m:e>
                          <m:r>
                            <m:rPr>
                              <m:nor/>
                            </m:rPr>
                            <a:rPr lang="en-US" altLang="zh-CN" sz="1600" b="1" i="1" smtClean="0">
                              <a:latin typeface="Times New Roman" panose="02020603050405020304" pitchFamily="18" charset="0"/>
                              <a:cs typeface="Times New Roman" panose="02020603050405020304" pitchFamily="18" charset="0"/>
                            </a:rPr>
                            <m:t>y</m:t>
                          </m:r>
                        </m:e>
                        <m:sub>
                          <m:r>
                            <a:rPr lang="en-US" altLang="zh-CN" sz="1600" b="1" i="1">
                              <a:latin typeface="Cambria Math" panose="02040503050406030204" pitchFamily="18" charset="0"/>
                            </a:rPr>
                            <m:t>𝒒𝒄</m:t>
                          </m:r>
                        </m:sub>
                      </m:sSub>
                      <m:r>
                        <m:rPr>
                          <m:nor/>
                        </m:rPr>
                        <a:rPr lang="en-US" altLang="zh-CN" sz="1600" b="0" i="0" smtClean="0">
                          <a:latin typeface="Cambria Math" panose="02040503050406030204" pitchFamily="18" charset="0"/>
                        </a:rPr>
                        <m:t> </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b="1" i="1">
                          <a:latin typeface="Times New Roman" panose="02020603050405020304" pitchFamily="18" charset="0"/>
                          <a:cs typeface="Times New Roman" panose="02020603050405020304" pitchFamily="18" charset="0"/>
                        </a:rPr>
                        <m:t>y</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y</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5" name="文本框 4">
                <a:extLst>
                  <a:ext uri="{FF2B5EF4-FFF2-40B4-BE49-F238E27FC236}">
                    <a16:creationId xmlns:a16="http://schemas.microsoft.com/office/drawing/2014/main" id="{BE59653E-73AD-42D7-B1B0-1F3432E27A40}"/>
                  </a:ext>
                </a:extLst>
              </p:cNvPr>
              <p:cNvSpPr txBox="1">
                <a:spLocks noRot="1" noChangeAspect="1" noMove="1" noResize="1" noEditPoints="1" noAdjustHandles="1" noChangeArrowheads="1" noChangeShapeType="1" noTextEdit="1"/>
              </p:cNvSpPr>
              <p:nvPr/>
            </p:nvSpPr>
            <p:spPr>
              <a:xfrm>
                <a:off x="1340140" y="3933410"/>
                <a:ext cx="1308222" cy="268343"/>
              </a:xfrm>
              <a:prstGeom prst="rect">
                <a:avLst/>
              </a:prstGeom>
              <a:blipFill>
                <a:blip r:embed="rId5"/>
                <a:stretch>
                  <a:fillRect b="-227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3AB2D9A9-2D02-4CBB-94B2-6C535DEE9361}"/>
                  </a:ext>
                </a:extLst>
              </p:cNvPr>
              <p:cNvSpPr txBox="1"/>
              <p:nvPr/>
            </p:nvSpPr>
            <p:spPr>
              <a:xfrm>
                <a:off x="1423326" y="4317132"/>
                <a:ext cx="1141851" cy="2683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zh-CN" altLang="zh-CN" sz="1600" b="1"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z</m:t>
                          </m:r>
                        </m:e>
                        <m:sub>
                          <m:r>
                            <a:rPr lang="en-US" altLang="zh-CN" sz="1600" b="1" i="1">
                              <a:latin typeface="Cambria Math" panose="02040503050406030204" pitchFamily="18" charset="0"/>
                            </a:rPr>
                            <m:t>𝒒𝒄</m:t>
                          </m:r>
                        </m:sub>
                      </m:sSub>
                      <m:r>
                        <m:rPr>
                          <m:nor/>
                        </m:rPr>
                        <a:rPr lang="en-US" altLang="zh-CN" sz="1600">
                          <a:latin typeface="Times New Roman" panose="02020603050405020304" pitchFamily="18" charset="0"/>
                          <a:cs typeface="Times New Roman" panose="02020603050405020304" pitchFamily="18" charset="0"/>
                        </a:rPr>
                        <m:t> = </m:t>
                      </m:r>
                      <m:r>
                        <m:rPr>
                          <m:nor/>
                        </m:rPr>
                        <a:rPr lang="en-US" altLang="zh-CN" sz="1600" b="1" i="1">
                          <a:latin typeface="Times New Roman" panose="02020603050405020304" pitchFamily="18" charset="0"/>
                          <a:cs typeface="Times New Roman" panose="02020603050405020304" pitchFamily="18" charset="0"/>
                        </a:rPr>
                        <m:t>z</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z</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6" name="文本框 5">
                <a:extLst>
                  <a:ext uri="{FF2B5EF4-FFF2-40B4-BE49-F238E27FC236}">
                    <a16:creationId xmlns:a16="http://schemas.microsoft.com/office/drawing/2014/main" id="{3AB2D9A9-2D02-4CBB-94B2-6C535DEE9361}"/>
                  </a:ext>
                </a:extLst>
              </p:cNvPr>
              <p:cNvSpPr txBox="1">
                <a:spLocks noRot="1" noChangeAspect="1" noMove="1" noResize="1" noEditPoints="1" noAdjustHandles="1" noChangeArrowheads="1" noChangeShapeType="1" noTextEdit="1"/>
              </p:cNvSpPr>
              <p:nvPr/>
            </p:nvSpPr>
            <p:spPr>
              <a:xfrm>
                <a:off x="1423326" y="4317132"/>
                <a:ext cx="1141851" cy="268343"/>
              </a:xfrm>
              <a:prstGeom prst="rect">
                <a:avLst/>
              </a:prstGeom>
              <a:blipFill>
                <a:blip r:embed="rId6"/>
                <a:stretch>
                  <a:fillRect l="-2128" r="-4787" b="-22727"/>
                </a:stretch>
              </a:blipFill>
            </p:spPr>
            <p:txBody>
              <a:bodyPr/>
              <a:lstStyle/>
              <a:p>
                <a:r>
                  <a:rPr lang="zh-CN" altLang="en-US">
                    <a:noFill/>
                  </a:rPr>
                  <a:t> </a:t>
                </a:r>
              </a:p>
            </p:txBody>
          </p:sp>
        </mc:Fallback>
      </mc:AlternateContent>
      <p:sp>
        <p:nvSpPr>
          <p:cNvPr id="8" name="矩形 7">
            <a:extLst>
              <a:ext uri="{FF2B5EF4-FFF2-40B4-BE49-F238E27FC236}">
                <a16:creationId xmlns:a16="http://schemas.microsoft.com/office/drawing/2014/main" id="{D8EDC300-E54A-4E6B-8399-A4AE2BCF9FC2}"/>
              </a:ext>
            </a:extLst>
          </p:cNvPr>
          <p:cNvSpPr/>
          <p:nvPr/>
        </p:nvSpPr>
        <p:spPr>
          <a:xfrm>
            <a:off x="680883" y="3094233"/>
            <a:ext cx="3290615" cy="307777"/>
          </a:xfrm>
          <a:prstGeom prst="rect">
            <a:avLst/>
          </a:prstGeom>
        </p:spPr>
        <p:txBody>
          <a:bodyPr wrap="square">
            <a:spAutoFit/>
          </a:bodyPr>
          <a:lstStyle/>
          <a:p>
            <a:pPr algn="ctr"/>
            <a:r>
              <a:rPr lang="en-US" altLang="zh-CN" sz="1400" dirty="0">
                <a:latin typeface="Times New Roman" panose="02020603050405020304" pitchFamily="18" charset="0"/>
              </a:rPr>
              <a:t>(a) Baseline model</a:t>
            </a:r>
            <a:endParaRPr lang="zh-CN" altLang="zh-CN" sz="1100" dirty="0">
              <a:latin typeface="Times New Roman" panose="02020603050405020304" pitchFamily="18" charset="0"/>
            </a:endParaRPr>
          </a:p>
        </p:txBody>
      </p:sp>
      <p:sp>
        <p:nvSpPr>
          <p:cNvPr id="21" name="矩形 20">
            <a:extLst>
              <a:ext uri="{FF2B5EF4-FFF2-40B4-BE49-F238E27FC236}">
                <a16:creationId xmlns:a16="http://schemas.microsoft.com/office/drawing/2014/main" id="{9F0216B1-2933-4AC2-9993-65CE4CC2EF0A}"/>
              </a:ext>
            </a:extLst>
          </p:cNvPr>
          <p:cNvSpPr/>
          <p:nvPr/>
        </p:nvSpPr>
        <p:spPr>
          <a:xfrm>
            <a:off x="4468137" y="3109885"/>
            <a:ext cx="3290615" cy="307777"/>
          </a:xfrm>
          <a:prstGeom prst="rect">
            <a:avLst/>
          </a:prstGeom>
        </p:spPr>
        <p:txBody>
          <a:bodyPr wrap="square">
            <a:spAutoFit/>
          </a:bodyPr>
          <a:lstStyle/>
          <a:p>
            <a:pPr algn="ctr"/>
            <a:r>
              <a:rPr lang="en-US" altLang="zh-CN" sz="1400" dirty="0">
                <a:latin typeface="Times New Roman" panose="02020603050405020304" pitchFamily="18" charset="0"/>
              </a:rPr>
              <a:t>(b) </a:t>
            </a:r>
            <a:r>
              <a:rPr lang="en-US" altLang="zh-CN" sz="1400" dirty="0">
                <a:latin typeface="Times New Roman" panose="02020603050405020304" pitchFamily="18" charset="0"/>
                <a:cs typeface="Times New Roman" panose="02020603050405020304" pitchFamily="18" charset="0"/>
              </a:rPr>
              <a:t>Proposed </a:t>
            </a:r>
            <a:r>
              <a:rPr lang="en-US" altLang="zh-CN" sz="1400" dirty="0">
                <a:latin typeface="Times New Roman" panose="02020603050405020304" pitchFamily="18" charset="0"/>
              </a:rPr>
              <a:t>model</a:t>
            </a:r>
            <a:endParaRPr lang="zh-CN" altLang="zh-CN" sz="1400" dirty="0">
              <a:latin typeface="Times New Roman" panose="02020603050405020304" pitchFamily="18" charset="0"/>
            </a:endParaRPr>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51F3A637-E2E4-4CCF-AA09-34C8CEEF3913}"/>
                  </a:ext>
                </a:extLst>
              </p:cNvPr>
              <p:cNvSpPr txBox="1"/>
              <p:nvPr/>
            </p:nvSpPr>
            <p:spPr>
              <a:xfrm>
                <a:off x="5677469" y="3918211"/>
                <a:ext cx="1384418" cy="28078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r>
                        <m:rPr>
                          <m:nor/>
                        </m:rPr>
                        <a:rPr lang="en-US" altLang="zh-CN" sz="1600" b="1">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 </m:t>
                      </m:r>
                      <m:sSub>
                        <m:sSubPr>
                          <m:ctrlPr>
                            <a:rPr lang="zh-CN" altLang="zh-CN" sz="1600" b="1" i="1">
                              <a:latin typeface="Cambria Math" panose="02040503050406030204" pitchFamily="18" charset="0"/>
                            </a:rPr>
                          </m:ctrlPr>
                        </m:sSubPr>
                        <m:e>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sSub>
                        <m:sSubPr>
                          <m:ctrlPr>
                            <a:rPr lang="zh-CN" altLang="zh-CN" sz="1600" b="1" i="1">
                              <a:latin typeface="Cambria Math" panose="02040503050406030204" pitchFamily="18" charset="0"/>
                            </a:rPr>
                          </m:ctrlPr>
                        </m:sSubPr>
                        <m:e>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9" name="文本框 8">
                <a:extLst>
                  <a:ext uri="{FF2B5EF4-FFF2-40B4-BE49-F238E27FC236}">
                    <a16:creationId xmlns:a16="http://schemas.microsoft.com/office/drawing/2014/main" id="{51F3A637-E2E4-4CCF-AA09-34C8CEEF3913}"/>
                  </a:ext>
                </a:extLst>
              </p:cNvPr>
              <p:cNvSpPr txBox="1">
                <a:spLocks noRot="1" noChangeAspect="1" noMove="1" noResize="1" noEditPoints="1" noAdjustHandles="1" noChangeArrowheads="1" noChangeShapeType="1" noTextEdit="1"/>
              </p:cNvSpPr>
              <p:nvPr/>
            </p:nvSpPr>
            <p:spPr>
              <a:xfrm>
                <a:off x="5677469" y="3918211"/>
                <a:ext cx="1384418" cy="280782"/>
              </a:xfrm>
              <a:prstGeom prst="rect">
                <a:avLst/>
              </a:prstGeom>
              <a:blipFill>
                <a:blip r:embed="rId7"/>
                <a:stretch>
                  <a:fillRect l="-2643" t="-2174" r="-4405" b="-2391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FDE85FE3-9F09-4714-88CE-E689ED54B125}"/>
                  </a:ext>
                </a:extLst>
              </p:cNvPr>
              <p:cNvSpPr txBox="1"/>
              <p:nvPr/>
            </p:nvSpPr>
            <p:spPr>
              <a:xfrm>
                <a:off x="5677469" y="4317132"/>
                <a:ext cx="1350754" cy="28078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r>
                        <m:rPr>
                          <m:nor/>
                        </m:rPr>
                        <a:rPr lang="en-US" altLang="zh-CN" sz="1600" b="1">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 </m:t>
                      </m:r>
                      <m:sSub>
                        <m:sSubPr>
                          <m:ctrlPr>
                            <a:rPr lang="zh-CN" altLang="zh-CN" sz="1600" b="1" i="1">
                              <a:latin typeface="Cambria Math" panose="02040503050406030204" pitchFamily="18" charset="0"/>
                            </a:rPr>
                          </m:ctrlPr>
                        </m:sSubPr>
                        <m:e>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sSub>
                        <m:sSubPr>
                          <m:ctrlPr>
                            <a:rPr lang="zh-CN" altLang="zh-CN" sz="1600" b="1" i="1">
                              <a:latin typeface="Cambria Math" panose="02040503050406030204" pitchFamily="18" charset="0"/>
                            </a:rPr>
                          </m:ctrlPr>
                        </m:sSubPr>
                        <m:e>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1600" dirty="0">
                  <a:latin typeface="Times New Roman" panose="02020603050405020304" pitchFamily="18" charset="0"/>
                  <a:cs typeface="Times New Roman" panose="02020603050405020304" pitchFamily="18" charset="0"/>
                </a:endParaRPr>
              </a:p>
            </p:txBody>
          </p:sp>
        </mc:Choice>
        <mc:Fallback xmlns="">
          <p:sp>
            <p:nvSpPr>
              <p:cNvPr id="10" name="文本框 9">
                <a:extLst>
                  <a:ext uri="{FF2B5EF4-FFF2-40B4-BE49-F238E27FC236}">
                    <a16:creationId xmlns:a16="http://schemas.microsoft.com/office/drawing/2014/main" id="{FDE85FE3-9F09-4714-88CE-E689ED54B125}"/>
                  </a:ext>
                </a:extLst>
              </p:cNvPr>
              <p:cNvSpPr txBox="1">
                <a:spLocks noRot="1" noChangeAspect="1" noMove="1" noResize="1" noEditPoints="1" noAdjustHandles="1" noChangeArrowheads="1" noChangeShapeType="1" noTextEdit="1"/>
              </p:cNvSpPr>
              <p:nvPr/>
            </p:nvSpPr>
            <p:spPr>
              <a:xfrm>
                <a:off x="5677469" y="4317132"/>
                <a:ext cx="1350754" cy="280782"/>
              </a:xfrm>
              <a:prstGeom prst="rect">
                <a:avLst/>
              </a:prstGeom>
              <a:blipFill>
                <a:blip r:embed="rId8"/>
                <a:stretch>
                  <a:fillRect l="-1802" r="-4054" b="-260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80246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4637167"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Additive Laplacian Noise</a:t>
            </a: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40374" y="3508017"/>
            <a:ext cx="4270211" cy="37392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Additive Laplacian Noise:</a:t>
            </a: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E59653E-73AD-42D7-B1B0-1F3432E27A40}"/>
                  </a:ext>
                </a:extLst>
              </p:cNvPr>
              <p:cNvSpPr txBox="1"/>
              <p:nvPr/>
            </p:nvSpPr>
            <p:spPr>
              <a:xfrm>
                <a:off x="973184" y="4031450"/>
                <a:ext cx="3537401" cy="280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r>
                        <m:rPr>
                          <m:nor/>
                        </m:rPr>
                        <a:rPr lang="en-US" altLang="zh-CN" sz="1600" b="1">
                          <a:latin typeface="Times New Roman" panose="02020603050405020304" pitchFamily="18" charset="0"/>
                          <a:cs typeface="Times New Roman" panose="02020603050405020304" pitchFamily="18" charset="0"/>
                        </a:rPr>
                        <m:t> =</m:t>
                      </m:r>
                      <m:sSub>
                        <m:sSubPr>
                          <m:ctrlPr>
                            <a:rPr lang="zh-CN" altLang="zh-CN" sz="1600" b="1"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  </m:t>
                          </m:r>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sSub>
                        <m:sSubPr>
                          <m:ctrlPr>
                            <a:rPr lang="zh-CN" altLang="zh-CN" sz="1600" b="1"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 </m:t>
                          </m:r>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y</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m:t>
                      </m:r>
                      <m:r>
                        <m:rPr>
                          <m:nor/>
                        </m:rPr>
                        <a:rPr lang="en-US" altLang="zh-CN" sz="1600" b="1">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b="1">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n</m:t>
                      </m:r>
                      <m:r>
                        <m:rPr>
                          <m:nor/>
                        </m:rPr>
                        <a:rPr lang="en-US" altLang="zh-CN" sz="1600" i="1">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L</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μ</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b</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2000" dirty="0">
                  <a:latin typeface="Times New Roman" panose="02020603050405020304" pitchFamily="18" charset="0"/>
                  <a:cs typeface="Times New Roman" panose="02020603050405020304" pitchFamily="18" charset="0"/>
                </a:endParaRPr>
              </a:p>
            </p:txBody>
          </p:sp>
        </mc:Choice>
        <mc:Fallback xmlns="">
          <p:sp>
            <p:nvSpPr>
              <p:cNvPr id="5" name="文本框 4">
                <a:extLst>
                  <a:ext uri="{FF2B5EF4-FFF2-40B4-BE49-F238E27FC236}">
                    <a16:creationId xmlns:a16="http://schemas.microsoft.com/office/drawing/2014/main" id="{BE59653E-73AD-42D7-B1B0-1F3432E27A40}"/>
                  </a:ext>
                </a:extLst>
              </p:cNvPr>
              <p:cNvSpPr txBox="1">
                <a:spLocks noRot="1" noChangeAspect="1" noMove="1" noResize="1" noEditPoints="1" noAdjustHandles="1" noChangeArrowheads="1" noChangeShapeType="1" noTextEdit="1"/>
              </p:cNvSpPr>
              <p:nvPr/>
            </p:nvSpPr>
            <p:spPr>
              <a:xfrm>
                <a:off x="973184" y="4031450"/>
                <a:ext cx="3537401" cy="280782"/>
              </a:xfrm>
              <a:prstGeom prst="rect">
                <a:avLst/>
              </a:prstGeom>
              <a:blipFill>
                <a:blip r:embed="rId4"/>
                <a:stretch>
                  <a:fillRect t="-13043" b="-260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3AB2D9A9-2D02-4CBB-94B2-6C535DEE9361}"/>
                  </a:ext>
                </a:extLst>
              </p:cNvPr>
              <p:cNvSpPr txBox="1"/>
              <p:nvPr/>
            </p:nvSpPr>
            <p:spPr>
              <a:xfrm>
                <a:off x="1085660" y="4461742"/>
                <a:ext cx="3312447" cy="280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r>
                        <m:rPr>
                          <m:nor/>
                        </m:rPr>
                        <a:rPr lang="en-US" altLang="zh-CN" sz="1600" b="1">
                          <a:latin typeface="Times New Roman" panose="02020603050405020304" pitchFamily="18" charset="0"/>
                          <a:cs typeface="Times New Roman" panose="02020603050405020304" pitchFamily="18" charset="0"/>
                        </a:rPr>
                        <m:t> =</m:t>
                      </m:r>
                      <m:sSub>
                        <m:sSubPr>
                          <m:ctrlPr>
                            <a:rPr lang="zh-CN" altLang="zh-CN" sz="1600" b="1"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  </m:t>
                          </m:r>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 </m:t>
                      </m:r>
                      <m:r>
                        <m:rPr>
                          <m:nor/>
                        </m:rPr>
                        <a:rPr lang="en-US" altLang="zh-CN" sz="1600" i="1">
                          <a:latin typeface="Times New Roman" panose="02020603050405020304" pitchFamily="18" charset="0"/>
                          <a:cs typeface="Times New Roman" panose="02020603050405020304" pitchFamily="18" charset="0"/>
                        </a:rPr>
                        <m:t>s</m:t>
                      </m:r>
                      <m:r>
                        <m:rPr>
                          <m:nor/>
                        </m:rPr>
                        <a:rPr lang="en-US" altLang="zh-CN" sz="1600">
                          <a:latin typeface="Times New Roman" panose="02020603050405020304" pitchFamily="18" charset="0"/>
                          <a:cs typeface="Times New Roman" panose="02020603050405020304" pitchFamily="18" charset="0"/>
                        </a:rPr>
                        <m:t>(</m:t>
                      </m:r>
                      <m:sSub>
                        <m:sSubPr>
                          <m:ctrlPr>
                            <a:rPr lang="zh-CN" altLang="zh-CN" sz="1600" b="1" i="1">
                              <a:latin typeface="Cambria Math" panose="02040503050406030204" pitchFamily="18" charset="0"/>
                            </a:rPr>
                          </m:ctrlPr>
                        </m:sSubPr>
                        <m:e>
                          <m:r>
                            <m:rPr>
                              <m:nor/>
                            </m:rPr>
                            <a:rPr lang="en-US" altLang="zh-CN" sz="1600" b="1" i="1">
                              <a:latin typeface="Times New Roman" panose="02020603050405020304" pitchFamily="18" charset="0"/>
                              <a:cs typeface="Times New Roman" panose="02020603050405020304" pitchFamily="18" charset="0"/>
                            </a:rPr>
                            <m:t> </m:t>
                          </m:r>
                          <m:acc>
                            <m:accPr>
                              <m:chr m:val="̂"/>
                              <m:ctrlPr>
                                <a:rPr lang="zh-CN" altLang="zh-CN" sz="1600" b="1" i="1">
                                  <a:latin typeface="Cambria Math" panose="02040503050406030204" pitchFamily="18" charset="0"/>
                                </a:rPr>
                              </m:ctrlPr>
                            </m:accPr>
                            <m:e>
                              <m:r>
                                <m:rPr>
                                  <m:nor/>
                                </m:rPr>
                                <a:rPr lang="en-US" altLang="zh-CN" sz="1600" b="1" i="1">
                                  <a:latin typeface="Times New Roman" panose="02020603050405020304" pitchFamily="18" charset="0"/>
                                  <a:cs typeface="Times New Roman" panose="02020603050405020304" pitchFamily="18" charset="0"/>
                                </a:rPr>
                                <m:t>z</m:t>
                              </m:r>
                            </m:e>
                          </m:acc>
                        </m:e>
                        <m:sub>
                          <m:r>
                            <m:rPr>
                              <m:nor/>
                            </m:rPr>
                            <a:rPr lang="en-US" altLang="zh-CN" sz="1600" b="1" i="1">
                              <a:latin typeface="Times New Roman" panose="02020603050405020304" pitchFamily="18" charset="0"/>
                              <a:cs typeface="Times New Roman" panose="02020603050405020304" pitchFamily="18" charset="0"/>
                            </a:rPr>
                            <m:t>qc</m:t>
                          </m:r>
                        </m:sub>
                      </m:sSub>
                      <m:r>
                        <m:rPr>
                          <m:nor/>
                        </m:rPr>
                        <a:rPr lang="en-US" altLang="zh-CN" sz="1600">
                          <a:latin typeface="Times New Roman" panose="02020603050405020304" pitchFamily="18" charset="0"/>
                          <a:cs typeface="Times New Roman" panose="02020603050405020304" pitchFamily="18" charset="0"/>
                        </a:rPr>
                        <m:t>+ </m:t>
                      </m:r>
                      <m:r>
                        <m:rPr>
                          <m:nor/>
                        </m:rPr>
                        <a:rPr lang="en-US" altLang="zh-CN" sz="1600" b="1">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n</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b="1">
                          <a:latin typeface="Times New Roman" panose="02020603050405020304" pitchFamily="18" charset="0"/>
                          <a:cs typeface="Times New Roman" panose="02020603050405020304" pitchFamily="18" charset="0"/>
                        </a:rPr>
                        <m:t>∆</m:t>
                      </m:r>
                      <m:r>
                        <m:rPr>
                          <m:nor/>
                        </m:rPr>
                        <a:rPr lang="en-US" altLang="zh-CN" sz="1600" b="1" i="1">
                          <a:latin typeface="Times New Roman" panose="02020603050405020304" pitchFamily="18" charset="0"/>
                          <a:cs typeface="Times New Roman" panose="02020603050405020304" pitchFamily="18" charset="0"/>
                        </a:rPr>
                        <m:t>n</m:t>
                      </m:r>
                      <m:r>
                        <m:rPr>
                          <m:nor/>
                        </m:rPr>
                        <a:rPr lang="en-US" altLang="zh-CN" sz="1600" i="1">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 </m:t>
                      </m:r>
                      <m:r>
                        <m:rPr>
                          <m:nor/>
                        </m:rPr>
                        <a:rPr lang="en-US" altLang="zh-CN" sz="1600">
                          <a:latin typeface="Times New Roman" panose="02020603050405020304" pitchFamily="18" charset="0"/>
                          <a:cs typeface="Times New Roman" panose="02020603050405020304" pitchFamily="18" charset="0"/>
                        </a:rPr>
                        <m:t>L</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μ</m:t>
                      </m:r>
                      <m:r>
                        <m:rPr>
                          <m:nor/>
                        </m:rPr>
                        <a:rPr lang="en-US" altLang="zh-CN" sz="1600">
                          <a:latin typeface="Times New Roman" panose="02020603050405020304" pitchFamily="18" charset="0"/>
                          <a:cs typeface="Times New Roman" panose="02020603050405020304" pitchFamily="18" charset="0"/>
                        </a:rPr>
                        <m:t>,</m:t>
                      </m:r>
                      <m:r>
                        <m:rPr>
                          <m:nor/>
                        </m:rPr>
                        <a:rPr lang="en-US" altLang="zh-CN" sz="1600" i="1">
                          <a:latin typeface="Times New Roman" panose="02020603050405020304" pitchFamily="18" charset="0"/>
                          <a:cs typeface="Times New Roman" panose="02020603050405020304" pitchFamily="18" charset="0"/>
                        </a:rPr>
                        <m:t>b</m:t>
                      </m:r>
                      <m:r>
                        <m:rPr>
                          <m:nor/>
                        </m:rPr>
                        <a:rPr lang="en-US" altLang="zh-CN" sz="1600">
                          <a:latin typeface="Times New Roman" panose="02020603050405020304" pitchFamily="18" charset="0"/>
                          <a:cs typeface="Times New Roman" panose="02020603050405020304" pitchFamily="18" charset="0"/>
                        </a:rPr>
                        <m:t>)</m:t>
                      </m:r>
                    </m:oMath>
                  </m:oMathPara>
                </a14:m>
                <a:endParaRPr lang="zh-CN" altLang="en-US" sz="2000" dirty="0">
                  <a:latin typeface="Times New Roman" panose="02020603050405020304" pitchFamily="18" charset="0"/>
                  <a:cs typeface="Times New Roman" panose="02020603050405020304" pitchFamily="18" charset="0"/>
                </a:endParaRPr>
              </a:p>
            </p:txBody>
          </p:sp>
        </mc:Choice>
        <mc:Fallback xmlns="">
          <p:sp>
            <p:nvSpPr>
              <p:cNvPr id="6" name="文本框 5">
                <a:extLst>
                  <a:ext uri="{FF2B5EF4-FFF2-40B4-BE49-F238E27FC236}">
                    <a16:creationId xmlns:a16="http://schemas.microsoft.com/office/drawing/2014/main" id="{3AB2D9A9-2D02-4CBB-94B2-6C535DEE9361}"/>
                  </a:ext>
                </a:extLst>
              </p:cNvPr>
              <p:cNvSpPr txBox="1">
                <a:spLocks noRot="1" noChangeAspect="1" noMove="1" noResize="1" noEditPoints="1" noAdjustHandles="1" noChangeArrowheads="1" noChangeShapeType="1" noTextEdit="1"/>
              </p:cNvSpPr>
              <p:nvPr/>
            </p:nvSpPr>
            <p:spPr>
              <a:xfrm>
                <a:off x="1085660" y="4461742"/>
                <a:ext cx="3312447" cy="280782"/>
              </a:xfrm>
              <a:prstGeom prst="rect">
                <a:avLst/>
              </a:prstGeom>
              <a:blipFill>
                <a:blip r:embed="rId5"/>
                <a:stretch>
                  <a:fillRect t="-15217" b="-2391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内容占位符 2">
                <a:extLst>
                  <a:ext uri="{FF2B5EF4-FFF2-40B4-BE49-F238E27FC236}">
                    <a16:creationId xmlns:a16="http://schemas.microsoft.com/office/drawing/2014/main" id="{4B495CBC-6C0F-48DA-A765-A4DCF00B429B}"/>
                  </a:ext>
                </a:extLst>
              </p:cNvPr>
              <p:cNvSpPr txBox="1">
                <a:spLocks/>
              </p:cNvSpPr>
              <p:nvPr/>
            </p:nvSpPr>
            <p:spPr>
              <a:xfrm>
                <a:off x="240374" y="754166"/>
                <a:ext cx="5478038" cy="18175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During train: </a:t>
                </a:r>
              </a:p>
              <a:p>
                <a:pPr marL="0" indent="0">
                  <a:lnSpc>
                    <a:spcPct val="100000"/>
                  </a:lnSpc>
                  <a:buClr>
                    <a:srgbClr val="00AAA6"/>
                  </a:buClr>
                  <a:buNone/>
                </a:pPr>
                <a:r>
                  <a:rPr lang="en-US" altLang="zh-CN" sz="1600" dirty="0">
                    <a:latin typeface="Times New Roman" panose="02020603050405020304" pitchFamily="18" charset="0"/>
                    <a:cs typeface="Times New Roman" panose="02020603050405020304" pitchFamily="18" charset="0"/>
                  </a:rPr>
                  <a:t>the input of </a:t>
                </a:r>
                <a14:m>
                  <m:oMath xmlns:m="http://schemas.openxmlformats.org/officeDocument/2006/math">
                    <m:sSub>
                      <m:sSubPr>
                        <m:ctrlPr>
                          <a:rPr lang="zh-CN" altLang="zh-CN" sz="1600" i="1">
                            <a:latin typeface="Cambria Math" panose="02040503050406030204" pitchFamily="18" charset="0"/>
                          </a:rPr>
                        </m:ctrlPr>
                      </m:sSubPr>
                      <m:e>
                        <m:r>
                          <m:rPr>
                            <m:nor/>
                          </m:rPr>
                          <a:rPr lang="en-US" altLang="zh-CN" sz="1600" i="1">
                            <a:cs typeface="Times New Roman" panose="02020603050405020304" pitchFamily="18" charset="0"/>
                          </a:rPr>
                          <m:t>h</m:t>
                        </m:r>
                      </m:e>
                      <m:sub>
                        <m:r>
                          <m:rPr>
                            <m:nor/>
                          </m:rPr>
                          <a:rPr lang="en-US" altLang="zh-CN" sz="1600" i="1">
                            <a:cs typeface="Times New Roman" panose="02020603050405020304" pitchFamily="18" charset="0"/>
                          </a:rPr>
                          <m:t>iqc</m:t>
                        </m:r>
                      </m:sub>
                    </m:sSub>
                  </m:oMath>
                </a14:m>
                <a:r>
                  <a:rPr lang="en-US" altLang="zh-CN" sz="1600" dirty="0">
                    <a:latin typeface="Times New Roman" panose="02020603050405020304" pitchFamily="18" charset="0"/>
                    <a:cs typeface="Times New Roman" panose="02020603050405020304" pitchFamily="18" charset="0"/>
                  </a:rPr>
                  <a:t> is the value after adding uniform noise</a:t>
                </a:r>
                <a:endParaRPr lang="en-US" altLang="zh-CN" sz="1600" dirty="0">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100000"/>
                  </a:lnSpc>
                  <a:buClr>
                    <a:srgbClr val="00AAA6"/>
                  </a:buClr>
                  <a:buFont typeface="Wingdings" panose="05000000000000000000" pitchFamily="2" charset="2"/>
                  <a:buChar char="n"/>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During test: </a:t>
                </a:r>
              </a:p>
              <a:p>
                <a:pPr marL="0" indent="0">
                  <a:lnSpc>
                    <a:spcPct val="100000"/>
                  </a:lnSpc>
                  <a:buClr>
                    <a:srgbClr val="00AAA6"/>
                  </a:buClr>
                  <a:buNone/>
                </a:pPr>
                <a:r>
                  <a:rPr lang="en-US" altLang="zh-CN" sz="1600" dirty="0">
                    <a:latin typeface="Times New Roman" panose="02020603050405020304" pitchFamily="18" charset="0"/>
                    <a:cs typeface="Times New Roman" panose="02020603050405020304" pitchFamily="18" charset="0"/>
                  </a:rPr>
                  <a:t>the input of </a:t>
                </a:r>
                <a14:m>
                  <m:oMath xmlns:m="http://schemas.openxmlformats.org/officeDocument/2006/math">
                    <m:sSub>
                      <m:sSubPr>
                        <m:ctrlPr>
                          <a:rPr lang="zh-CN" altLang="zh-CN" sz="1600" i="1">
                            <a:latin typeface="Cambria Math" panose="02040503050406030204" pitchFamily="18" charset="0"/>
                          </a:rPr>
                        </m:ctrlPr>
                      </m:sSubPr>
                      <m:e>
                        <m:r>
                          <m:rPr>
                            <m:nor/>
                          </m:rPr>
                          <a:rPr lang="en-US" altLang="zh-CN" sz="1600" i="1">
                            <a:cs typeface="Times New Roman" panose="02020603050405020304" pitchFamily="18" charset="0"/>
                          </a:rPr>
                          <m:t>h</m:t>
                        </m:r>
                      </m:e>
                      <m:sub>
                        <m:r>
                          <m:rPr>
                            <m:nor/>
                          </m:rPr>
                          <a:rPr lang="en-US" altLang="zh-CN" sz="1600" i="1">
                            <a:cs typeface="Times New Roman" panose="02020603050405020304" pitchFamily="18" charset="0"/>
                          </a:rPr>
                          <m:t>iqc</m:t>
                        </m:r>
                      </m:sub>
                    </m:sSub>
                  </m:oMath>
                </a14:m>
                <a:r>
                  <a:rPr lang="en-US" altLang="zh-CN" sz="1600" dirty="0">
                    <a:latin typeface="Times New Roman" panose="02020603050405020304" pitchFamily="18" charset="0"/>
                    <a:cs typeface="Times New Roman" panose="02020603050405020304" pitchFamily="18" charset="0"/>
                  </a:rPr>
                  <a:t> is the value after the rounding operation</a:t>
                </a:r>
              </a:p>
              <a:p>
                <a:pPr marL="0" indent="0">
                  <a:lnSpc>
                    <a:spcPct val="100000"/>
                  </a:lnSpc>
                  <a:buClr>
                    <a:srgbClr val="00AAA6"/>
                  </a:buClr>
                  <a:buNone/>
                </a:pPr>
                <a:r>
                  <a:rPr lang="en-US" altLang="zh-CN" sz="1600" dirty="0">
                    <a:solidFill>
                      <a:srgbClr val="8A1538"/>
                    </a:solidFill>
                    <a:latin typeface="Times New Roman" panose="02020603050405020304" pitchFamily="18" charset="0"/>
                    <a:ea typeface="微软雅黑" panose="020B0503020204020204" pitchFamily="34" charset="-122"/>
                    <a:cs typeface="Times New Roman" panose="02020603050405020304" pitchFamily="18" charset="0"/>
                    <a:sym typeface="Wingdings" panose="05000000000000000000" pitchFamily="2" charset="2"/>
                  </a:rPr>
                  <a:t></a:t>
                </a:r>
                <a:r>
                  <a:rPr lang="en-US" altLang="zh-CN" sz="1600" dirty="0">
                    <a:solidFill>
                      <a:srgbClr val="8A1538"/>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600" dirty="0">
                    <a:solidFill>
                      <a:srgbClr val="8A1538"/>
                    </a:solidFill>
                    <a:latin typeface="Times New Roman" panose="02020603050405020304" pitchFamily="18" charset="0"/>
                    <a:cs typeface="Times New Roman" panose="02020603050405020304" pitchFamily="18" charset="0"/>
                  </a:rPr>
                  <a:t>the input of </a:t>
                </a:r>
                <a14:m>
                  <m:oMath xmlns:m="http://schemas.openxmlformats.org/officeDocument/2006/math">
                    <m:sSub>
                      <m:sSubPr>
                        <m:ctrlPr>
                          <a:rPr lang="zh-CN" altLang="zh-CN" sz="1600" i="1">
                            <a:solidFill>
                              <a:srgbClr val="8A1538"/>
                            </a:solidFill>
                            <a:latin typeface="Cambria Math" panose="02040503050406030204" pitchFamily="18" charset="0"/>
                          </a:rPr>
                        </m:ctrlPr>
                      </m:sSubPr>
                      <m:e>
                        <m:r>
                          <m:rPr>
                            <m:nor/>
                          </m:rPr>
                          <a:rPr lang="en-US" altLang="zh-CN" sz="1600" i="1">
                            <a:solidFill>
                              <a:srgbClr val="8A1538"/>
                            </a:solidFill>
                            <a:cs typeface="Times New Roman" panose="02020603050405020304" pitchFamily="18" charset="0"/>
                          </a:rPr>
                          <m:t>h</m:t>
                        </m:r>
                      </m:e>
                      <m:sub>
                        <m:r>
                          <m:rPr>
                            <m:nor/>
                          </m:rPr>
                          <a:rPr lang="en-US" altLang="zh-CN" sz="1600" i="1">
                            <a:solidFill>
                              <a:srgbClr val="8A1538"/>
                            </a:solidFill>
                            <a:cs typeface="Times New Roman" panose="02020603050405020304" pitchFamily="18" charset="0"/>
                          </a:rPr>
                          <m:t>iqc</m:t>
                        </m:r>
                      </m:sub>
                    </m:sSub>
                    <m:r>
                      <a:rPr lang="en-US" altLang="zh-CN" sz="1600" i="1">
                        <a:solidFill>
                          <a:srgbClr val="8A1538"/>
                        </a:solidFill>
                        <a:latin typeface="Cambria Math" panose="02040503050406030204" pitchFamily="18" charset="0"/>
                        <a:cs typeface="Times New Roman" panose="02020603050405020304" pitchFamily="18" charset="0"/>
                      </a:rPr>
                      <m:t> </m:t>
                    </m:r>
                  </m:oMath>
                </a14:m>
                <a:r>
                  <a:rPr lang="en-US" altLang="zh-CN" sz="1600" dirty="0">
                    <a:solidFill>
                      <a:srgbClr val="8A1538"/>
                    </a:solidFill>
                    <a:latin typeface="Times New Roman" panose="02020603050405020304" pitchFamily="18" charset="0"/>
                    <a:ea typeface="微软雅黑" panose="020B0503020204020204" pitchFamily="34" charset="-122"/>
                    <a:cs typeface="Times New Roman" panose="02020603050405020304" pitchFamily="18" charset="0"/>
                  </a:rPr>
                  <a:t> is still mismatched between train and test</a:t>
                </a:r>
                <a:endParaRPr lang="en-US" altLang="zh-CN" sz="1600" dirty="0">
                  <a:latin typeface="Times New Roman" panose="02020603050405020304" pitchFamily="18" charset="0"/>
                  <a:cs typeface="Times New Roman" panose="02020603050405020304" pitchFamily="18" charset="0"/>
                </a:endParaRPr>
              </a:p>
            </p:txBody>
          </p:sp>
        </mc:Choice>
        <mc:Fallback xmlns="">
          <p:sp>
            <p:nvSpPr>
              <p:cNvPr id="15" name="内容占位符 2">
                <a:extLst>
                  <a:ext uri="{FF2B5EF4-FFF2-40B4-BE49-F238E27FC236}">
                    <a16:creationId xmlns:a16="http://schemas.microsoft.com/office/drawing/2014/main" id="{4B495CBC-6C0F-48DA-A765-A4DCF00B429B}"/>
                  </a:ext>
                </a:extLst>
              </p:cNvPr>
              <p:cNvSpPr txBox="1">
                <a:spLocks noRot="1" noChangeAspect="1" noMove="1" noResize="1" noEditPoints="1" noAdjustHandles="1" noChangeArrowheads="1" noChangeShapeType="1" noTextEdit="1"/>
              </p:cNvSpPr>
              <p:nvPr/>
            </p:nvSpPr>
            <p:spPr>
              <a:xfrm>
                <a:off x="240374" y="754166"/>
                <a:ext cx="5478038" cy="1817584"/>
              </a:xfrm>
              <a:prstGeom prst="rect">
                <a:avLst/>
              </a:prstGeom>
              <a:blipFill>
                <a:blip r:embed="rId6"/>
                <a:stretch>
                  <a:fillRect l="-556" t="-1007" b="-4027"/>
                </a:stretch>
              </a:blipFill>
            </p:spPr>
            <p:txBody>
              <a:bodyPr/>
              <a:lstStyle/>
              <a:p>
                <a:r>
                  <a:rPr lang="zh-CN" altLang="en-US">
                    <a:noFill/>
                  </a:rPr>
                  <a:t> </a:t>
                </a:r>
              </a:p>
            </p:txBody>
          </p:sp>
        </mc:Fallback>
      </mc:AlternateContent>
      <p:pic>
        <p:nvPicPr>
          <p:cNvPr id="17" name="图片 16">
            <a:extLst>
              <a:ext uri="{FF2B5EF4-FFF2-40B4-BE49-F238E27FC236}">
                <a16:creationId xmlns:a16="http://schemas.microsoft.com/office/drawing/2014/main" id="{183C8141-17B1-400A-B5B6-BFE1466C5BCF}"/>
              </a:ext>
            </a:extLst>
          </p:cNvPr>
          <p:cNvPicPr>
            <a:picLocks noChangeAspect="1"/>
          </p:cNvPicPr>
          <p:nvPr/>
        </p:nvPicPr>
        <p:blipFill rotWithShape="1">
          <a:blip r:embed="rId7"/>
          <a:srcRect l="50533"/>
          <a:stretch/>
        </p:blipFill>
        <p:spPr>
          <a:xfrm>
            <a:off x="5512134" y="698774"/>
            <a:ext cx="3029803" cy="1872976"/>
          </a:xfrm>
          <a:prstGeom prst="rect">
            <a:avLst/>
          </a:prstGeom>
        </p:spPr>
      </p:pic>
      <p:sp>
        <p:nvSpPr>
          <p:cNvPr id="18" name="内容占位符 2">
            <a:extLst>
              <a:ext uri="{FF2B5EF4-FFF2-40B4-BE49-F238E27FC236}">
                <a16:creationId xmlns:a16="http://schemas.microsoft.com/office/drawing/2014/main" id="{0E161E6F-21D6-4D02-86A3-FFC8562FEE7B}"/>
              </a:ext>
            </a:extLst>
          </p:cNvPr>
          <p:cNvSpPr txBox="1">
            <a:spLocks/>
          </p:cNvSpPr>
          <p:nvPr/>
        </p:nvSpPr>
        <p:spPr>
          <a:xfrm>
            <a:off x="240373" y="2946284"/>
            <a:ext cx="4637167" cy="37392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lnSpc>
                <a:spcPct val="100000"/>
              </a:lnSpc>
              <a:buClr>
                <a:srgbClr val="00AAA6"/>
              </a:buClr>
              <a:buFont typeface="Wingdings" panose="05000000000000000000" pitchFamily="2" charset="2"/>
              <a:buChar char="n"/>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The quantization error obeys Laplace distribution</a:t>
            </a:r>
          </a:p>
        </p:txBody>
      </p:sp>
      <p:pic>
        <p:nvPicPr>
          <p:cNvPr id="4" name="图片 3">
            <a:extLst>
              <a:ext uri="{FF2B5EF4-FFF2-40B4-BE49-F238E27FC236}">
                <a16:creationId xmlns:a16="http://schemas.microsoft.com/office/drawing/2014/main" id="{C7A3C0B6-2351-4959-A191-5035A548C846}"/>
              </a:ext>
            </a:extLst>
          </p:cNvPr>
          <p:cNvPicPr>
            <a:picLocks noChangeAspect="1"/>
          </p:cNvPicPr>
          <p:nvPr/>
        </p:nvPicPr>
        <p:blipFill>
          <a:blip r:embed="rId8"/>
          <a:stretch>
            <a:fillRect/>
          </a:stretch>
        </p:blipFill>
        <p:spPr>
          <a:xfrm>
            <a:off x="5416599" y="2671665"/>
            <a:ext cx="2754217" cy="2420550"/>
          </a:xfrm>
          <a:prstGeom prst="rect">
            <a:avLst/>
          </a:prstGeom>
        </p:spPr>
      </p:pic>
    </p:spTree>
    <p:extLst>
      <p:ext uri="{BB962C8B-B14F-4D97-AF65-F5344CB8AC3E}">
        <p14:creationId xmlns:p14="http://schemas.microsoft.com/office/powerpoint/2010/main" val="2499134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46BE8C88-DAB1-7046-BA0F-741045EB37DA}"/>
              </a:ext>
            </a:extLst>
          </p:cNvPr>
          <p:cNvSpPr txBox="1"/>
          <p:nvPr/>
        </p:nvSpPr>
        <p:spPr>
          <a:xfrm>
            <a:off x="240374" y="60124"/>
            <a:ext cx="1511952" cy="523220"/>
          </a:xfrm>
          <a:prstGeom prst="rect">
            <a:avLst/>
          </a:prstGeom>
          <a:noFill/>
        </p:spPr>
        <p:txBody>
          <a:bodyPr wrap="none" rtlCol="0">
            <a:spAutoFit/>
          </a:bodyPr>
          <a:lstStyle/>
          <a:p>
            <a:r>
              <a:rPr kumimoji="1" lang="en-US" altLang="zh-CN" sz="2800" b="1" dirty="0">
                <a:solidFill>
                  <a:srgbClr val="00AAA6"/>
                </a:solidFill>
                <a:latin typeface="微软雅黑" panose="020B0503020204020204" pitchFamily="34" charset="-122"/>
                <a:ea typeface="微软雅黑" panose="020B0503020204020204" pitchFamily="34" charset="-122"/>
              </a:rPr>
              <a:t>Outline</a:t>
            </a:r>
            <a:endParaRPr kumimoji="1" lang="zh-CN" altLang="en-US" sz="2800" b="1" dirty="0">
              <a:solidFill>
                <a:srgbClr val="00AAA6"/>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16777FA9-F0A7-2646-B412-013338353979}"/>
              </a:ext>
            </a:extLst>
          </p:cNvPr>
          <p:cNvPicPr>
            <a:picLocks noChangeAspect="1"/>
          </p:cNvPicPr>
          <p:nvPr/>
        </p:nvPicPr>
        <p:blipFill>
          <a:blip r:embed="rId2"/>
          <a:srcRect/>
          <a:stretch/>
        </p:blipFill>
        <p:spPr>
          <a:xfrm>
            <a:off x="7227586" y="49"/>
            <a:ext cx="1582684" cy="602025"/>
          </a:xfrm>
          <a:prstGeom prst="rect">
            <a:avLst/>
          </a:prstGeom>
        </p:spPr>
      </p:pic>
      <p:pic>
        <p:nvPicPr>
          <p:cNvPr id="19" name="图片 18">
            <a:extLst>
              <a:ext uri="{FF2B5EF4-FFF2-40B4-BE49-F238E27FC236}">
                <a16:creationId xmlns:a16="http://schemas.microsoft.com/office/drawing/2014/main" id="{6AFD24EE-394B-6A44-92FF-D7E27CBCF549}"/>
              </a:ext>
            </a:extLst>
          </p:cNvPr>
          <p:cNvPicPr>
            <a:picLocks noChangeAspect="1"/>
          </p:cNvPicPr>
          <p:nvPr/>
        </p:nvPicPr>
        <p:blipFill>
          <a:blip r:embed="rId3"/>
          <a:srcRect/>
          <a:stretch/>
        </p:blipFill>
        <p:spPr>
          <a:xfrm flipV="1">
            <a:off x="331987" y="548032"/>
            <a:ext cx="6840000" cy="90754"/>
          </a:xfrm>
          <a:prstGeom prst="rect">
            <a:avLst/>
          </a:prstGeom>
        </p:spPr>
      </p:pic>
      <p:sp>
        <p:nvSpPr>
          <p:cNvPr id="7" name="内容占位符 2">
            <a:extLst>
              <a:ext uri="{FF2B5EF4-FFF2-40B4-BE49-F238E27FC236}">
                <a16:creationId xmlns:a16="http://schemas.microsoft.com/office/drawing/2014/main" id="{21CC9BF3-FF0F-4629-BF9B-8BA10E551E96}"/>
              </a:ext>
            </a:extLst>
          </p:cNvPr>
          <p:cNvSpPr txBox="1">
            <a:spLocks/>
          </p:cNvSpPr>
          <p:nvPr/>
        </p:nvSpPr>
        <p:spPr>
          <a:xfrm>
            <a:off x="250826" y="937639"/>
            <a:ext cx="8435975" cy="281398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Introduction</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Proposed Method</a:t>
            </a:r>
          </a:p>
          <a:p>
            <a:pPr>
              <a:lnSpc>
                <a:spcPct val="150000"/>
              </a:lnSpc>
              <a:buClr>
                <a:srgbClr val="00AAA6"/>
              </a:buClr>
              <a:buFont typeface="Wingdings" panose="05000000000000000000" pitchFamily="2" charset="2"/>
              <a:buChar char="p"/>
            </a:pPr>
            <a:r>
              <a:rPr lang="en-US" altLang="zh-CN" sz="2400" dirty="0">
                <a:latin typeface="Times New Roman" panose="02020603050405020304" pitchFamily="18" charset="0"/>
                <a:ea typeface="微软雅黑" panose="020B0503020204020204" pitchFamily="34" charset="-122"/>
                <a:cs typeface="Times New Roman" panose="02020603050405020304" pitchFamily="18" charset="0"/>
              </a:rPr>
              <a:t> Performance </a:t>
            </a:r>
          </a:p>
          <a:p>
            <a:pPr>
              <a:lnSpc>
                <a:spcPct val="150000"/>
              </a:lnSpc>
              <a:buClr>
                <a:srgbClr val="00AAA6"/>
              </a:buClr>
              <a:buFont typeface="Wingdings" panose="05000000000000000000" pitchFamily="2" charset="2"/>
              <a:buChar char="p"/>
            </a:pPr>
            <a:r>
              <a:rPr lang="en-US" altLang="zh-CN"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 Conclusion</a:t>
            </a:r>
            <a:endParaRPr lang="zh-CN" altLang="en-US" sz="2400" dirty="0">
              <a:solidFill>
                <a:schemeClr val="bg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273390490"/>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2256</TotalTime>
  <Words>641</Words>
  <Application>Microsoft Office PowerPoint</Application>
  <PresentationFormat>全屏显示(16:9)</PresentationFormat>
  <Paragraphs>79</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14</vt:i4>
      </vt:variant>
    </vt:vector>
  </HeadingPairs>
  <TitlesOfParts>
    <vt:vector size="28" baseType="lpstr">
      <vt:lpstr>Qatar2022 Bold</vt:lpstr>
      <vt:lpstr>Qatar2022 Book</vt:lpstr>
      <vt:lpstr>Qatar2022 Medium</vt:lpstr>
      <vt:lpstr>等线</vt:lpstr>
      <vt:lpstr>等线 Light</vt:lpstr>
      <vt:lpstr>微软雅黑</vt:lpstr>
      <vt:lpstr>微软雅黑</vt:lpstr>
      <vt:lpstr>Arial</vt:lpstr>
      <vt:lpstr>Calibri</vt:lpstr>
      <vt:lpstr>Calibri Light</vt:lpstr>
      <vt:lpstr>Cambria Math</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HY</cp:lastModifiedBy>
  <cp:revision>113</cp:revision>
  <dcterms:created xsi:type="dcterms:W3CDTF">2018-11-06T00:52:32Z</dcterms:created>
  <dcterms:modified xsi:type="dcterms:W3CDTF">2023-01-09T05:54:47Z</dcterms:modified>
</cp:coreProperties>
</file>