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0" r:id="rId1"/>
  </p:sldMasterIdLst>
  <p:sldIdLst>
    <p:sldId id="256" r:id="rId2"/>
    <p:sldId id="262" r:id="rId3"/>
    <p:sldId id="264" r:id="rId4"/>
    <p:sldId id="263" r:id="rId5"/>
    <p:sldId id="265" r:id="rId6"/>
    <p:sldId id="266" r:id="rId7"/>
    <p:sldId id="267" r:id="rId8"/>
    <p:sldId id="258" r:id="rId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FB7"/>
    <a:srgbClr val="EEEEE4"/>
    <a:srgbClr val="7253BA"/>
    <a:srgbClr val="8A1538"/>
    <a:srgbClr val="00AAA6"/>
    <a:srgbClr val="B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8"/>
    <p:restoredTop sz="94646"/>
  </p:normalViewPr>
  <p:slideViewPr>
    <p:cSldViewPr snapToGrid="0" snapToObjects="1">
      <p:cViewPr varScale="1">
        <p:scale>
          <a:sx n="94" d="100"/>
          <a:sy n="94" d="100"/>
        </p:scale>
        <p:origin x="220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7773FB0-FA37-ED46-8921-1F6C473980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672815" y="2373616"/>
            <a:ext cx="57983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b="1" spc="200" dirty="0">
                <a:solidFill>
                  <a:schemeClr val="bg1"/>
                </a:solidFill>
                <a:latin typeface="Qatar2022 Bold" pitchFamily="2" charset="0"/>
                <a:ea typeface="Microsoft YaHei" panose="020B0503020204020204" pitchFamily="34" charset="-122"/>
              </a:rPr>
              <a:t>2022</a:t>
            </a:r>
            <a:r>
              <a:rPr kumimoji="1" lang="zh-CN" altLang="en-US" sz="4400" b="1" spc="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世界杯</a:t>
            </a:r>
            <a:r>
              <a:rPr kumimoji="1" lang="en-US" altLang="zh-CN" sz="4400" b="1" spc="200" dirty="0">
                <a:solidFill>
                  <a:schemeClr val="bg1"/>
                </a:solidFill>
                <a:latin typeface="Qatar2022 Bold" pitchFamily="2" charset="0"/>
                <a:ea typeface="Microsoft YaHei" panose="020B0503020204020204" pitchFamily="34" charset="-122"/>
              </a:rPr>
              <a:t>PPT</a:t>
            </a:r>
            <a:r>
              <a:rPr kumimoji="1" lang="zh-CN" altLang="en-US" sz="4400" b="1" spc="2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模板</a:t>
            </a:r>
          </a:p>
        </p:txBody>
      </p:sp>
      <p:sp>
        <p:nvSpPr>
          <p:cNvPr id="9" name="文本框 8"/>
          <p:cNvSpPr txBox="1"/>
          <p:nvPr userDrawn="1"/>
        </p:nvSpPr>
        <p:spPr>
          <a:xfrm>
            <a:off x="3966706" y="4196642"/>
            <a:ext cx="12105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chemeClr val="bg1"/>
                </a:solidFill>
                <a:ea typeface="微软雅黑"/>
              </a:rPr>
              <a:t>作者和日期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738543" y="3073151"/>
            <a:ext cx="5666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rgbClr val="FFFFFF"/>
                </a:solidFill>
                <a:latin typeface="Qatar2022 Book" pitchFamily="2" charset="0"/>
              </a:rPr>
              <a:t>FIFA</a:t>
            </a:r>
            <a:r>
              <a:rPr kumimoji="1" lang="zh-CN" altLang="en-US" sz="2400" dirty="0">
                <a:solidFill>
                  <a:srgbClr val="FFFFFF"/>
                </a:solidFill>
                <a:latin typeface="Qatar2022 Book" pitchFamily="2" charset="0"/>
              </a:rPr>
              <a:t> </a:t>
            </a:r>
            <a:r>
              <a:rPr kumimoji="1" lang="en-US" altLang="zh-CN" sz="2400" dirty="0">
                <a:solidFill>
                  <a:srgbClr val="FFFFFF"/>
                </a:solidFill>
                <a:latin typeface="Qatar2022 Book" pitchFamily="2" charset="0"/>
              </a:rPr>
              <a:t>WORLD</a:t>
            </a:r>
            <a:r>
              <a:rPr kumimoji="1" lang="zh-CN" altLang="en-US" sz="2400" dirty="0">
                <a:solidFill>
                  <a:srgbClr val="FFFFFF"/>
                </a:solidFill>
                <a:latin typeface="Qatar2022 Book" pitchFamily="2" charset="0"/>
              </a:rPr>
              <a:t> </a:t>
            </a:r>
            <a:r>
              <a:rPr kumimoji="1" lang="en-US" altLang="zh-CN" sz="2400" dirty="0">
                <a:solidFill>
                  <a:srgbClr val="FFFFFF"/>
                </a:solidFill>
                <a:latin typeface="Qatar2022 Book" pitchFamily="2" charset="0"/>
              </a:rPr>
              <a:t>CUP</a:t>
            </a:r>
            <a:r>
              <a:rPr kumimoji="1" lang="zh-CN" altLang="en-US" sz="2400" dirty="0">
                <a:solidFill>
                  <a:srgbClr val="FFFFFF"/>
                </a:solidFill>
                <a:latin typeface="Qatar2022 Book" pitchFamily="2" charset="0"/>
              </a:rPr>
              <a:t> </a:t>
            </a:r>
            <a:r>
              <a:rPr kumimoji="1" lang="en-US" altLang="zh-CN" sz="2400" dirty="0">
                <a:solidFill>
                  <a:srgbClr val="FFFFFF"/>
                </a:solidFill>
                <a:latin typeface="Qatar2022 Book" pitchFamily="2" charset="0"/>
              </a:rPr>
              <a:t>2022</a:t>
            </a:r>
            <a:r>
              <a:rPr kumimoji="1" lang="zh-CN" altLang="en-US" sz="2400" dirty="0">
                <a:solidFill>
                  <a:srgbClr val="FFFFFF"/>
                </a:solidFill>
                <a:latin typeface="Qatar2022 Book" pitchFamily="2" charset="0"/>
              </a:rPr>
              <a:t> </a:t>
            </a:r>
            <a:r>
              <a:rPr kumimoji="1" lang="en-US" altLang="zh-CN" sz="2400" dirty="0">
                <a:solidFill>
                  <a:srgbClr val="FFFFFF"/>
                </a:solidFill>
                <a:latin typeface="Qatar2022 Book" pitchFamily="2" charset="0"/>
              </a:rPr>
              <a:t>PPT</a:t>
            </a:r>
            <a:r>
              <a:rPr kumimoji="1" lang="zh-CN" altLang="en-US" sz="2400" dirty="0">
                <a:solidFill>
                  <a:srgbClr val="FFFFFF"/>
                </a:solidFill>
                <a:latin typeface="Qatar2022 Book" pitchFamily="2" charset="0"/>
              </a:rPr>
              <a:t> </a:t>
            </a:r>
            <a:r>
              <a:rPr kumimoji="1" lang="en-US" altLang="zh-CN" sz="2400" dirty="0">
                <a:solidFill>
                  <a:srgbClr val="FFFFFF"/>
                </a:solidFill>
                <a:latin typeface="Qatar2022 Book" pitchFamily="2" charset="0"/>
              </a:rPr>
              <a:t>TEMPLATE</a:t>
            </a:r>
            <a:endParaRPr kumimoji="1" lang="zh-CN" altLang="en-US" sz="2400" dirty="0">
              <a:solidFill>
                <a:srgbClr val="FFFFFF"/>
              </a:solidFill>
              <a:latin typeface="Qatar2022 Book" pitchFamily="2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E4D255F-130E-134A-8EDE-9086E411D2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028596" y="695314"/>
            <a:ext cx="3086809" cy="87400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CE81B88-928E-5348-B9E7-1503A034B9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741433" y="1911810"/>
            <a:ext cx="1661134" cy="1203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E3C43FD-F60C-8E43-93F5-08CEB9F1A9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" y="3480"/>
            <a:ext cx="9143994" cy="7667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DCAF34B-93F8-104C-A192-2BC2DFCACF9F}"/>
              </a:ext>
            </a:extLst>
          </p:cNvPr>
          <p:cNvSpPr txBox="1"/>
          <p:nvPr userDrawn="1"/>
        </p:nvSpPr>
        <p:spPr>
          <a:xfrm>
            <a:off x="617472" y="12981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charset="-122"/>
              </a:rPr>
              <a:t>主标题区域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326367-2EC7-6042-8455-74179088C2BD}"/>
              </a:ext>
            </a:extLst>
          </p:cNvPr>
          <p:cNvSpPr/>
          <p:nvPr userDrawn="1"/>
        </p:nvSpPr>
        <p:spPr>
          <a:xfrm>
            <a:off x="3960294" y="2421709"/>
            <a:ext cx="122341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内页内容区域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251027" y="4767263"/>
            <a:ext cx="23846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AA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Hisense</a:t>
            </a:r>
            <a:endParaRPr lang="zh-CN" altLang="en-US" sz="1200" dirty="0">
              <a:solidFill>
                <a:srgbClr val="00AA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8170490" y="4827023"/>
            <a:ext cx="703943" cy="276999"/>
            <a:chOff x="7421984" y="4739430"/>
            <a:chExt cx="703943" cy="276999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B7A1461-B7A4-8E44-9588-6F69DCB02B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21984" y="4763918"/>
              <a:ext cx="703943" cy="209871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9B533D0-9F3A-7F45-80A9-07DD2D7A22F8}"/>
                </a:ext>
              </a:extLst>
            </p:cNvPr>
            <p:cNvSpPr txBox="1"/>
            <p:nvPr userDrawn="1"/>
          </p:nvSpPr>
          <p:spPr>
            <a:xfrm>
              <a:off x="7454356" y="4739430"/>
              <a:ext cx="65371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kumimoji="1"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8298587" y="4827023"/>
            <a:ext cx="5437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2A4BD9-ED73-A64F-A4FB-A0925143DA65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/3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F9959CB-5D40-0240-BEE5-4E704F5C4E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C4E0549-EA40-E744-8621-2B06F74F95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251027" y="4767263"/>
            <a:ext cx="23846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AA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Hisense</a:t>
            </a:r>
            <a:endParaRPr lang="zh-CN" altLang="en-US" sz="1200" dirty="0">
              <a:solidFill>
                <a:srgbClr val="00AA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8170490" y="4827023"/>
            <a:ext cx="703943" cy="276999"/>
            <a:chOff x="7421984" y="4739430"/>
            <a:chExt cx="703943" cy="276999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9B7A1461-B7A4-8E44-9588-6F69DCB02B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21984" y="4763918"/>
              <a:ext cx="703943" cy="209871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9B533D0-9F3A-7F45-80A9-07DD2D7A22F8}"/>
                </a:ext>
              </a:extLst>
            </p:cNvPr>
            <p:cNvSpPr txBox="1"/>
            <p:nvPr userDrawn="1"/>
          </p:nvSpPr>
          <p:spPr>
            <a:xfrm>
              <a:off x="7454356" y="4739430"/>
              <a:ext cx="65371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kumimoji="1"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8" name="矩形 17"/>
          <p:cNvSpPr/>
          <p:nvPr userDrawn="1"/>
        </p:nvSpPr>
        <p:spPr>
          <a:xfrm>
            <a:off x="8298587" y="4827023"/>
            <a:ext cx="5437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2A4BD9-ED73-A64F-A4FB-A0925143DA65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1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/6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181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C28F99F-AFFF-E946-B07E-EA531281A6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DACF482-EF46-0943-BBB3-9101DC1389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127847" y="1292142"/>
            <a:ext cx="2888306" cy="8178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B58DF70-E95B-C941-8EF7-F3D1EBA709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741433" y="2451444"/>
            <a:ext cx="1661134" cy="12030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3377602" y="2913250"/>
            <a:ext cx="23887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>
                <a:solidFill>
                  <a:schemeClr val="bg1"/>
                </a:solidFill>
                <a:latin typeface="Qatar2022 Medium" pitchFamily="2" charset="0"/>
                <a:ea typeface="微软雅黑"/>
              </a:rPr>
              <a:t>THANKS</a:t>
            </a:r>
            <a:endParaRPr kumimoji="1" lang="zh-CN" altLang="en-US" sz="4400" dirty="0">
              <a:solidFill>
                <a:schemeClr val="bg1"/>
              </a:solidFill>
              <a:latin typeface="Qatar2022 Medium" pitchFamily="2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8912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62EFC-9D99-1F44-8EDF-12C2D7F2A8FF}" type="datetimeFigureOut">
              <a:rPr kumimoji="1" lang="zh-CN" altLang="en-US" smtClean="0"/>
              <a:t>2023/1/9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A4BD9-ED73-A64F-A4FB-A0925143D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341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6.png"/><Relationship Id="rId7" Type="http://schemas.openxmlformats.org/officeDocument/2006/relationships/package" Target="../embeddings/Microsoft_Visio___1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Visio___.vsdx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7773FB0-FA37-ED46-8921-1F6C473980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1321" y="1506260"/>
            <a:ext cx="852137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CA" altLang="zh-CN" sz="2600" b="1" spc="200" dirty="0">
                <a:solidFill>
                  <a:schemeClr val="bg1"/>
                </a:solidFill>
                <a:latin typeface="Qatar2022 Bold" pitchFamily="2" charset="0"/>
                <a:ea typeface="Microsoft YaHei" panose="020B0503020204020204" pitchFamily="34" charset="-122"/>
              </a:rPr>
              <a:t>JVET-AC0090</a:t>
            </a:r>
          </a:p>
          <a:p>
            <a:pPr algn="ctr"/>
            <a:r>
              <a:rPr kumimoji="1" lang="en-CA" altLang="zh-CN" sz="2600" b="1" spc="200" dirty="0">
                <a:solidFill>
                  <a:schemeClr val="bg1"/>
                </a:solidFill>
                <a:latin typeface="Qatar2022 Bold" pitchFamily="2" charset="0"/>
                <a:ea typeface="Microsoft YaHei" panose="020B0503020204020204" pitchFamily="34" charset="-122"/>
              </a:rPr>
              <a:t>Neural Network-based Reference CU Quality</a:t>
            </a:r>
          </a:p>
          <a:p>
            <a:pPr algn="ctr"/>
            <a:r>
              <a:rPr kumimoji="1" lang="en-CA" altLang="zh-CN" sz="2600" b="1" spc="200" dirty="0">
                <a:solidFill>
                  <a:schemeClr val="bg1"/>
                </a:solidFill>
                <a:latin typeface="Qatar2022 Bold" pitchFamily="2" charset="0"/>
                <a:ea typeface="Microsoft YaHei" panose="020B0503020204020204" pitchFamily="34" charset="-122"/>
              </a:rPr>
              <a:t> Enhancement for Motion Compensation Prediction</a:t>
            </a:r>
            <a:endParaRPr kumimoji="1" lang="zh-CN" altLang="en-US" sz="2600" b="1" spc="200" dirty="0">
              <a:solidFill>
                <a:schemeClr val="bg1"/>
              </a:solidFill>
              <a:latin typeface="Qatar2022 Bold" pitchFamily="2" charset="0"/>
              <a:ea typeface="Microsoft YaHei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1165" y="3295688"/>
            <a:ext cx="46208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CA" altLang="zh-CN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Yanhan </a:t>
            </a:r>
            <a:r>
              <a:rPr kumimoji="1" lang="en-CA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Chu</a:t>
            </a:r>
            <a:r>
              <a:rPr kumimoji="1" lang="en-US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, </a:t>
            </a:r>
            <a:r>
              <a:rPr kumimoji="1" lang="en-CA" altLang="zh-CN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Zhikui</a:t>
            </a:r>
            <a:r>
              <a:rPr kumimoji="1" lang="en-CA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Wang</a:t>
            </a:r>
            <a:r>
              <a:rPr kumimoji="1" lang="en-US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,</a:t>
            </a:r>
            <a:r>
              <a:rPr kumimoji="1" lang="en-CA" altLang="zh-CN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Wen </a:t>
            </a:r>
            <a:r>
              <a:rPr kumimoji="1" lang="en-CA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Zhang</a:t>
            </a:r>
            <a:r>
              <a:rPr kumimoji="1" lang="en-US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, and </a:t>
            </a:r>
            <a:r>
              <a:rPr kumimoji="1" lang="en-US" altLang="zh-CN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Shuai</a:t>
            </a:r>
            <a:r>
              <a:rPr kumimoji="1" lang="en-US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rPr>
              <a:t> Li</a:t>
            </a:r>
            <a:endParaRPr kumimoji="1" lang="en-US" altLang="zh-CN" sz="1600" dirty="0">
              <a:solidFill>
                <a:schemeClr val="bg1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E4D255F-130E-134A-8EDE-9086E411D2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28596" y="49845"/>
            <a:ext cx="3086809" cy="8740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CE81B88-928E-5348-B9E7-1503A034B9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741433" y="1178942"/>
            <a:ext cx="1661134" cy="12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89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6BE8C88-DAB1-7046-BA0F-741045EB37DA}"/>
              </a:ext>
            </a:extLst>
          </p:cNvPr>
          <p:cNvSpPr txBox="1"/>
          <p:nvPr/>
        </p:nvSpPr>
        <p:spPr>
          <a:xfrm>
            <a:off x="240374" y="120675"/>
            <a:ext cx="15128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solidFill>
                  <a:srgbClr val="00AAA6"/>
                </a:solidFill>
                <a:ea typeface="微软雅黑"/>
              </a:rPr>
              <a:t>Introduction</a:t>
            </a:r>
            <a:endParaRPr kumimoji="1" lang="zh-CN" altLang="en-US" sz="2000" b="1" dirty="0">
              <a:solidFill>
                <a:schemeClr val="bg1">
                  <a:lumMod val="85000"/>
                </a:schemeClr>
              </a:solidFill>
              <a:ea typeface="微软雅黑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777FA9-F0A7-2646-B412-0133383539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AFD24EE-394B-6A44-92FF-D7E27CBCF5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44B4C6-10C9-4433-A4CA-57A5FCC6A349}"/>
              </a:ext>
            </a:extLst>
          </p:cNvPr>
          <p:cNvSpPr/>
          <p:nvPr/>
        </p:nvSpPr>
        <p:spPr>
          <a:xfrm>
            <a:off x="240374" y="1183395"/>
            <a:ext cx="80228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kumimoji="1" lang="en-US" altLang="zh-CN" sz="18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Motivation</a:t>
            </a:r>
            <a:r>
              <a:rPr kumimoji="1" lang="zh-CN" altLang="en-US" sz="18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：</a:t>
            </a:r>
            <a:endParaRPr kumimoji="1" lang="en-US" altLang="zh-CN" sz="1800" b="1" dirty="0">
              <a:solidFill>
                <a:srgbClr val="00AAA6"/>
              </a:solidFill>
              <a:ea typeface="Microsoft YaHei" charset="-122"/>
              <a:cs typeface="Microsoft YaHei" charset="-122"/>
            </a:endParaRP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Motion estimation finds the reference CU in the reference frame which is most similar to the current CU.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98369AA-122F-4B93-8791-96F73D8A5C20}"/>
              </a:ext>
            </a:extLst>
          </p:cNvPr>
          <p:cNvSpPr/>
          <p:nvPr/>
        </p:nvSpPr>
        <p:spPr>
          <a:xfrm>
            <a:off x="240374" y="2445831"/>
            <a:ext cx="7935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kumimoji="1" lang="en-US" altLang="zh-CN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Proposed</a:t>
            </a:r>
            <a:r>
              <a:rPr kumimoji="1" lang="zh-CN" altLang="en-US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：</a:t>
            </a:r>
            <a:endParaRPr kumimoji="1" lang="en-US" altLang="zh-CN" sz="1600" b="1" dirty="0">
              <a:solidFill>
                <a:srgbClr val="00AAA6"/>
              </a:solidFill>
              <a:ea typeface="Microsoft YaHei" charset="-122"/>
              <a:cs typeface="Microsoft YaHei" charset="-122"/>
            </a:endParaRP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neural network to enhance the reference CU.</a:t>
            </a: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is applied on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CUs which is larger than 16×16. </a:t>
            </a:r>
          </a:p>
        </p:txBody>
      </p:sp>
    </p:spTree>
    <p:extLst>
      <p:ext uri="{BB962C8B-B14F-4D97-AF65-F5344CB8AC3E}">
        <p14:creationId xmlns:p14="http://schemas.microsoft.com/office/powerpoint/2010/main" val="56936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6BE8C88-DAB1-7046-BA0F-741045EB37DA}"/>
              </a:ext>
            </a:extLst>
          </p:cNvPr>
          <p:cNvSpPr txBox="1"/>
          <p:nvPr/>
        </p:nvSpPr>
        <p:spPr>
          <a:xfrm>
            <a:off x="240374" y="120675"/>
            <a:ext cx="2088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solidFill>
                  <a:srgbClr val="00AAA6"/>
                </a:solidFill>
                <a:ea typeface="微软雅黑"/>
              </a:rPr>
              <a:t>Proposed method</a:t>
            </a:r>
            <a:endParaRPr kumimoji="1" lang="zh-CN" altLang="en-US" sz="2000" b="1" dirty="0">
              <a:solidFill>
                <a:schemeClr val="bg1">
                  <a:lumMod val="85000"/>
                </a:schemeClr>
              </a:solidFill>
              <a:ea typeface="微软雅黑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777FA9-F0A7-2646-B412-0133383539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AFD24EE-394B-6A44-92FF-D7E27CBCF5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44B4C6-10C9-4433-A4CA-57A5FCC6A349}"/>
              </a:ext>
            </a:extLst>
          </p:cNvPr>
          <p:cNvSpPr/>
          <p:nvPr/>
        </p:nvSpPr>
        <p:spPr>
          <a:xfrm>
            <a:off x="240374" y="666033"/>
            <a:ext cx="80228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Embedding the neural network before motion compensation, as shown in Fig.1. </a:t>
            </a:r>
            <a:endParaRPr lang="en-US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B48823B7-5D9D-40E4-B733-150D0A25375A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953214" y="1100549"/>
          <a:ext cx="7148785" cy="132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Visio" r:id="rId5" imgW="10030016" imgH="1857415" progId="Visio.Drawing.15">
                  <p:embed/>
                </p:oleObj>
              </mc:Choice>
              <mc:Fallback>
                <p:oleObj name="Visio" r:id="rId5" imgW="10030016" imgH="1857415" progId="Visio.Drawing.15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B48823B7-5D9D-40E4-B733-150D0A2537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3214" y="1100549"/>
                        <a:ext cx="7148785" cy="13211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4DF86831-955B-4A1E-B40F-889FB3D2A19E}"/>
              </a:ext>
            </a:extLst>
          </p:cNvPr>
          <p:cNvSpPr/>
          <p:nvPr/>
        </p:nvSpPr>
        <p:spPr>
          <a:xfrm>
            <a:off x="3288372" y="2421709"/>
            <a:ext cx="2478469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(a) Inter motion compensation</a:t>
            </a:r>
            <a:endParaRPr lang="zh-CN" altLang="zh-CN" dirty="0"/>
          </a:p>
        </p:txBody>
      </p:sp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25EFE6AA-E538-419C-9681-3C0C4211E15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04599" y="2711047"/>
          <a:ext cx="8646015" cy="1597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Visio" r:id="rId7" imgW="12906513" imgH="2381476" progId="Visio.Drawing.15">
                  <p:embed/>
                </p:oleObj>
              </mc:Choice>
              <mc:Fallback>
                <p:oleObj name="Visio" r:id="rId7" imgW="12906513" imgH="2381476" progId="Visio.Drawing.15">
                  <p:embed/>
                  <p:pic>
                    <p:nvPicPr>
                      <p:cNvPr id="9" name="对象 8">
                        <a:extLst>
                          <a:ext uri="{FF2B5EF4-FFF2-40B4-BE49-F238E27FC236}">
                            <a16:creationId xmlns:a16="http://schemas.microsoft.com/office/drawing/2014/main" id="{25EFE6AA-E538-419C-9681-3C0C4211E1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599" y="2711047"/>
                        <a:ext cx="8646015" cy="15978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FE83C4AF-3578-4EB3-A373-C12B23364CA0}"/>
              </a:ext>
            </a:extLst>
          </p:cNvPr>
          <p:cNvSpPr/>
          <p:nvPr/>
        </p:nvSpPr>
        <p:spPr>
          <a:xfrm>
            <a:off x="3288070" y="4380641"/>
            <a:ext cx="247907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(b)  Affine motion compensation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ABAFBD9-3581-439C-B501-FCF5B5429A59}"/>
              </a:ext>
            </a:extLst>
          </p:cNvPr>
          <p:cNvSpPr/>
          <p:nvPr/>
        </p:nvSpPr>
        <p:spPr>
          <a:xfrm>
            <a:off x="3142589" y="4626856"/>
            <a:ext cx="2770034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Fig. 1: motion compensation in VVC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237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6BE8C88-DAB1-7046-BA0F-741045EB37DA}"/>
              </a:ext>
            </a:extLst>
          </p:cNvPr>
          <p:cNvSpPr txBox="1"/>
          <p:nvPr/>
        </p:nvSpPr>
        <p:spPr>
          <a:xfrm>
            <a:off x="240374" y="120675"/>
            <a:ext cx="2088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solidFill>
                  <a:srgbClr val="00AAA6"/>
                </a:solidFill>
                <a:ea typeface="微软雅黑"/>
              </a:rPr>
              <a:t>Proposed method</a:t>
            </a:r>
            <a:endParaRPr kumimoji="1" lang="zh-CN" altLang="en-US" sz="2000" b="1" dirty="0">
              <a:solidFill>
                <a:schemeClr val="bg1">
                  <a:lumMod val="85000"/>
                </a:schemeClr>
              </a:solidFill>
              <a:ea typeface="微软雅黑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777FA9-F0A7-2646-B412-0133383539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AFD24EE-394B-6A44-92FF-D7E27CBCF5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44B4C6-10C9-4433-A4CA-57A5FCC6A349}"/>
              </a:ext>
            </a:extLst>
          </p:cNvPr>
          <p:cNvSpPr/>
          <p:nvPr/>
        </p:nvSpPr>
        <p:spPr>
          <a:xfrm>
            <a:off x="240374" y="666033"/>
            <a:ext cx="80228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kumimoji="1" lang="en-US" altLang="zh-CN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Neural network</a:t>
            </a:r>
            <a:r>
              <a:rPr kumimoji="1" lang="zh-CN" altLang="en-US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：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neural network architectures as shown in Fig. 2.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ABAFBD9-3581-439C-B501-FCF5B5429A59}"/>
              </a:ext>
            </a:extLst>
          </p:cNvPr>
          <p:cNvSpPr/>
          <p:nvPr/>
        </p:nvSpPr>
        <p:spPr>
          <a:xfrm>
            <a:off x="2633611" y="4177385"/>
            <a:ext cx="3876776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Fig. 2: The structure of the proposed neural network.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25">
            <a:extLst>
              <a:ext uri="{FF2B5EF4-FFF2-40B4-BE49-F238E27FC236}">
                <a16:creationId xmlns:a16="http://schemas.microsoft.com/office/drawing/2014/main" id="{92B4507A-67C9-46BD-A09C-3D5C9D105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109" y="1484442"/>
            <a:ext cx="5833781" cy="241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44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6BE8C88-DAB1-7046-BA0F-741045EB37DA}"/>
              </a:ext>
            </a:extLst>
          </p:cNvPr>
          <p:cNvSpPr txBox="1"/>
          <p:nvPr/>
        </p:nvSpPr>
        <p:spPr>
          <a:xfrm>
            <a:off x="240374" y="120675"/>
            <a:ext cx="2088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solidFill>
                  <a:srgbClr val="00AAA6"/>
                </a:solidFill>
                <a:ea typeface="微软雅黑"/>
              </a:rPr>
              <a:t>Proposed method</a:t>
            </a:r>
            <a:endParaRPr kumimoji="1" lang="zh-CN" altLang="en-US" sz="2000" b="1" dirty="0">
              <a:solidFill>
                <a:schemeClr val="bg1">
                  <a:lumMod val="85000"/>
                </a:schemeClr>
              </a:solidFill>
              <a:ea typeface="微软雅黑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777FA9-F0A7-2646-B412-0133383539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AFD24EE-394B-6A44-92FF-D7E27CBCF5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44B4C6-10C9-4433-A4CA-57A5FCC6A349}"/>
              </a:ext>
            </a:extLst>
          </p:cNvPr>
          <p:cNvSpPr/>
          <p:nvPr/>
        </p:nvSpPr>
        <p:spPr>
          <a:xfrm>
            <a:off x="240374" y="666033"/>
            <a:ext cx="80228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kumimoji="1" lang="en-US" altLang="zh-CN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Training</a:t>
            </a:r>
            <a:r>
              <a:rPr kumimoji="1" lang="zh-CN" altLang="en-US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：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BVI-DVC</a:t>
            </a: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Net1: 64×64</a:t>
            </a: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Net2: 32×32</a:t>
            </a: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Net3: 16×16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89F6C5-7B7C-44E9-B5BB-4687EC1E313C}"/>
              </a:ext>
            </a:extLst>
          </p:cNvPr>
          <p:cNvSpPr/>
          <p:nvPr/>
        </p:nvSpPr>
        <p:spPr>
          <a:xfrm>
            <a:off x="241039" y="2190033"/>
            <a:ext cx="80228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kumimoji="1" lang="en-US" altLang="zh-CN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Inference</a:t>
            </a:r>
            <a:r>
              <a:rPr kumimoji="1" lang="zh-CN" altLang="en-US" sz="1600" b="1" dirty="0">
                <a:solidFill>
                  <a:srgbClr val="00AAA6"/>
                </a:solidFill>
                <a:ea typeface="Microsoft YaHei" charset="-122"/>
                <a:cs typeface="Microsoft YaHei" charset="-122"/>
              </a:rPr>
              <a:t>：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Net1: 64×64</a:t>
            </a: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Net2: 64×32, 32×64, 32×32</a:t>
            </a: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Net3: 16×64, 64×16, 32×16, 16×32, 16×16</a:t>
            </a:r>
          </a:p>
        </p:txBody>
      </p:sp>
    </p:spTree>
    <p:extLst>
      <p:ext uri="{BB962C8B-B14F-4D97-AF65-F5344CB8AC3E}">
        <p14:creationId xmlns:p14="http://schemas.microsoft.com/office/powerpoint/2010/main" val="136905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6BE8C88-DAB1-7046-BA0F-741045EB37DA}"/>
              </a:ext>
            </a:extLst>
          </p:cNvPr>
          <p:cNvSpPr txBox="1"/>
          <p:nvPr/>
        </p:nvSpPr>
        <p:spPr>
          <a:xfrm>
            <a:off x="240374" y="120675"/>
            <a:ext cx="8461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solidFill>
                  <a:srgbClr val="00AAA6"/>
                </a:solidFill>
                <a:ea typeface="微软雅黑"/>
              </a:rPr>
              <a:t>Result</a:t>
            </a:r>
            <a:endParaRPr kumimoji="1" lang="zh-CN" altLang="en-US" sz="2000" b="1" dirty="0">
              <a:solidFill>
                <a:schemeClr val="bg1">
                  <a:lumMod val="85000"/>
                </a:schemeClr>
              </a:solidFill>
              <a:ea typeface="微软雅黑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777FA9-F0A7-2646-B412-0133383539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AFD24EE-394B-6A44-92FF-D7E27CBCF5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F6EC145-69F3-4BD5-A188-4E06773A4DE7}"/>
              </a:ext>
            </a:extLst>
          </p:cNvPr>
          <p:cNvSpPr txBox="1"/>
          <p:nvPr/>
        </p:nvSpPr>
        <p:spPr>
          <a:xfrm>
            <a:off x="1272645" y="3346099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Performance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the proposed method (LDP)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DA39C47-320A-4173-ADF1-8A8719609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812995"/>
              </p:ext>
            </p:extLst>
          </p:nvPr>
        </p:nvGraphicFramePr>
        <p:xfrm>
          <a:off x="1173437" y="1203510"/>
          <a:ext cx="6238426" cy="1781816"/>
        </p:xfrm>
        <a:graphic>
          <a:graphicData uri="http://schemas.openxmlformats.org/drawingml/2006/table">
            <a:tbl>
              <a:tblPr/>
              <a:tblGrid>
                <a:gridCol w="694260">
                  <a:extLst>
                    <a:ext uri="{9D8B030D-6E8A-4147-A177-3AD203B41FA5}">
                      <a16:colId xmlns:a16="http://schemas.microsoft.com/office/drawing/2014/main" val="2487078651"/>
                    </a:ext>
                  </a:extLst>
                </a:gridCol>
                <a:gridCol w="1682286">
                  <a:extLst>
                    <a:ext uri="{9D8B030D-6E8A-4147-A177-3AD203B41FA5}">
                      <a16:colId xmlns:a16="http://schemas.microsoft.com/office/drawing/2014/main" val="246822282"/>
                    </a:ext>
                  </a:extLst>
                </a:gridCol>
                <a:gridCol w="772376">
                  <a:extLst>
                    <a:ext uri="{9D8B030D-6E8A-4147-A177-3AD203B41FA5}">
                      <a16:colId xmlns:a16="http://schemas.microsoft.com/office/drawing/2014/main" val="3251290264"/>
                    </a:ext>
                  </a:extLst>
                </a:gridCol>
                <a:gridCol w="772376">
                  <a:extLst>
                    <a:ext uri="{9D8B030D-6E8A-4147-A177-3AD203B41FA5}">
                      <a16:colId xmlns:a16="http://schemas.microsoft.com/office/drawing/2014/main" val="2541179200"/>
                    </a:ext>
                  </a:extLst>
                </a:gridCol>
                <a:gridCol w="772376">
                  <a:extLst>
                    <a:ext uri="{9D8B030D-6E8A-4147-A177-3AD203B41FA5}">
                      <a16:colId xmlns:a16="http://schemas.microsoft.com/office/drawing/2014/main" val="2246232940"/>
                    </a:ext>
                  </a:extLst>
                </a:gridCol>
                <a:gridCol w="772376">
                  <a:extLst>
                    <a:ext uri="{9D8B030D-6E8A-4147-A177-3AD203B41FA5}">
                      <a16:colId xmlns:a16="http://schemas.microsoft.com/office/drawing/2014/main" val="348164008"/>
                    </a:ext>
                  </a:extLst>
                </a:gridCol>
                <a:gridCol w="772376">
                  <a:extLst>
                    <a:ext uri="{9D8B030D-6E8A-4147-A177-3AD203B41FA5}">
                      <a16:colId xmlns:a16="http://schemas.microsoft.com/office/drawing/2014/main" val="999521611"/>
                    </a:ext>
                  </a:extLst>
                </a:gridCol>
              </a:tblGrid>
              <a:tr h="222727">
                <a:tc>
                  <a:txBody>
                    <a:bodyPr/>
                    <a:lstStyle/>
                    <a:p>
                      <a:pPr algn="l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Low delay 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192993"/>
                  </a:ext>
                </a:extLst>
              </a:tr>
              <a:tr h="222727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n-N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 VTM-11.0_nnvc-2.0 (QP 22, 27, 32, 37)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960002"/>
                  </a:ext>
                </a:extLst>
              </a:tr>
              <a:tr h="222727"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683323"/>
                  </a:ext>
                </a:extLst>
              </a:tr>
              <a:tr h="22272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BasketballPass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-1.09%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1.72%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-0.28%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69314%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18650%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978735"/>
                  </a:ext>
                </a:extLst>
              </a:tr>
              <a:tr h="2227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BQSquare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-1.28%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1.66%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0.51%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62348%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30851%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867623"/>
                  </a:ext>
                </a:extLst>
              </a:tr>
              <a:tr h="2227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BlowingBubbles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-0.70%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0.59%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1.59%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61608%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26800%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5086"/>
                  </a:ext>
                </a:extLst>
              </a:tr>
              <a:tr h="222727">
                <a:tc v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RaceHorses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-0.38%</a:t>
                      </a:r>
                      <a:endParaRPr lang="zh-CN" altLang="en-US" sz="1100" b="0" i="0" u="none" strike="noStrike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1.81%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0.13%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54884%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25098%</a:t>
                      </a:r>
                      <a:endParaRPr lang="zh-CN" alt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243462"/>
                  </a:ext>
                </a:extLst>
              </a:tr>
              <a:tr h="22272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-0.86%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1.44%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0.44%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57620%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</a:rPr>
                        <a:t>24264%</a:t>
                      </a:r>
                      <a:endParaRPr lang="zh-CN" alt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986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974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46BE8C88-DAB1-7046-BA0F-741045EB37DA}"/>
              </a:ext>
            </a:extLst>
          </p:cNvPr>
          <p:cNvSpPr txBox="1"/>
          <p:nvPr/>
        </p:nvSpPr>
        <p:spPr>
          <a:xfrm>
            <a:off x="240374" y="120675"/>
            <a:ext cx="1345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>
                <a:solidFill>
                  <a:srgbClr val="00AAA6"/>
                </a:solidFill>
                <a:ea typeface="微软雅黑"/>
              </a:rPr>
              <a:t>Conclusion</a:t>
            </a:r>
            <a:endParaRPr kumimoji="1" lang="zh-CN" altLang="en-US" sz="2000" b="1" dirty="0">
              <a:solidFill>
                <a:schemeClr val="bg1">
                  <a:lumMod val="85000"/>
                </a:schemeClr>
              </a:solidFill>
              <a:ea typeface="微软雅黑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777FA9-F0A7-2646-B412-0133383539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27586" y="49"/>
            <a:ext cx="1582684" cy="60202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AFD24EE-394B-6A44-92FF-D7E27CBCF5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331987" y="548032"/>
            <a:ext cx="6840000" cy="907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44B4C6-10C9-4433-A4CA-57A5FCC6A349}"/>
              </a:ext>
            </a:extLst>
          </p:cNvPr>
          <p:cNvSpPr/>
          <p:nvPr/>
        </p:nvSpPr>
        <p:spPr>
          <a:xfrm>
            <a:off x="331987" y="1625674"/>
            <a:ext cx="81194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/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presents a neural network based motion compensation enhancement method.</a:t>
            </a:r>
          </a:p>
          <a:p>
            <a:pPr algn="just" fontAlgn="base" hangingPunct="0"/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fontAlgn="base" hangingPunct="0"/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0.86%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gains  on the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component of class D. </a:t>
            </a:r>
          </a:p>
          <a:p>
            <a:pPr algn="just" fontAlgn="base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 hangingPunct="0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the complexity of the method is high.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 hangingPunct="0"/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94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C28F99F-AFFF-E946-B07E-EA531281A6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DACF482-EF46-0943-BBB3-9101DC1389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27847" y="1292142"/>
            <a:ext cx="2888306" cy="8178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B58DF70-E95B-C941-8EF7-F3D1EBA709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741433" y="2451444"/>
            <a:ext cx="1661134" cy="120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7602" y="2913250"/>
            <a:ext cx="23887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>
                <a:solidFill>
                  <a:schemeClr val="bg1"/>
                </a:solidFill>
                <a:latin typeface="Qatar2022 Medium" pitchFamily="2" charset="0"/>
                <a:ea typeface="微软雅黑"/>
              </a:rPr>
              <a:t>THANKS</a:t>
            </a:r>
            <a:endParaRPr kumimoji="1" lang="zh-CN" altLang="en-US" sz="4400" dirty="0">
              <a:solidFill>
                <a:schemeClr val="bg1"/>
              </a:solidFill>
              <a:latin typeface="Qatar2022 Medium" pitchFamily="2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7341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551</TotalTime>
  <Words>311</Words>
  <Application>Microsoft Office PowerPoint</Application>
  <PresentationFormat>全屏显示(16:9)</PresentationFormat>
  <Paragraphs>81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Qatar2022 Bold</vt:lpstr>
      <vt:lpstr>Qatar2022 Book</vt:lpstr>
      <vt:lpstr>Qatar2022 Medium</vt:lpstr>
      <vt:lpstr>等线</vt:lpstr>
      <vt:lpstr>等线 Light</vt:lpstr>
      <vt:lpstr>微软雅黑</vt:lpstr>
      <vt:lpstr>微软雅黑</vt:lpstr>
      <vt:lpstr>Arial</vt:lpstr>
      <vt:lpstr>Calibri</vt:lpstr>
      <vt:lpstr>Calibri Light</vt:lpstr>
      <vt:lpstr>Times New Roman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HY</cp:lastModifiedBy>
  <cp:revision>69</cp:revision>
  <dcterms:created xsi:type="dcterms:W3CDTF">2018-11-06T00:52:32Z</dcterms:created>
  <dcterms:modified xsi:type="dcterms:W3CDTF">2023-01-09T05:55:36Z</dcterms:modified>
</cp:coreProperties>
</file>