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9" r:id="rId4"/>
    <p:sldId id="259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754" autoAdjust="0"/>
    <p:restoredTop sz="96727" autoAdjust="0"/>
  </p:normalViewPr>
  <p:slideViewPr>
    <p:cSldViewPr snapToGrid="0">
      <p:cViewPr varScale="1">
        <p:scale>
          <a:sx n="114" d="100"/>
          <a:sy n="114" d="100"/>
        </p:scale>
        <p:origin x="10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1131A-2C90-4902-9BBD-7CC45B984C70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58CCE-12E8-40E6-91E2-035A488598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58CCE-12E8-40E6-91E2-035A488598D3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58CCE-12E8-40E6-91E2-035A488598D3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F58CCE-12E8-40E6-91E2-035A488598D3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9C508-3968-4E97-A8F8-7935415DBBC9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JVET-AC0087 Non-EE2: Intra TMP with half-pel precision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96080"/>
            <a:ext cx="9144000" cy="1061720"/>
          </a:xfrm>
        </p:spPr>
        <p:txBody>
          <a:bodyPr/>
          <a:lstStyle/>
          <a:p>
            <a:r>
              <a:rPr lang="en-US" altLang="zh-CN" dirty="0"/>
              <a:t>Xinwei Li, </a:t>
            </a:r>
            <a:r>
              <a:rPr lang="en-US" dirty="0"/>
              <a:t>Ru-Ling Liao, </a:t>
            </a:r>
            <a:r>
              <a:rPr lang="en-US" dirty="0" err="1"/>
              <a:t>Jie</a:t>
            </a:r>
            <a:r>
              <a:rPr lang="en-US" dirty="0"/>
              <a:t> Chen</a:t>
            </a:r>
            <a:r>
              <a:rPr lang="en-US" altLang="zh-CN" dirty="0"/>
              <a:t>, Yan Ye</a:t>
            </a:r>
            <a:endParaRPr lang="en-US" dirty="0"/>
          </a:p>
          <a:p>
            <a:r>
              <a:rPr lang="en-US" dirty="0"/>
              <a:t>Alibaba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38200" y="1805923"/>
            <a:ext cx="10515600" cy="337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Intra template matching (Intra TMP)</a:t>
            </a:r>
            <a:r>
              <a:rPr lang="en-CA" altLang="zh-CN" sz="2000" dirty="0"/>
              <a:t>:</a:t>
            </a:r>
          </a:p>
          <a:p>
            <a:pPr marL="800100" lvl="1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generates the predicted values of the current block by copying the reconstructed values of the matching block in the current frame</a:t>
            </a:r>
          </a:p>
          <a:p>
            <a:pPr marL="800100" lvl="1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performs template matching based on the L-shaped template of the current block to derive the position of the matching block </a:t>
            </a:r>
          </a:p>
          <a:p>
            <a:pPr marL="800100" lvl="1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only supports integer-pel precision</a:t>
            </a:r>
            <a:endParaRPr lang="en-CA" altLang="zh-CN" sz="2000" dirty="0"/>
          </a:p>
          <a:p>
            <a:pPr>
              <a:lnSpc>
                <a:spcPts val="3200"/>
              </a:lnSpc>
            </a:pPr>
            <a:endParaRPr lang="en-CA" altLang="zh-CN" sz="2000" dirty="0"/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It is proposed to support </a:t>
            </a:r>
            <a:r>
              <a:rPr lang="en-US" altLang="zh-CN" sz="2000" b="1" dirty="0"/>
              <a:t>half-pel precision </a:t>
            </a:r>
            <a:r>
              <a:rPr lang="en-US" altLang="zh-CN" sz="2000" dirty="0"/>
              <a:t>for Intra TMP</a:t>
            </a:r>
            <a:endParaRPr lang="en-US" altLang="zh-CN" sz="2000" i="1" dirty="0">
              <a:latin typeface="Cambria Math" panose="020405030504060302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38200" y="1484814"/>
            <a:ext cx="11141279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The template matching process is not changed  </a:t>
            </a:r>
            <a:r>
              <a:rPr lang="en-US" altLang="zh-CN" sz="2000" dirty="0">
                <a:sym typeface="Wingdings" panose="05000000000000000000" pitchFamily="2" charset="2"/>
              </a:rPr>
              <a:t>  an integer-pel position is derived</a:t>
            </a:r>
          </a:p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The encoder will try 9 positions : the </a:t>
            </a:r>
            <a:r>
              <a:rPr lang="en-US" altLang="zh-CN" sz="2000" dirty="0">
                <a:sym typeface="Wingdings" panose="05000000000000000000" pitchFamily="2" charset="2"/>
              </a:rPr>
              <a:t>integer-pel position and the adjacent 8 half-pel positions</a:t>
            </a:r>
          </a:p>
          <a:p>
            <a:pPr marL="800100" lvl="1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ym typeface="Wingdings" panose="05000000000000000000" pitchFamily="2" charset="2"/>
              </a:rPr>
              <a:t>A flag is signaled to indicated the precision (integer-pel or half-pel)</a:t>
            </a:r>
          </a:p>
          <a:p>
            <a:pPr marL="800100" lvl="1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ym typeface="Wingdings" panose="05000000000000000000" pitchFamily="2" charset="2"/>
              </a:rPr>
              <a:t>An index is signaled to indicate the half-pel position (one of the 8 positions)</a:t>
            </a:r>
          </a:p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The 4-tap DCT-IF interpolation filter [-5, 37, 37, -5] is used for the interpolation.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8995" y="3278673"/>
            <a:ext cx="4508556" cy="25644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394092"/>
              </p:ext>
            </p:extLst>
          </p:nvPr>
        </p:nvGraphicFramePr>
        <p:xfrm>
          <a:off x="1126921" y="2508525"/>
          <a:ext cx="3954886" cy="4227267"/>
        </p:xfrm>
        <a:graphic>
          <a:graphicData uri="http://schemas.openxmlformats.org/drawingml/2006/table">
            <a:tbl>
              <a:tblPr/>
              <a:tblGrid>
                <a:gridCol w="788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76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76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5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65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3907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38200" y="1484814"/>
            <a:ext cx="11141279" cy="46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Two trade-offs are provided:</a:t>
            </a:r>
            <a:endParaRPr lang="en-US" altLang="zh-CN" sz="2000" dirty="0">
              <a:sym typeface="Wingdings" panose="05000000000000000000" pitchFamily="2" charset="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2561" y="2061913"/>
            <a:ext cx="1283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Test1</a:t>
            </a:r>
            <a:endParaRPr lang="zh-CN" altLang="en-US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6859397" y="2061913"/>
            <a:ext cx="3727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Test2</a:t>
            </a:r>
            <a:r>
              <a:rPr lang="en-US" altLang="zh-CN" dirty="0"/>
              <a:t>: Test 1 + encoder optimization</a:t>
            </a:r>
            <a:endParaRPr lang="zh-CN" altLang="en-US" dirty="0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997874"/>
              </p:ext>
            </p:extLst>
          </p:nvPr>
        </p:nvGraphicFramePr>
        <p:xfrm>
          <a:off x="6530829" y="2508525"/>
          <a:ext cx="3954886" cy="4158687"/>
        </p:xfrm>
        <a:graphic>
          <a:graphicData uri="http://schemas.openxmlformats.org/drawingml/2006/table">
            <a:tbl>
              <a:tblPr/>
              <a:tblGrid>
                <a:gridCol w="788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76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76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5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65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3907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EncT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#NUM!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#NUM!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#NUM!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#NUM!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#NUM!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#NUM!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2881" y="1690688"/>
            <a:ext cx="10606238" cy="4351338"/>
          </a:xfrm>
        </p:spPr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altLang="zh-CN" sz="2000" dirty="0"/>
              <a:t>It is proposed to enable half-pel precision in Intra TMP</a:t>
            </a:r>
          </a:p>
          <a:p>
            <a:pPr>
              <a:lnSpc>
                <a:spcPts val="3000"/>
              </a:lnSpc>
            </a:pPr>
            <a:endParaRPr lang="en-US" sz="2000" dirty="0"/>
          </a:p>
          <a:p>
            <a:r>
              <a:rPr lang="en-US" sz="2000" dirty="0"/>
              <a:t>Two trade-offs are provided</a:t>
            </a:r>
          </a:p>
          <a:p>
            <a:pPr lvl="1"/>
            <a:r>
              <a:rPr lang="en-US" sz="1800" dirty="0"/>
              <a:t>Test 1: 0.12</a:t>
            </a:r>
            <a:r>
              <a:rPr lang="en-US" altLang="zh-CN" sz="1800" dirty="0"/>
              <a:t>% coding</a:t>
            </a:r>
            <a:r>
              <a:rPr lang="zh-CN" altLang="en-US" sz="1800" dirty="0"/>
              <a:t> </a:t>
            </a:r>
            <a:r>
              <a:rPr lang="en-US" altLang="zh-CN" sz="1800" dirty="0"/>
              <a:t>gain</a:t>
            </a:r>
            <a:r>
              <a:rPr lang="zh-CN" altLang="en-US" sz="1800" dirty="0"/>
              <a:t> </a:t>
            </a:r>
            <a:r>
              <a:rPr lang="en-US" altLang="zh-CN" sz="1800" dirty="0"/>
              <a:t>for</a:t>
            </a:r>
            <a:r>
              <a:rPr lang="zh-CN" altLang="en-US" sz="1800" dirty="0"/>
              <a:t> </a:t>
            </a:r>
            <a:r>
              <a:rPr lang="en-US" altLang="zh-CN" sz="1800" dirty="0"/>
              <a:t>AI with 103% encoding time</a:t>
            </a:r>
          </a:p>
          <a:p>
            <a:pPr lvl="1"/>
            <a:r>
              <a:rPr lang="en-US" altLang="zh-CN" sz="1800" dirty="0"/>
              <a:t>Test 2: 0.11% coding</a:t>
            </a:r>
            <a:r>
              <a:rPr lang="zh-CN" altLang="en-US" sz="1800" dirty="0"/>
              <a:t> </a:t>
            </a:r>
            <a:r>
              <a:rPr lang="en-US" altLang="zh-CN" sz="1800" dirty="0"/>
              <a:t>gain</a:t>
            </a:r>
            <a:r>
              <a:rPr lang="zh-CN" altLang="en-US" sz="1800" dirty="0"/>
              <a:t> </a:t>
            </a:r>
            <a:r>
              <a:rPr lang="en-US" altLang="zh-CN" sz="1800" dirty="0"/>
              <a:t>for</a:t>
            </a:r>
            <a:r>
              <a:rPr lang="zh-CN" altLang="en-US" sz="1800" dirty="0"/>
              <a:t> </a:t>
            </a:r>
            <a:r>
              <a:rPr lang="en-US" altLang="zh-CN" sz="1800" dirty="0"/>
              <a:t>AI with 101% encoding time</a:t>
            </a:r>
          </a:p>
          <a:p>
            <a:endParaRPr lang="en-CA" altLang="zh-CN" sz="2000" dirty="0"/>
          </a:p>
          <a:p>
            <a:r>
              <a:rPr lang="en-CA" altLang="zh-CN" sz="2000" dirty="0"/>
              <a:t>It is suggested to </a:t>
            </a:r>
            <a:r>
              <a:rPr lang="en-US" altLang="zh-CN" sz="2000" dirty="0"/>
              <a:t>investigate it in the next round of EE2 with other Intra TMP related proposals</a:t>
            </a:r>
            <a:endParaRPr lang="en-CA" altLang="zh-CN" sz="2000" dirty="0"/>
          </a:p>
          <a:p>
            <a:pPr marL="0" indent="0">
              <a:buNone/>
            </a:pPr>
            <a:endParaRPr lang="en-CA" altLang="zh-CN" sz="2000" dirty="0">
              <a:cs typeface="Times New Roman" panose="02020603050405020304" pitchFamily="18" charset="0"/>
            </a:endParaRPr>
          </a:p>
          <a:p>
            <a:r>
              <a:rPr lang="en-CA" altLang="zh-CN" sz="2000" dirty="0"/>
              <a:t>Thanks </a:t>
            </a:r>
            <a:r>
              <a:rPr lang="en-CA" altLang="zh-CN" sz="2000" dirty="0" err="1"/>
              <a:t>Xidian</a:t>
            </a:r>
            <a:r>
              <a:rPr lang="en-CA" altLang="zh-CN" sz="2000" dirty="0"/>
              <a:t> Univ. for cross-checking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</TotalTime>
  <Words>824</Words>
  <Application>Microsoft Office PowerPoint</Application>
  <PresentationFormat>宽屏</PresentationFormat>
  <Paragraphs>283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Arial</vt:lpstr>
      <vt:lpstr>Calibri</vt:lpstr>
      <vt:lpstr>Calibri Light</vt:lpstr>
      <vt:lpstr>Cambria Math</vt:lpstr>
      <vt:lpstr>Times New Roman</vt:lpstr>
      <vt:lpstr>Office 主题​​</vt:lpstr>
      <vt:lpstr>JVET-AC0087 Non-EE2: Intra TMP with half-pel precision</vt:lpstr>
      <vt:lpstr>Introduction</vt:lpstr>
      <vt:lpstr>Proposed method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JVET-AC0087 Non-EE2: Intra TMP with half-pel precision</dc:title>
  <dc:creator>rl</dc:creator>
  <cp:lastModifiedBy>Xinwei Li</cp:lastModifiedBy>
  <cp:revision>3</cp:revision>
  <dcterms:created xsi:type="dcterms:W3CDTF">2023-01-12T14:21:18Z</dcterms:created>
  <dcterms:modified xsi:type="dcterms:W3CDTF">2023-01-13T16:41:35Z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2052-0.0.0.0</vt:lpwstr>
  </property>
  <property fmtid="{D5CDD505-2E9C-101B-9397-08002B2CF9AE}" pid="3" name="ICV">
    <vt:lpwstr/>
  </property>
</Properties>
</file>