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"/>
  </p:notesMasterIdLst>
  <p:sldIdLst>
    <p:sldId id="256" r:id="rId2"/>
    <p:sldId id="7010" r:id="rId3"/>
    <p:sldId id="7017" r:id="rId4"/>
    <p:sldId id="7018" r:id="rId5"/>
    <p:sldId id="7016" r:id="rId6"/>
    <p:sldId id="7025" r:id="rId7"/>
    <p:sldId id="7024" r:id="rId8"/>
    <p:sldId id="7023" r:id="rId9"/>
    <p:sldId id="7026" r:id="rId10"/>
    <p:sldId id="7032" r:id="rId11"/>
    <p:sldId id="7031" r:id="rId12"/>
    <p:sldId id="7030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55" autoAdjust="0"/>
    <p:restoredTop sz="96405"/>
  </p:normalViewPr>
  <p:slideViewPr>
    <p:cSldViewPr snapToGrid="0">
      <p:cViewPr varScale="1">
        <p:scale>
          <a:sx n="86" d="100"/>
          <a:sy n="86" d="100"/>
        </p:scale>
        <p:origin x="71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B9A418-8817-D747-A2D9-431D033F6A98}" type="datetimeFigureOut">
              <a:rPr kumimoji="1" lang="zh-CN" altLang="en-US" smtClean="0"/>
              <a:t>2023/1/12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374400-FF1D-9D48-AD2E-5920CD9EBC6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25272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90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95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207660" y="3556432"/>
            <a:ext cx="987552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11420" y="2538852"/>
            <a:ext cx="10668000" cy="676276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904642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450"/>
              </a:spcBef>
              <a:defRPr sz="2640"/>
            </a:lvl1pPr>
            <a:lvl2pPr>
              <a:spcBef>
                <a:spcPts val="450"/>
              </a:spcBef>
              <a:defRPr sz="2160"/>
            </a:lvl2pPr>
            <a:lvl3pPr>
              <a:spcBef>
                <a:spcPts val="450"/>
              </a:spcBef>
              <a:defRPr sz="2160"/>
            </a:lvl3pPr>
            <a:lvl4pPr marL="1270254" indent="-290322">
              <a:spcBef>
                <a:spcPts val="450"/>
              </a:spcBef>
              <a:buFont typeface="Wingdings" panose="05000000000000000000" pitchFamily="2" charset="2"/>
              <a:buChar char="Ø"/>
              <a:defRPr sz="1500"/>
            </a:lvl4pPr>
            <a:lvl5pPr>
              <a:spcBef>
                <a:spcPts val="450"/>
              </a:spcBef>
              <a:defRPr sz="15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3" y="6381753"/>
            <a:ext cx="2603501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66234" y="304808"/>
            <a:ext cx="10668000" cy="676276"/>
          </a:xfrm>
        </p:spPr>
        <p:txBody>
          <a:bodyPr/>
          <a:lstStyle>
            <a:lvl1pPr>
              <a:defRPr sz="336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9732194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0245875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4" y="304808"/>
            <a:ext cx="10668000" cy="67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44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23" y="1125547"/>
            <a:ext cx="10610850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1800">
              <a:solidFill>
                <a:srgbClr val="0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476" y="6434208"/>
            <a:ext cx="2166047" cy="42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5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352044" indent="-35204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681228" indent="-32766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rgbClr val="0033CC"/>
          </a:solidFill>
          <a:latin typeface="+mn-lt"/>
          <a:ea typeface="+mn-ea"/>
        </a:defRPr>
      </a:lvl2pPr>
      <a:lvl3pPr marL="978408" indent="-296418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1500">
          <a:solidFill>
            <a:srgbClr val="009900"/>
          </a:solidFill>
          <a:latin typeface="+mn-lt"/>
          <a:ea typeface="+mn-ea"/>
        </a:defRPr>
      </a:lvl3pPr>
      <a:lvl4pPr marL="1270254" indent="-290322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500">
          <a:solidFill>
            <a:schemeClr val="tx1"/>
          </a:solidFill>
          <a:latin typeface="+mn-lt"/>
          <a:ea typeface="+mn-ea"/>
        </a:defRPr>
      </a:lvl4pPr>
      <a:lvl5pPr marL="1570482" indent="-29870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500">
          <a:solidFill>
            <a:schemeClr val="tx1"/>
          </a:solidFill>
          <a:latin typeface="+mn-lt"/>
          <a:ea typeface="+mn-ea"/>
        </a:defRPr>
      </a:lvl5pPr>
      <a:lvl6pPr marL="1913382" indent="-29870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256282" indent="-29870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599182" indent="-29870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942082" indent="-29870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emf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像" descr="图像">
            <a:extLst>
              <a:ext uri="{FF2B5EF4-FFF2-40B4-BE49-F238E27FC236}">
                <a16:creationId xmlns:a16="http://schemas.microsoft.com/office/drawing/2014/main" id="{D51E281A-F69C-F34A-A6D7-795236644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文本框 2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B80E5BE-C58D-C721-F53A-57ED2BB7EBE5}"/>
              </a:ext>
            </a:extLst>
          </p:cNvPr>
          <p:cNvSpPr txBox="1">
            <a:spLocks/>
          </p:cNvSpPr>
          <p:nvPr/>
        </p:nvSpPr>
        <p:spPr bwMode="auto">
          <a:xfrm>
            <a:off x="523663" y="2382298"/>
            <a:ext cx="11144670" cy="67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AHG15: Feature based Encoder-only algorithms for the Video Coding for Machines</a:t>
            </a:r>
            <a:endParaRPr lang="en-US" sz="36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F764EB8-D42F-3008-3EB5-AEFB2513F464}"/>
              </a:ext>
            </a:extLst>
          </p:cNvPr>
          <p:cNvSpPr txBox="1">
            <a:spLocks/>
          </p:cNvSpPr>
          <p:nvPr/>
        </p:nvSpPr>
        <p:spPr>
          <a:xfrm>
            <a:off x="1257775" y="3365653"/>
            <a:ext cx="9676450" cy="676276"/>
          </a:xfrm>
          <a:prstGeom prst="rect">
            <a:avLst/>
          </a:prstGeom>
        </p:spPr>
        <p:txBody>
          <a:bodyPr anchor="ctr"/>
          <a:lstStyle>
            <a:lvl1pPr marL="0" marR="0" indent="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228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457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685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9144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11430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1371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1600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1828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endParaRPr lang="en-US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D3137B3-2048-AB25-F7D9-ACA7875A6710}"/>
              </a:ext>
            </a:extLst>
          </p:cNvPr>
          <p:cNvSpPr txBox="1"/>
          <p:nvPr/>
        </p:nvSpPr>
        <p:spPr bwMode="auto">
          <a:xfrm>
            <a:off x="1519486" y="3857993"/>
            <a:ext cx="9153025" cy="127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8" tIns="54864" rIns="109728" bIns="54864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2857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5715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8572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1430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 defTabSz="1097280"/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Binzhe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Shurun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Wang, Yan Ye,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Shiqi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  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2D2FFAD-8C14-4FA4-8B19-2807A2F320D4}"/>
              </a:ext>
            </a:extLst>
          </p:cNvPr>
          <p:cNvGrpSpPr/>
          <p:nvPr/>
        </p:nvGrpSpPr>
        <p:grpSpPr>
          <a:xfrm>
            <a:off x="0" y="6270916"/>
            <a:ext cx="2284415" cy="587084"/>
            <a:chOff x="0" y="6270916"/>
            <a:chExt cx="2284415" cy="587084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3F9C8DA5-C8C8-4067-90EC-D77A845172F0}"/>
                </a:ext>
              </a:extLst>
            </p:cNvPr>
            <p:cNvSpPr/>
            <p:nvPr/>
          </p:nvSpPr>
          <p:spPr bwMode="auto">
            <a:xfrm>
              <a:off x="0" y="6270916"/>
              <a:ext cx="2284415" cy="5870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7823CB7-9E60-996A-F24D-88063A0C16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70000"/>
            </a:blip>
            <a:srcRect r="28361"/>
            <a:stretch/>
          </p:blipFill>
          <p:spPr>
            <a:xfrm>
              <a:off x="0" y="6347598"/>
              <a:ext cx="1619480" cy="433720"/>
            </a:xfrm>
            <a:prstGeom prst="rect">
              <a:avLst/>
            </a:prstGeom>
            <a:effectLst>
              <a:softEdge rad="12700"/>
            </a:effectLst>
          </p:spPr>
        </p:pic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8AFC0C-DEE2-027A-87BD-9E66A3CF9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0" y="1341444"/>
            <a:ext cx="11282469" cy="4967287"/>
          </a:xfrm>
        </p:spPr>
        <p:txBody>
          <a:bodyPr/>
          <a:lstStyle/>
          <a:p>
            <a:r>
              <a:rPr kumimoji="1" lang="en-US" altLang="zh-CN" sz="3200" dirty="0"/>
              <a:t>Instance segmentation task</a:t>
            </a:r>
          </a:p>
          <a:p>
            <a:pPr lvl="1"/>
            <a:r>
              <a:rPr kumimoji="1" lang="en-US" altLang="zh-CN" sz="2000" b="1" dirty="0"/>
              <a:t>Open Image dataset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0CF4D01-632C-4F77-A62D-A2162B455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11" y="2431622"/>
            <a:ext cx="700908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/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bitrate-analysis performance of the proposed encoder-only algorithms for 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Open Image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dataset, </a:t>
            </a: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instance segmentation task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02466E5-DB6F-C64E-150E-96EBBCC914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460805"/>
              </p:ext>
            </p:extLst>
          </p:nvPr>
        </p:nvGraphicFramePr>
        <p:xfrm>
          <a:off x="412711" y="3121292"/>
          <a:ext cx="7009085" cy="28143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9454">
                  <a:extLst>
                    <a:ext uri="{9D8B030D-6E8A-4147-A177-3AD203B41FA5}">
                      <a16:colId xmlns:a16="http://schemas.microsoft.com/office/drawing/2014/main" val="2382563654"/>
                    </a:ext>
                  </a:extLst>
                </a:gridCol>
                <a:gridCol w="819039">
                  <a:extLst>
                    <a:ext uri="{9D8B030D-6E8A-4147-A177-3AD203B41FA5}">
                      <a16:colId xmlns:a16="http://schemas.microsoft.com/office/drawing/2014/main" val="4122491982"/>
                    </a:ext>
                  </a:extLst>
                </a:gridCol>
                <a:gridCol w="897793">
                  <a:extLst>
                    <a:ext uri="{9D8B030D-6E8A-4147-A177-3AD203B41FA5}">
                      <a16:colId xmlns:a16="http://schemas.microsoft.com/office/drawing/2014/main" val="2230599907"/>
                    </a:ext>
                  </a:extLst>
                </a:gridCol>
                <a:gridCol w="897793">
                  <a:extLst>
                    <a:ext uri="{9D8B030D-6E8A-4147-A177-3AD203B41FA5}">
                      <a16:colId xmlns:a16="http://schemas.microsoft.com/office/drawing/2014/main" val="4192118429"/>
                    </a:ext>
                  </a:extLst>
                </a:gridCol>
                <a:gridCol w="897793">
                  <a:extLst>
                    <a:ext uri="{9D8B030D-6E8A-4147-A177-3AD203B41FA5}">
                      <a16:colId xmlns:a16="http://schemas.microsoft.com/office/drawing/2014/main" val="40560483"/>
                    </a:ext>
                  </a:extLst>
                </a:gridCol>
                <a:gridCol w="897793">
                  <a:extLst>
                    <a:ext uri="{9D8B030D-6E8A-4147-A177-3AD203B41FA5}">
                      <a16:colId xmlns:a16="http://schemas.microsoft.com/office/drawing/2014/main" val="3892835526"/>
                    </a:ext>
                  </a:extLst>
                </a:gridCol>
                <a:gridCol w="1199420">
                  <a:extLst>
                    <a:ext uri="{9D8B030D-6E8A-4147-A177-3AD203B41FA5}">
                      <a16:colId xmlns:a16="http://schemas.microsoft.com/office/drawing/2014/main" val="2130771350"/>
                    </a:ext>
                  </a:extLst>
                </a:gridCol>
              </a:tblGrid>
              <a:tr h="801463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Dataset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Rate point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VVC (VTM 12.0)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Test: tested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BD-rate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9762500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BPP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BPP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5095059"/>
                  </a:ext>
                </a:extLst>
              </a:tr>
              <a:tr h="287562">
                <a:tc rowSpan="6"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TVD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0.841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80.536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0.469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79.207</a:t>
                      </a:r>
                    </a:p>
                  </a:txBody>
                  <a:tcPr marL="7620" marR="7620" marT="7620" marB="0" anchor="ctr"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-29.66%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1511252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0.493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80.197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0.274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79.010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563775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0.277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78.775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0.157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77.832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047817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0.147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75.653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0.089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75.213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3393660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0.074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69.917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69.595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666267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57.773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58.237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955784"/>
                  </a:ext>
                </a:extLst>
              </a:tr>
            </a:tbl>
          </a:graphicData>
        </a:graphic>
      </p:graphicFrame>
      <p:sp>
        <p:nvSpPr>
          <p:cNvPr id="7" name="标题 2">
            <a:extLst>
              <a:ext uri="{FF2B5EF4-FFF2-40B4-BE49-F238E27FC236}">
                <a16:creationId xmlns:a16="http://schemas.microsoft.com/office/drawing/2014/main" id="{BD2D970D-0D18-D445-C7E7-0AD0AC39D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42" y="304808"/>
            <a:ext cx="11212292" cy="676276"/>
          </a:xfrm>
        </p:spPr>
        <p:txBody>
          <a:bodyPr/>
          <a:lstStyle/>
          <a:p>
            <a:r>
              <a:rPr kumimoji="1" lang="en-US" altLang="zh-CN" sz="2400" dirty="0"/>
              <a:t>AHG15: Feature based Encoder-only algorithms for the Video Coding for Machines</a:t>
            </a:r>
            <a:endParaRPr kumimoji="1" lang="zh-CN" altLang="en-US" sz="2400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DA1FAF1-F814-40D3-BC74-76C0348AE7AD}"/>
              </a:ext>
            </a:extLst>
          </p:cNvPr>
          <p:cNvGrpSpPr/>
          <p:nvPr/>
        </p:nvGrpSpPr>
        <p:grpSpPr>
          <a:xfrm>
            <a:off x="0" y="6270916"/>
            <a:ext cx="2284415" cy="587084"/>
            <a:chOff x="0" y="6270916"/>
            <a:chExt cx="2284415" cy="587084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46290B1-A789-492C-AEEA-EAEB7C2D86E1}"/>
                </a:ext>
              </a:extLst>
            </p:cNvPr>
            <p:cNvSpPr/>
            <p:nvPr/>
          </p:nvSpPr>
          <p:spPr bwMode="auto">
            <a:xfrm>
              <a:off x="0" y="6270916"/>
              <a:ext cx="2284415" cy="5870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839E98B-C9AA-4AF1-9D93-4795FD7827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</a:blip>
            <a:srcRect r="28361"/>
            <a:stretch/>
          </p:blipFill>
          <p:spPr>
            <a:xfrm>
              <a:off x="0" y="6347598"/>
              <a:ext cx="1619480" cy="433720"/>
            </a:xfrm>
            <a:prstGeom prst="rect">
              <a:avLst/>
            </a:prstGeom>
            <a:effectLst>
              <a:softEdge rad="12700"/>
            </a:effectLst>
          </p:spPr>
        </p:pic>
      </p:grpSp>
      <p:pic>
        <p:nvPicPr>
          <p:cNvPr id="12" name="图像" descr="图像">
            <a:extLst>
              <a:ext uri="{FF2B5EF4-FFF2-40B4-BE49-F238E27FC236}">
                <a16:creationId xmlns:a16="http://schemas.microsoft.com/office/drawing/2014/main" id="{4B17C0F2-9557-47C0-A081-4DC8997A9F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56DCB42-0AB8-42B9-B411-00A340DEDCD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4835" y="3095449"/>
            <a:ext cx="3936035" cy="29310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3127216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8AFC0C-DEE2-027A-87BD-9E66A3CF9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0" y="1341444"/>
            <a:ext cx="11282469" cy="4967287"/>
          </a:xfrm>
        </p:spPr>
        <p:txBody>
          <a:bodyPr/>
          <a:lstStyle/>
          <a:p>
            <a:r>
              <a:rPr kumimoji="1" lang="en-US" altLang="zh-CN" sz="3200" dirty="0"/>
              <a:t>Instance segmentation task</a:t>
            </a:r>
          </a:p>
          <a:p>
            <a:pPr lvl="1"/>
            <a:r>
              <a:rPr kumimoji="1" lang="en-US" altLang="zh-CN" sz="2000" b="1" dirty="0"/>
              <a:t>TVD dataset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0CF4D01-632C-4F77-A62D-A2162B455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11" y="2431622"/>
            <a:ext cx="700908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/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bitrate-analysis performance of the proposed encoder-only algorithms for TVD dataset, </a:t>
            </a: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instance segmentation task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02466E5-DB6F-C64E-150E-96EBBCC914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695160"/>
              </p:ext>
            </p:extLst>
          </p:nvPr>
        </p:nvGraphicFramePr>
        <p:xfrm>
          <a:off x="412711" y="3121292"/>
          <a:ext cx="7009085" cy="28143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9454">
                  <a:extLst>
                    <a:ext uri="{9D8B030D-6E8A-4147-A177-3AD203B41FA5}">
                      <a16:colId xmlns:a16="http://schemas.microsoft.com/office/drawing/2014/main" val="2382563654"/>
                    </a:ext>
                  </a:extLst>
                </a:gridCol>
                <a:gridCol w="819039">
                  <a:extLst>
                    <a:ext uri="{9D8B030D-6E8A-4147-A177-3AD203B41FA5}">
                      <a16:colId xmlns:a16="http://schemas.microsoft.com/office/drawing/2014/main" val="4122491982"/>
                    </a:ext>
                  </a:extLst>
                </a:gridCol>
                <a:gridCol w="897793">
                  <a:extLst>
                    <a:ext uri="{9D8B030D-6E8A-4147-A177-3AD203B41FA5}">
                      <a16:colId xmlns:a16="http://schemas.microsoft.com/office/drawing/2014/main" val="2230599907"/>
                    </a:ext>
                  </a:extLst>
                </a:gridCol>
                <a:gridCol w="897793">
                  <a:extLst>
                    <a:ext uri="{9D8B030D-6E8A-4147-A177-3AD203B41FA5}">
                      <a16:colId xmlns:a16="http://schemas.microsoft.com/office/drawing/2014/main" val="4192118429"/>
                    </a:ext>
                  </a:extLst>
                </a:gridCol>
                <a:gridCol w="897793">
                  <a:extLst>
                    <a:ext uri="{9D8B030D-6E8A-4147-A177-3AD203B41FA5}">
                      <a16:colId xmlns:a16="http://schemas.microsoft.com/office/drawing/2014/main" val="40560483"/>
                    </a:ext>
                  </a:extLst>
                </a:gridCol>
                <a:gridCol w="897793">
                  <a:extLst>
                    <a:ext uri="{9D8B030D-6E8A-4147-A177-3AD203B41FA5}">
                      <a16:colId xmlns:a16="http://schemas.microsoft.com/office/drawing/2014/main" val="3892835526"/>
                    </a:ext>
                  </a:extLst>
                </a:gridCol>
                <a:gridCol w="1199420">
                  <a:extLst>
                    <a:ext uri="{9D8B030D-6E8A-4147-A177-3AD203B41FA5}">
                      <a16:colId xmlns:a16="http://schemas.microsoft.com/office/drawing/2014/main" val="2130771350"/>
                    </a:ext>
                  </a:extLst>
                </a:gridCol>
              </a:tblGrid>
              <a:tr h="801463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Dataset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Rate point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VVC (VTM 12.0)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Test: tested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BD-rate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9762500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BPP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BPP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5095059"/>
                  </a:ext>
                </a:extLst>
              </a:tr>
              <a:tr h="287562">
                <a:tc rowSpan="6"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TVD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0.475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45.005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0.105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42.783</a:t>
                      </a:r>
                    </a:p>
                  </a:txBody>
                  <a:tcPr marL="7620" marR="7620" marT="7620" marB="0" anchor="ctr"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-63.29%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1511252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0.266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43.822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0.060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39.846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563775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0.145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40.746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0.036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38.871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047817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0.075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36.796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0.022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36.201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3393660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0.037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29.091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0.013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29.659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666267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0.017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18.346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19.568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955784"/>
                  </a:ext>
                </a:extLst>
              </a:tr>
            </a:tbl>
          </a:graphicData>
        </a:graphic>
      </p:graphicFrame>
      <p:sp>
        <p:nvSpPr>
          <p:cNvPr id="7" name="标题 2">
            <a:extLst>
              <a:ext uri="{FF2B5EF4-FFF2-40B4-BE49-F238E27FC236}">
                <a16:creationId xmlns:a16="http://schemas.microsoft.com/office/drawing/2014/main" id="{BD2D970D-0D18-D445-C7E7-0AD0AC39D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42" y="304808"/>
            <a:ext cx="11212292" cy="676276"/>
          </a:xfrm>
        </p:spPr>
        <p:txBody>
          <a:bodyPr/>
          <a:lstStyle/>
          <a:p>
            <a:r>
              <a:rPr kumimoji="1" lang="en-US" altLang="zh-CN" sz="2400" dirty="0"/>
              <a:t>AHG15: Feature based Encoder-only algorithms for the Video Coding for Machines</a:t>
            </a:r>
            <a:endParaRPr kumimoji="1" lang="zh-CN" altLang="en-US" sz="2400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DA1FAF1-F814-40D3-BC74-76C0348AE7AD}"/>
              </a:ext>
            </a:extLst>
          </p:cNvPr>
          <p:cNvGrpSpPr/>
          <p:nvPr/>
        </p:nvGrpSpPr>
        <p:grpSpPr>
          <a:xfrm>
            <a:off x="0" y="6270916"/>
            <a:ext cx="2284415" cy="587084"/>
            <a:chOff x="0" y="6270916"/>
            <a:chExt cx="2284415" cy="587084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46290B1-A789-492C-AEEA-EAEB7C2D86E1}"/>
                </a:ext>
              </a:extLst>
            </p:cNvPr>
            <p:cNvSpPr/>
            <p:nvPr/>
          </p:nvSpPr>
          <p:spPr bwMode="auto">
            <a:xfrm>
              <a:off x="0" y="6270916"/>
              <a:ext cx="2284415" cy="5870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839E98B-C9AA-4AF1-9D93-4795FD7827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</a:blip>
            <a:srcRect r="28361"/>
            <a:stretch/>
          </p:blipFill>
          <p:spPr>
            <a:xfrm>
              <a:off x="0" y="6347598"/>
              <a:ext cx="1619480" cy="433720"/>
            </a:xfrm>
            <a:prstGeom prst="rect">
              <a:avLst/>
            </a:prstGeom>
            <a:effectLst>
              <a:softEdge rad="12700"/>
            </a:effectLst>
          </p:spPr>
        </p:pic>
      </p:grpSp>
      <p:pic>
        <p:nvPicPr>
          <p:cNvPr id="12" name="图像" descr="图像">
            <a:extLst>
              <a:ext uri="{FF2B5EF4-FFF2-40B4-BE49-F238E27FC236}">
                <a16:creationId xmlns:a16="http://schemas.microsoft.com/office/drawing/2014/main" id="{4B17C0F2-9557-47C0-A081-4DC8997A9F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499AE53-5969-4EE4-A515-EDCEA5B5D99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4735" y="2961741"/>
            <a:ext cx="3664684" cy="29739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998889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1">
            <a:extLst>
              <a:ext uri="{FF2B5EF4-FFF2-40B4-BE49-F238E27FC236}">
                <a16:creationId xmlns:a16="http://schemas.microsoft.com/office/drawing/2014/main" id="{A45A1CFD-A2F1-B40A-C050-C06A63AFABC4}"/>
              </a:ext>
            </a:extLst>
          </p:cNvPr>
          <p:cNvSpPr txBox="1">
            <a:spLocks/>
          </p:cNvSpPr>
          <p:nvPr/>
        </p:nvSpPr>
        <p:spPr bwMode="auto">
          <a:xfrm>
            <a:off x="454765" y="1350266"/>
            <a:ext cx="11282469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52044" indent="-352044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64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1228" indent="-327660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160">
                <a:solidFill>
                  <a:srgbClr val="0033CC"/>
                </a:solidFill>
                <a:latin typeface="+mn-lt"/>
                <a:ea typeface="+mn-ea"/>
              </a:defRPr>
            </a:lvl2pPr>
            <a:lvl3pPr marL="978408" indent="-296418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p"/>
              <a:defRPr sz="2160">
                <a:solidFill>
                  <a:srgbClr val="009900"/>
                </a:solidFill>
                <a:latin typeface="+mn-lt"/>
                <a:ea typeface="+mn-ea"/>
              </a:defRPr>
            </a:lvl3pPr>
            <a:lvl4pPr marL="1270254" indent="-290322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70482" indent="-298704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913382" indent="-298704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256282" indent="-298704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599182" indent="-298704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942082" indent="-298704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kumimoji="1" lang="en-US" altLang="zh-CN" sz="3200" kern="0" dirty="0"/>
              <a:t>Conclusions </a:t>
            </a:r>
          </a:p>
          <a:p>
            <a:pPr lvl="1"/>
            <a:r>
              <a:rPr kumimoji="1" lang="en-US" altLang="zh-CN" sz="2000" b="1" dirty="0"/>
              <a:t>Given the high coding gain that the proposed method achieves, we suggest for this method to be included in the VCM technical report.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2E4B29F-F598-460A-BBFA-269CA2BD6BF3}"/>
              </a:ext>
            </a:extLst>
          </p:cNvPr>
          <p:cNvGrpSpPr/>
          <p:nvPr/>
        </p:nvGrpSpPr>
        <p:grpSpPr>
          <a:xfrm>
            <a:off x="0" y="6270916"/>
            <a:ext cx="2284415" cy="587084"/>
            <a:chOff x="0" y="6270916"/>
            <a:chExt cx="2284415" cy="587084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1A5C3B0A-E56B-4101-BDAF-F0B9E020AA7A}"/>
                </a:ext>
              </a:extLst>
            </p:cNvPr>
            <p:cNvSpPr/>
            <p:nvPr/>
          </p:nvSpPr>
          <p:spPr bwMode="auto">
            <a:xfrm>
              <a:off x="0" y="6270916"/>
              <a:ext cx="2284415" cy="5870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FFF463E-4EE2-4954-8498-635CAF4168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</a:blip>
            <a:srcRect r="28361"/>
            <a:stretch/>
          </p:blipFill>
          <p:spPr>
            <a:xfrm>
              <a:off x="0" y="6347598"/>
              <a:ext cx="1619480" cy="433720"/>
            </a:xfrm>
            <a:prstGeom prst="rect">
              <a:avLst/>
            </a:prstGeom>
            <a:effectLst>
              <a:softEdge rad="12700"/>
            </a:effectLst>
          </p:spPr>
        </p:pic>
      </p:grpSp>
      <p:sp>
        <p:nvSpPr>
          <p:cNvPr id="9" name="标题 2">
            <a:extLst>
              <a:ext uri="{FF2B5EF4-FFF2-40B4-BE49-F238E27FC236}">
                <a16:creationId xmlns:a16="http://schemas.microsoft.com/office/drawing/2014/main" id="{62288150-58A6-4FC3-9C04-F437E7A2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42" y="304808"/>
            <a:ext cx="11212292" cy="676276"/>
          </a:xfrm>
        </p:spPr>
        <p:txBody>
          <a:bodyPr/>
          <a:lstStyle/>
          <a:p>
            <a:r>
              <a:rPr kumimoji="1" lang="en-US" altLang="zh-CN" sz="2400" dirty="0"/>
              <a:t>AHG15: Feature based Encoder-only algorithms for the Video Coding for Machines</a:t>
            </a:r>
            <a:endParaRPr kumimoji="1" lang="zh-CN" altLang="en-US" sz="2400" dirty="0"/>
          </a:p>
        </p:txBody>
      </p:sp>
      <p:pic>
        <p:nvPicPr>
          <p:cNvPr id="10" name="图像" descr="图像">
            <a:extLst>
              <a:ext uri="{FF2B5EF4-FFF2-40B4-BE49-F238E27FC236}">
                <a16:creationId xmlns:a16="http://schemas.microsoft.com/office/drawing/2014/main" id="{19467856-427A-4654-AA2C-9F2C5FF820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4678685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>
            <a:extLst>
              <a:ext uri="{FF2B5EF4-FFF2-40B4-BE49-F238E27FC236}">
                <a16:creationId xmlns:a16="http://schemas.microsoft.com/office/drawing/2014/main" id="{7B13E09B-E088-3644-8C41-561A67BB7800}"/>
              </a:ext>
            </a:extLst>
          </p:cNvPr>
          <p:cNvGrpSpPr/>
          <p:nvPr/>
        </p:nvGrpSpPr>
        <p:grpSpPr>
          <a:xfrm>
            <a:off x="3817422" y="2787800"/>
            <a:ext cx="4294066" cy="1282402"/>
            <a:chOff x="21265" y="292989"/>
            <a:chExt cx="8588131" cy="2564802"/>
          </a:xfrm>
        </p:grpSpPr>
        <p:pic>
          <p:nvPicPr>
            <p:cNvPr id="6" name="图像" descr="图像">
              <a:extLst>
                <a:ext uri="{FF2B5EF4-FFF2-40B4-BE49-F238E27FC236}">
                  <a16:creationId xmlns:a16="http://schemas.microsoft.com/office/drawing/2014/main" id="{C7638CF3-4372-2E4B-A41F-247978429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" name="thanks">
              <a:extLst>
                <a:ext uri="{FF2B5EF4-FFF2-40B4-BE49-F238E27FC236}">
                  <a16:creationId xmlns:a16="http://schemas.microsoft.com/office/drawing/2014/main" id="{0DCDDACA-948C-D143-BC8F-4BCD86D92FA5}"/>
                </a:ext>
              </a:extLst>
            </p:cNvPr>
            <p:cNvSpPr txBox="1"/>
            <p:nvPr/>
          </p:nvSpPr>
          <p:spPr>
            <a:xfrm>
              <a:off x="21265" y="292989"/>
              <a:ext cx="7287251" cy="25648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25400" tIns="25400" rIns="25400" bIns="254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pPr defTabSz="228600" hangingPunct="0"/>
              <a:r>
                <a:rPr lang="en-US" altLang="zh-CN" sz="8000" kern="0" dirty="0">
                  <a:solidFill>
                    <a:srgbClr val="000000"/>
                  </a:solidFill>
                </a:rPr>
                <a:t>T</a:t>
              </a:r>
              <a:r>
                <a:rPr sz="8000" kern="0" dirty="0">
                  <a:solidFill>
                    <a:srgbClr val="000000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3D1564E-14FC-5C93-3377-4363D29D88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0000"/>
          </a:blip>
          <a:srcRect r="27300"/>
          <a:stretch/>
        </p:blipFill>
        <p:spPr>
          <a:xfrm>
            <a:off x="0" y="6424280"/>
            <a:ext cx="1643449" cy="43372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5918C58-F70A-48A0-BB91-6229DF120D99}"/>
              </a:ext>
            </a:extLst>
          </p:cNvPr>
          <p:cNvGrpSpPr/>
          <p:nvPr/>
        </p:nvGrpSpPr>
        <p:grpSpPr>
          <a:xfrm>
            <a:off x="0" y="6270916"/>
            <a:ext cx="2284415" cy="587084"/>
            <a:chOff x="0" y="6270916"/>
            <a:chExt cx="2284415" cy="587084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AFCCE3F-5003-4458-8B5B-EAB00CF44984}"/>
                </a:ext>
              </a:extLst>
            </p:cNvPr>
            <p:cNvSpPr/>
            <p:nvPr/>
          </p:nvSpPr>
          <p:spPr bwMode="auto">
            <a:xfrm>
              <a:off x="0" y="6270916"/>
              <a:ext cx="2284415" cy="5870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D4A3720E-5980-42C2-A1EF-4B7F2E978E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alphaModFix amt="70000"/>
            </a:blip>
            <a:srcRect r="28361"/>
            <a:stretch/>
          </p:blipFill>
          <p:spPr>
            <a:xfrm>
              <a:off x="0" y="6347598"/>
              <a:ext cx="1619480" cy="433720"/>
            </a:xfrm>
            <a:prstGeom prst="rect">
              <a:avLst/>
            </a:prstGeom>
            <a:effectLst>
              <a:softEdge rad="12700"/>
            </a:effectLst>
          </p:spPr>
        </p:pic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8AFC0C-DEE2-027A-87BD-9E66A3CF9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0" y="1341444"/>
            <a:ext cx="11282469" cy="4967287"/>
          </a:xfrm>
        </p:spPr>
        <p:txBody>
          <a:bodyPr/>
          <a:lstStyle/>
          <a:p>
            <a:r>
              <a:rPr kumimoji="1" lang="en-US" altLang="zh-CN" sz="3200" dirty="0"/>
              <a:t>Outline </a:t>
            </a:r>
            <a:r>
              <a:rPr kumimoji="1" lang="en-US" altLang="zh-CN" sz="2400" b="1" dirty="0"/>
              <a:t> </a:t>
            </a:r>
          </a:p>
          <a:p>
            <a:pPr lvl="1"/>
            <a:r>
              <a:rPr kumimoji="1" lang="en-US" altLang="zh-CN" sz="2400" b="1" dirty="0"/>
              <a:t>Introduction </a:t>
            </a:r>
          </a:p>
          <a:p>
            <a:pPr lvl="1"/>
            <a:r>
              <a:rPr kumimoji="1" lang="en-US" altLang="zh-CN" sz="2400" b="1" dirty="0"/>
              <a:t>Description of feature-based encoder-only algorithms</a:t>
            </a:r>
          </a:p>
          <a:p>
            <a:pPr lvl="1"/>
            <a:r>
              <a:rPr kumimoji="1" lang="en-US" altLang="zh-CN" sz="2400" b="1" dirty="0"/>
              <a:t>Experimental results</a:t>
            </a:r>
          </a:p>
          <a:p>
            <a:pPr lvl="1"/>
            <a:r>
              <a:rPr kumimoji="1" lang="en-US" altLang="zh-CN" sz="2400" b="1" dirty="0"/>
              <a:t>Conclusion</a:t>
            </a:r>
          </a:p>
          <a:p>
            <a:pPr lvl="1"/>
            <a:endParaRPr kumimoji="1" lang="en-US" altLang="zh-CN" sz="2400" b="1" dirty="0"/>
          </a:p>
          <a:p>
            <a:pPr lvl="1"/>
            <a:endParaRPr kumimoji="1" lang="en-US" altLang="zh-CN" sz="1800" b="1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C9CBB1D-1CA7-52FE-3288-C26803ACE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42" y="304808"/>
            <a:ext cx="11212292" cy="676276"/>
          </a:xfrm>
        </p:spPr>
        <p:txBody>
          <a:bodyPr/>
          <a:lstStyle/>
          <a:p>
            <a:r>
              <a:rPr kumimoji="1" lang="en-US" altLang="zh-CN" sz="2400" dirty="0"/>
              <a:t>AHG15: Feature based Encoder-only algorithms for the Video Coding for Machines</a:t>
            </a:r>
            <a:endParaRPr kumimoji="1" lang="zh-CN" altLang="en-US" sz="2400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18D7822-DD73-4318-A569-124E04E076E7}"/>
              </a:ext>
            </a:extLst>
          </p:cNvPr>
          <p:cNvGrpSpPr/>
          <p:nvPr/>
        </p:nvGrpSpPr>
        <p:grpSpPr>
          <a:xfrm>
            <a:off x="0" y="6270916"/>
            <a:ext cx="2284415" cy="587084"/>
            <a:chOff x="0" y="6270916"/>
            <a:chExt cx="2284415" cy="58708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1987F0A-35D7-4452-BE51-BB2F063BB92C}"/>
                </a:ext>
              </a:extLst>
            </p:cNvPr>
            <p:cNvSpPr/>
            <p:nvPr/>
          </p:nvSpPr>
          <p:spPr bwMode="auto">
            <a:xfrm>
              <a:off x="0" y="6270916"/>
              <a:ext cx="2284415" cy="5870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ECDDDC0-50D5-46BB-A37B-869D733D9D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</a:blip>
            <a:srcRect r="28361"/>
            <a:stretch/>
          </p:blipFill>
          <p:spPr>
            <a:xfrm>
              <a:off x="0" y="6347598"/>
              <a:ext cx="1619480" cy="433720"/>
            </a:xfrm>
            <a:prstGeom prst="rect">
              <a:avLst/>
            </a:prstGeom>
            <a:effectLst>
              <a:softEdge rad="12700"/>
            </a:effectLst>
          </p:spPr>
        </p:pic>
      </p:grpSp>
      <p:pic>
        <p:nvPicPr>
          <p:cNvPr id="8" name="图像" descr="图像">
            <a:extLst>
              <a:ext uri="{FF2B5EF4-FFF2-40B4-BE49-F238E27FC236}">
                <a16:creationId xmlns:a16="http://schemas.microsoft.com/office/drawing/2014/main" id="{D3AC2934-AAEF-42F1-B012-D11B12D17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94349282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8AFC0C-DEE2-027A-87BD-9E66A3CF9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0" y="1341444"/>
            <a:ext cx="11282469" cy="4967287"/>
          </a:xfrm>
        </p:spPr>
        <p:txBody>
          <a:bodyPr/>
          <a:lstStyle/>
          <a:p>
            <a:r>
              <a:rPr kumimoji="1" lang="en-US" altLang="zh-CN" sz="3200" b="1" dirty="0"/>
              <a:t>Introduction</a:t>
            </a:r>
            <a:r>
              <a:rPr kumimoji="1" lang="en-US" altLang="zh-CN" sz="3200" dirty="0"/>
              <a:t> </a:t>
            </a:r>
            <a:r>
              <a:rPr kumimoji="1" lang="en-US" altLang="zh-CN" sz="2400" b="1" dirty="0"/>
              <a:t> </a:t>
            </a:r>
          </a:p>
          <a:p>
            <a:pPr lvl="1"/>
            <a:r>
              <a:rPr kumimoji="1" lang="en-US" altLang="zh-CN" sz="2400" b="1" dirty="0"/>
              <a:t>Based on joint adaptive spatial temporal (JAST) system for VCM[1]</a:t>
            </a:r>
          </a:p>
          <a:p>
            <a:pPr lvl="1"/>
            <a:r>
              <a:rPr kumimoji="1" lang="en-US" altLang="zh-CN" sz="2400" b="1" dirty="0"/>
              <a:t>Two main modules: machine-oriented pre-analysis and machine-oriented pre-processing</a:t>
            </a:r>
          </a:p>
          <a:p>
            <a:pPr lvl="1"/>
            <a:endParaRPr kumimoji="1" lang="en-US" altLang="zh-CN" sz="1800" b="1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C9CBB1D-1CA7-52FE-3288-C26803ACE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42" y="304808"/>
            <a:ext cx="11212292" cy="676276"/>
          </a:xfrm>
        </p:spPr>
        <p:txBody>
          <a:bodyPr/>
          <a:lstStyle/>
          <a:p>
            <a:r>
              <a:rPr kumimoji="1" lang="en-US" altLang="zh-CN" sz="2400" dirty="0"/>
              <a:t>AHG15: Feature based Encoder-only algorithms for the Video Coding for Machines</a:t>
            </a:r>
            <a:endParaRPr kumimoji="1" lang="zh-CN" altLang="en-US" sz="24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ED4442E-2402-CA8E-9704-15BFC0AAF3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3550"/>
            <a:ext cx="7492215" cy="181324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946B8580-A58E-EBCE-E92C-1D08B7CC23B6}"/>
              </a:ext>
            </a:extLst>
          </p:cNvPr>
          <p:cNvSpPr/>
          <p:nvPr/>
        </p:nvSpPr>
        <p:spPr>
          <a:xfrm>
            <a:off x="2254929" y="6334780"/>
            <a:ext cx="9937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SzPts val="1200"/>
              <a:buFont typeface="Times New Roman" panose="02020603050405020304" pitchFamily="18" charset="0"/>
              <a:buAutoNum type="arabicPeriod"/>
            </a:pPr>
            <a:r>
              <a:rPr lang="en-US" altLang="zh-CN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S. Wang, B. Li, Z. Wang, S. Wang, Y. Ye, “[VCM] Video Coding for Machines </a:t>
            </a:r>
            <a:r>
              <a:rPr lang="en-US" altLang="zh-CN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CfP</a:t>
            </a:r>
            <a:r>
              <a:rPr lang="en-US" altLang="zh-CN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Response from Alibaba and City University of Hong Kong,” MPEG doc. m60737, October 2022. </a:t>
            </a:r>
            <a:endParaRPr lang="zh-CN" altLang="zh-CN" sz="14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C9A7768-301E-AC12-DBE4-FF761AD820E9}"/>
              </a:ext>
            </a:extLst>
          </p:cNvPr>
          <p:cNvSpPr txBox="1"/>
          <p:nvPr/>
        </p:nvSpPr>
        <p:spPr>
          <a:xfrm>
            <a:off x="885015" y="5425613"/>
            <a:ext cx="61075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Fig.  1 The proposed machine-oriented pre-analysis</a:t>
            </a:r>
            <a:endParaRPr lang="zh-CN" altLang="en-US" sz="1600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1E22AC19-2093-57D1-9692-03D5E4454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867" y="3429000"/>
            <a:ext cx="3276600" cy="196913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E46CECC-05D3-B6FC-FCE8-01FD7571AFE1}"/>
              </a:ext>
            </a:extLst>
          </p:cNvPr>
          <p:cNvSpPr txBox="1"/>
          <p:nvPr/>
        </p:nvSpPr>
        <p:spPr>
          <a:xfrm>
            <a:off x="7341079" y="5471780"/>
            <a:ext cx="46970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Mangal" panose="02040503050203030202" pitchFamily="18" charset="0"/>
              </a:rPr>
              <a:t>Fig.  2 The proposed machine-oriented pre-processing</a:t>
            </a:r>
            <a:endParaRPr lang="zh-CN" altLang="zh-CN" sz="1600" dirty="0">
              <a:effectLst/>
              <a:latin typeface="Calibri Light" panose="020F0302020204030204" pitchFamily="34" charset="0"/>
              <a:ea typeface="黑体" panose="02010609060101010101" pitchFamily="49" charset="-122"/>
              <a:cs typeface="Mangal" panose="02040503050203030202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F78C651-D70F-43B3-97CC-B01F6BC421BF}"/>
              </a:ext>
            </a:extLst>
          </p:cNvPr>
          <p:cNvGrpSpPr/>
          <p:nvPr/>
        </p:nvGrpSpPr>
        <p:grpSpPr>
          <a:xfrm>
            <a:off x="0" y="6270916"/>
            <a:ext cx="2284415" cy="587084"/>
            <a:chOff x="0" y="6270916"/>
            <a:chExt cx="2284415" cy="587084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1B20098-08DB-4CF5-BFD1-2298161CF55C}"/>
                </a:ext>
              </a:extLst>
            </p:cNvPr>
            <p:cNvSpPr/>
            <p:nvPr/>
          </p:nvSpPr>
          <p:spPr bwMode="auto">
            <a:xfrm>
              <a:off x="0" y="6270916"/>
              <a:ext cx="2284415" cy="5870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95739C07-5CDB-4EFF-A6E3-6F8D536C1A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alphaModFix amt="70000"/>
            </a:blip>
            <a:srcRect r="28361"/>
            <a:stretch/>
          </p:blipFill>
          <p:spPr>
            <a:xfrm>
              <a:off x="0" y="6347598"/>
              <a:ext cx="1619480" cy="433720"/>
            </a:xfrm>
            <a:prstGeom prst="rect">
              <a:avLst/>
            </a:prstGeom>
            <a:effectLst>
              <a:softEdge rad="12700"/>
            </a:effectLst>
          </p:spPr>
        </p:pic>
      </p:grpSp>
      <p:pic>
        <p:nvPicPr>
          <p:cNvPr id="15" name="图像" descr="图像">
            <a:extLst>
              <a:ext uri="{FF2B5EF4-FFF2-40B4-BE49-F238E27FC236}">
                <a16:creationId xmlns:a16="http://schemas.microsoft.com/office/drawing/2014/main" id="{904DE585-C1B0-47D3-8E25-2EA0C5CEA3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2173608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内容占位符 1">
                <a:extLst>
                  <a:ext uri="{FF2B5EF4-FFF2-40B4-BE49-F238E27FC236}">
                    <a16:creationId xmlns:a16="http://schemas.microsoft.com/office/drawing/2014/main" id="{558AFC0C-DEE2-027A-87BD-9E66A3CF95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55650" y="1341444"/>
                <a:ext cx="11282469" cy="4967287"/>
              </a:xfrm>
            </p:spPr>
            <p:txBody>
              <a:bodyPr/>
              <a:lstStyle/>
              <a:p>
                <a:r>
                  <a:rPr kumimoji="1" lang="en-US" altLang="zh-CN" sz="3200" b="1" dirty="0"/>
                  <a:t>Description of feature-based encoder-only algorithms</a:t>
                </a:r>
                <a:endParaRPr kumimoji="1" lang="en-US" altLang="zh-CN" sz="2400" b="1" dirty="0"/>
              </a:p>
              <a:p>
                <a:pPr lvl="1"/>
                <a:r>
                  <a:rPr kumimoji="1" lang="en-US" altLang="zh-CN" sz="1800" b="1" dirty="0"/>
                  <a:t>The feature map is extracted from the P-layer features and obtained by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altLang="zh-CN" sz="18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𝑁</m:t>
                        </m:r>
                      </m:den>
                    </m:f>
                    <m:nary>
                      <m:naryPr>
                        <m:chr m:val="∑"/>
                        <m:limLoc m:val="undOvr"/>
                        <m:grow m:val="on"/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|</m:t>
                        </m:r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18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|</m:t>
                        </m:r>
                      </m:e>
                    </m:nary>
                  </m:oMath>
                </a14:m>
                <a:r>
                  <a:rPr kumimoji="1" lang="en-US" altLang="zh-CN" sz="1800" b="1" dirty="0"/>
                  <a:t>.</a:t>
                </a:r>
              </a:p>
              <a:p>
                <a:pPr lvl="1"/>
                <a:r>
                  <a:rPr kumimoji="1" lang="en-US" altLang="zh-CN" sz="1800" b="1" dirty="0"/>
                  <a:t>Blur the input image </a:t>
                </a:r>
                <a:r>
                  <a:rPr kumimoji="1" lang="en-US" altLang="zh-CN" sz="1800" b="1" dirty="0">
                    <a:solidFill>
                      <a:schemeClr val="accent6"/>
                    </a:solidFill>
                  </a:rPr>
                  <a:t>pixel by pixel </a:t>
                </a:r>
                <a:r>
                  <a:rPr kumimoji="1" lang="en-US" altLang="zh-CN" sz="1800" b="1" dirty="0"/>
                  <a:t>with taking the feature map value of the </a:t>
                </a:r>
                <a:r>
                  <a:rPr kumimoji="1" lang="en-US" altLang="zh-CN" sz="1800" b="1" dirty="0">
                    <a:solidFill>
                      <a:schemeClr val="accent6"/>
                    </a:solidFill>
                  </a:rPr>
                  <a:t>corresponding pixel as the standard deviation </a:t>
                </a:r>
                <a:r>
                  <a:rPr kumimoji="1" lang="en-US" altLang="zh-CN" sz="1800" b="1" dirty="0"/>
                  <a:t>of the Gaussian kernel.</a:t>
                </a:r>
              </a:p>
              <a:p>
                <a:pPr lvl="1"/>
                <a:r>
                  <a:rPr lang="en-US" altLang="zh-CN" b="1" dirty="0"/>
                  <a:t>Final result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𝐵𝑙𝑢𝑟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𝐵𝑙𝑜𝑐𝑘</m:t>
                        </m:r>
                      </m:sub>
                    </m:sSub>
                    <m:r>
                      <a:rPr lang="en-US" altLang="zh-CN" sz="18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  <m:r>
                      <a:rPr lang="en-US" altLang="zh-CN" sz="18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1800" i="1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zh-CN" sz="1800" i="1">
                        <a:latin typeface="Cambria Math" panose="02040503050406030204" pitchFamily="18" charset="0"/>
                      </a:rPr>
                      <m:t>)∗</m:t>
                    </m:r>
                    <m:sSub>
                      <m:sSub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𝐵𝑙𝑢𝑟</m:t>
                        </m:r>
                      </m:sub>
                    </m:sSub>
                    <m:r>
                      <a:rPr lang="en-US" altLang="zh-CN" sz="18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1800" i="1">
                        <a:latin typeface="Cambria Math" panose="02040503050406030204" pitchFamily="18" charset="0"/>
                      </a:rPr>
                      <m:t>𝑀𝐼</m:t>
                    </m:r>
                  </m:oMath>
                </a14:m>
                <a:endParaRPr kumimoji="1" lang="en-US" altLang="zh-CN" sz="1800" b="1" dirty="0"/>
              </a:p>
              <a:p>
                <a:pPr lvl="1"/>
                <a:r>
                  <a:rPr kumimoji="1" lang="en-US" altLang="zh-CN" sz="1800" b="1" dirty="0"/>
                  <a:t>For video tasks, we union masks M of a group of frames.</a:t>
                </a:r>
              </a:p>
            </p:txBody>
          </p:sp>
        </mc:Choice>
        <mc:Fallback xmlns="">
          <p:sp>
            <p:nvSpPr>
              <p:cNvPr id="2" name="内容占位符 1">
                <a:extLst>
                  <a:ext uri="{FF2B5EF4-FFF2-40B4-BE49-F238E27FC236}">
                    <a16:creationId xmlns:a16="http://schemas.microsoft.com/office/drawing/2014/main" id="{558AFC0C-DEE2-027A-87BD-9E66A3CF95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55650" y="1341444"/>
                <a:ext cx="11282469" cy="4967287"/>
              </a:xfrm>
              <a:blipFill>
                <a:blip r:embed="rId2"/>
                <a:stretch>
                  <a:fillRect l="-1243" t="-17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标题 2">
            <a:extLst>
              <a:ext uri="{FF2B5EF4-FFF2-40B4-BE49-F238E27FC236}">
                <a16:creationId xmlns:a16="http://schemas.microsoft.com/office/drawing/2014/main" id="{5C9CBB1D-1CA7-52FE-3288-C26803ACE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42" y="304808"/>
            <a:ext cx="11212292" cy="676276"/>
          </a:xfrm>
        </p:spPr>
        <p:txBody>
          <a:bodyPr/>
          <a:lstStyle/>
          <a:p>
            <a:r>
              <a:rPr kumimoji="1" lang="en-US" altLang="zh-CN" sz="2400" dirty="0"/>
              <a:t>AHG15: Feature based Encoder-only algorithms for the Video Coding for Machines</a:t>
            </a:r>
            <a:endParaRPr kumimoji="1" lang="zh-CN" altLang="en-US" sz="24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46B8580-A58E-EBCE-E92C-1D08B7CC23B6}"/>
              </a:ext>
            </a:extLst>
          </p:cNvPr>
          <p:cNvSpPr/>
          <p:nvPr/>
        </p:nvSpPr>
        <p:spPr>
          <a:xfrm>
            <a:off x="2254929" y="6334780"/>
            <a:ext cx="9937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SzPts val="1200"/>
              <a:buFont typeface="Times New Roman" panose="02020603050405020304" pitchFamily="18" charset="0"/>
              <a:buAutoNum type="arabicPeriod"/>
            </a:pPr>
            <a:r>
              <a:rPr lang="en-US" altLang="zh-CN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S. Wang, B. Li, Z. Wang, S. Wang, Y. Ye, “[VCM] Video Coding for Machines </a:t>
            </a:r>
            <a:r>
              <a:rPr lang="en-US" altLang="zh-CN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CfP</a:t>
            </a:r>
            <a:r>
              <a:rPr lang="en-US" altLang="zh-CN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Response from Alibaba and City University of Hong Kong,” MPEG doc. m60737, October 2022. </a:t>
            </a:r>
            <a:endParaRPr lang="zh-CN" altLang="zh-CN" sz="14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C9A7768-301E-AC12-DBE4-FF761AD820E9}"/>
              </a:ext>
            </a:extLst>
          </p:cNvPr>
          <p:cNvSpPr txBox="1"/>
          <p:nvPr/>
        </p:nvSpPr>
        <p:spPr>
          <a:xfrm>
            <a:off x="846797" y="5844164"/>
            <a:ext cx="551186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Fig.  3 Pipeline of proposed feature-based pre-processing</a:t>
            </a:r>
            <a:endParaRPr lang="zh-CN" altLang="en-US" sz="16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E46CECC-05D3-B6FC-FCE8-01FD7571AFE1}"/>
              </a:ext>
            </a:extLst>
          </p:cNvPr>
          <p:cNvSpPr txBox="1"/>
          <p:nvPr/>
        </p:nvSpPr>
        <p:spPr>
          <a:xfrm>
            <a:off x="7341079" y="5970177"/>
            <a:ext cx="46970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Mangal" panose="02040503050203030202" pitchFamily="18" charset="0"/>
              </a:rPr>
              <a:t>Fig.  4 The group mask union in video tasks.</a:t>
            </a:r>
            <a:endParaRPr lang="zh-CN" altLang="zh-CN" sz="1600" dirty="0">
              <a:effectLst/>
              <a:latin typeface="Calibri Light" panose="020F0302020204030204" pitchFamily="34" charset="0"/>
              <a:ea typeface="黑体" panose="02010609060101010101" pitchFamily="49" charset="-122"/>
              <a:cs typeface="Mangal" panose="02040503050203030202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E0CC035-F689-4284-FE65-2045E2166E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81" y="3628288"/>
            <a:ext cx="5645785" cy="2159635"/>
          </a:xfrm>
          <a:prstGeom prst="rect">
            <a:avLst/>
          </a:prstGeom>
          <a:noFill/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9426FC7-8D1B-F933-0527-2289F80A48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629" y="3810542"/>
            <a:ext cx="3837940" cy="2159635"/>
          </a:xfrm>
          <a:prstGeom prst="rect">
            <a:avLst/>
          </a:prstGeom>
          <a:noFill/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090AAD8C-5390-45C5-9828-66134770785B}"/>
              </a:ext>
            </a:extLst>
          </p:cNvPr>
          <p:cNvGrpSpPr/>
          <p:nvPr/>
        </p:nvGrpSpPr>
        <p:grpSpPr>
          <a:xfrm>
            <a:off x="0" y="6270916"/>
            <a:ext cx="2284415" cy="587084"/>
            <a:chOff x="0" y="6270916"/>
            <a:chExt cx="2284415" cy="587084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EFD43607-814F-42C2-80B9-F79F4A1ED459}"/>
                </a:ext>
              </a:extLst>
            </p:cNvPr>
            <p:cNvSpPr/>
            <p:nvPr/>
          </p:nvSpPr>
          <p:spPr bwMode="auto">
            <a:xfrm>
              <a:off x="0" y="6270916"/>
              <a:ext cx="2284415" cy="5870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614AAF39-5C1D-4DE5-9F40-4B24636805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alphaModFix amt="70000"/>
            </a:blip>
            <a:srcRect r="28361"/>
            <a:stretch/>
          </p:blipFill>
          <p:spPr>
            <a:xfrm>
              <a:off x="0" y="6347598"/>
              <a:ext cx="1619480" cy="433720"/>
            </a:xfrm>
            <a:prstGeom prst="rect">
              <a:avLst/>
            </a:prstGeom>
            <a:effectLst>
              <a:softEdge rad="12700"/>
            </a:effectLst>
          </p:spPr>
        </p:pic>
      </p:grpSp>
      <p:pic>
        <p:nvPicPr>
          <p:cNvPr id="14" name="图像" descr="图像">
            <a:extLst>
              <a:ext uri="{FF2B5EF4-FFF2-40B4-BE49-F238E27FC236}">
                <a16:creationId xmlns:a16="http://schemas.microsoft.com/office/drawing/2014/main" id="{3083B42E-849C-46F5-B10B-462C60C26F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0644849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8AFC0C-DEE2-027A-87BD-9E66A3CF95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Experimental results</a:t>
            </a:r>
          </a:p>
          <a:p>
            <a:pPr lvl="1"/>
            <a:r>
              <a:rPr kumimoji="1" lang="en-US" altLang="zh-CN" sz="1800" b="1" dirty="0"/>
              <a:t>SFU </a:t>
            </a:r>
            <a:r>
              <a:rPr kumimoji="1" lang="en-CA" altLang="zh-CN" sz="1800" b="1" dirty="0"/>
              <a:t>Class E </a:t>
            </a:r>
            <a:r>
              <a:rPr kumimoji="1" lang="en-US" altLang="zh-CN" sz="1800" b="1" dirty="0"/>
              <a:t>of the VVC anchor exhibits non-monotonic behavior</a:t>
            </a:r>
            <a:endParaRPr kumimoji="1" lang="zh-CN" altLang="en-US" sz="1800" b="1" dirty="0"/>
          </a:p>
        </p:txBody>
      </p:sp>
      <p:sp>
        <p:nvSpPr>
          <p:cNvPr id="7" name="标题 2">
            <a:extLst>
              <a:ext uri="{FF2B5EF4-FFF2-40B4-BE49-F238E27FC236}">
                <a16:creationId xmlns:a16="http://schemas.microsoft.com/office/drawing/2014/main" id="{CF204A72-BE17-7B79-152B-17D2B0A80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42" y="304808"/>
            <a:ext cx="11212292" cy="676276"/>
          </a:xfrm>
        </p:spPr>
        <p:txBody>
          <a:bodyPr/>
          <a:lstStyle/>
          <a:p>
            <a:r>
              <a:rPr kumimoji="1" lang="en-US" altLang="zh-CN" sz="2400" dirty="0"/>
              <a:t>AHG15: Feature based Encoder-only algorithms for the Video Coding for Machines</a:t>
            </a:r>
            <a:endParaRPr kumimoji="1" lang="zh-CN" altLang="en-US" sz="2400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7D278F35-0B6B-E1D0-3BD3-259C33D7EB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467806"/>
              </p:ext>
            </p:extLst>
          </p:nvPr>
        </p:nvGraphicFramePr>
        <p:xfrm>
          <a:off x="1552754" y="2547895"/>
          <a:ext cx="8122468" cy="32691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0617">
                  <a:extLst>
                    <a:ext uri="{9D8B030D-6E8A-4147-A177-3AD203B41FA5}">
                      <a16:colId xmlns:a16="http://schemas.microsoft.com/office/drawing/2014/main" val="3140833990"/>
                    </a:ext>
                  </a:extLst>
                </a:gridCol>
                <a:gridCol w="2030617">
                  <a:extLst>
                    <a:ext uri="{9D8B030D-6E8A-4147-A177-3AD203B41FA5}">
                      <a16:colId xmlns:a16="http://schemas.microsoft.com/office/drawing/2014/main" val="652342251"/>
                    </a:ext>
                  </a:extLst>
                </a:gridCol>
                <a:gridCol w="2030617">
                  <a:extLst>
                    <a:ext uri="{9D8B030D-6E8A-4147-A177-3AD203B41FA5}">
                      <a16:colId xmlns:a16="http://schemas.microsoft.com/office/drawing/2014/main" val="3709534840"/>
                    </a:ext>
                  </a:extLst>
                </a:gridCol>
                <a:gridCol w="2030617">
                  <a:extLst>
                    <a:ext uri="{9D8B030D-6E8A-4147-A177-3AD203B41FA5}">
                      <a16:colId xmlns:a16="http://schemas.microsoft.com/office/drawing/2014/main" val="1164976173"/>
                    </a:ext>
                  </a:extLst>
                </a:gridCol>
              </a:tblGrid>
              <a:tr h="3269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MV Task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Dataset name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BD-rate saving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8960399"/>
                  </a:ext>
                </a:extLst>
              </a:tr>
              <a:tr h="326913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Object Detection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OpenImages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-28.43%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94371509"/>
                  </a:ext>
                </a:extLst>
              </a:tr>
              <a:tr h="3269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FLIR 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-63.49%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7176863"/>
                  </a:ext>
                </a:extLst>
              </a:tr>
              <a:tr h="3269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TVD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-63.38%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8974227"/>
                  </a:ext>
                </a:extLst>
              </a:tr>
              <a:tr h="3269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SFU-HW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Class AB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-35.74%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3276977"/>
                  </a:ext>
                </a:extLst>
              </a:tr>
              <a:tr h="3269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Class C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-4.53%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9963658"/>
                  </a:ext>
                </a:extLst>
              </a:tr>
              <a:tr h="3269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Class D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-4.48% 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307001"/>
                  </a:ext>
                </a:extLst>
              </a:tr>
              <a:tr h="3269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Class 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68970144"/>
                  </a:ext>
                </a:extLst>
              </a:tr>
              <a:tr h="32691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Instance Segmentation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OpenImages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-29.66%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9019962"/>
                  </a:ext>
                </a:extLst>
              </a:tr>
              <a:tr h="3269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TVD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-63.29%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9560507"/>
                  </a:ext>
                </a:extLst>
              </a:tr>
            </a:tbl>
          </a:graphicData>
        </a:graphic>
      </p:graphicFrame>
      <p:grpSp>
        <p:nvGrpSpPr>
          <p:cNvPr id="5" name="组合 4">
            <a:extLst>
              <a:ext uri="{FF2B5EF4-FFF2-40B4-BE49-F238E27FC236}">
                <a16:creationId xmlns:a16="http://schemas.microsoft.com/office/drawing/2014/main" id="{EDD43BD8-42D4-4875-AEC2-0AA7E7FA0208}"/>
              </a:ext>
            </a:extLst>
          </p:cNvPr>
          <p:cNvGrpSpPr/>
          <p:nvPr/>
        </p:nvGrpSpPr>
        <p:grpSpPr>
          <a:xfrm>
            <a:off x="0" y="6270916"/>
            <a:ext cx="2284415" cy="587084"/>
            <a:chOff x="0" y="6270916"/>
            <a:chExt cx="2284415" cy="58708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FF91F3E-FBC5-4AF5-BE0E-B6D368C77FE0}"/>
                </a:ext>
              </a:extLst>
            </p:cNvPr>
            <p:cNvSpPr/>
            <p:nvPr/>
          </p:nvSpPr>
          <p:spPr bwMode="auto">
            <a:xfrm>
              <a:off x="0" y="6270916"/>
              <a:ext cx="2284415" cy="5870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18E42DC-3D99-4101-843B-51E58B9FFF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</a:blip>
            <a:srcRect r="28361"/>
            <a:stretch/>
          </p:blipFill>
          <p:spPr>
            <a:xfrm>
              <a:off x="0" y="6347598"/>
              <a:ext cx="1619480" cy="433720"/>
            </a:xfrm>
            <a:prstGeom prst="rect">
              <a:avLst/>
            </a:prstGeom>
            <a:effectLst>
              <a:softEdge rad="12700"/>
            </a:effectLst>
          </p:spPr>
        </p:pic>
      </p:grpSp>
      <p:pic>
        <p:nvPicPr>
          <p:cNvPr id="9" name="图像" descr="图像">
            <a:extLst>
              <a:ext uri="{FF2B5EF4-FFF2-40B4-BE49-F238E27FC236}">
                <a16:creationId xmlns:a16="http://schemas.microsoft.com/office/drawing/2014/main" id="{AEA34767-2E30-46F8-884E-D0AC33857A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0276289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8AFC0C-DEE2-027A-87BD-9E66A3CF9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0" y="1341444"/>
            <a:ext cx="11282469" cy="4967287"/>
          </a:xfrm>
        </p:spPr>
        <p:txBody>
          <a:bodyPr/>
          <a:lstStyle/>
          <a:p>
            <a:r>
              <a:rPr kumimoji="1" lang="en-US" altLang="zh-CN" sz="3200" dirty="0"/>
              <a:t>Object detection task</a:t>
            </a:r>
            <a:endParaRPr kumimoji="1" lang="en-US" altLang="zh-CN" sz="2400" b="1" dirty="0"/>
          </a:p>
          <a:p>
            <a:pPr lvl="1"/>
            <a:r>
              <a:rPr kumimoji="1" lang="en-US" altLang="zh-CN" sz="2000" b="1" dirty="0"/>
              <a:t>Open Image dataset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0CF4D01-632C-4F77-A62D-A2162B455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11" y="2431622"/>
            <a:ext cx="700908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/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bitrate-analysis performance of the proposed encoder-only algorithms for 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Open Image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dataset, object detection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02466E5-DB6F-C64E-150E-96EBBCC914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088178"/>
              </p:ext>
            </p:extLst>
          </p:nvPr>
        </p:nvGraphicFramePr>
        <p:xfrm>
          <a:off x="412711" y="3121292"/>
          <a:ext cx="7009085" cy="28143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9454">
                  <a:extLst>
                    <a:ext uri="{9D8B030D-6E8A-4147-A177-3AD203B41FA5}">
                      <a16:colId xmlns:a16="http://schemas.microsoft.com/office/drawing/2014/main" val="2382563654"/>
                    </a:ext>
                  </a:extLst>
                </a:gridCol>
                <a:gridCol w="819039">
                  <a:extLst>
                    <a:ext uri="{9D8B030D-6E8A-4147-A177-3AD203B41FA5}">
                      <a16:colId xmlns:a16="http://schemas.microsoft.com/office/drawing/2014/main" val="4122491982"/>
                    </a:ext>
                  </a:extLst>
                </a:gridCol>
                <a:gridCol w="897793">
                  <a:extLst>
                    <a:ext uri="{9D8B030D-6E8A-4147-A177-3AD203B41FA5}">
                      <a16:colId xmlns:a16="http://schemas.microsoft.com/office/drawing/2014/main" val="2230599907"/>
                    </a:ext>
                  </a:extLst>
                </a:gridCol>
                <a:gridCol w="897793">
                  <a:extLst>
                    <a:ext uri="{9D8B030D-6E8A-4147-A177-3AD203B41FA5}">
                      <a16:colId xmlns:a16="http://schemas.microsoft.com/office/drawing/2014/main" val="4192118429"/>
                    </a:ext>
                  </a:extLst>
                </a:gridCol>
                <a:gridCol w="897793">
                  <a:extLst>
                    <a:ext uri="{9D8B030D-6E8A-4147-A177-3AD203B41FA5}">
                      <a16:colId xmlns:a16="http://schemas.microsoft.com/office/drawing/2014/main" val="40560483"/>
                    </a:ext>
                  </a:extLst>
                </a:gridCol>
                <a:gridCol w="897793">
                  <a:extLst>
                    <a:ext uri="{9D8B030D-6E8A-4147-A177-3AD203B41FA5}">
                      <a16:colId xmlns:a16="http://schemas.microsoft.com/office/drawing/2014/main" val="3892835526"/>
                    </a:ext>
                  </a:extLst>
                </a:gridCol>
                <a:gridCol w="1199420">
                  <a:extLst>
                    <a:ext uri="{9D8B030D-6E8A-4147-A177-3AD203B41FA5}">
                      <a16:colId xmlns:a16="http://schemas.microsoft.com/office/drawing/2014/main" val="2130771350"/>
                    </a:ext>
                  </a:extLst>
                </a:gridCol>
              </a:tblGrid>
              <a:tr h="801463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Dataset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Rate point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VVC (VTM 12.0)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Test: tested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BD-rate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9762500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BPP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BPP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5095059"/>
                  </a:ext>
                </a:extLst>
              </a:tr>
              <a:tr h="287562">
                <a:tc rowSpan="6"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TVD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0.863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78.929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0.468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78.007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-28.43%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1511252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0.509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77.989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0.276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77.174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563775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0.287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77.263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0.159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76.157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047817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0.153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73.963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0.091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73.922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3393660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0.078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68.842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0.051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68.158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666267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0.037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58.021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0.028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57.619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955784"/>
                  </a:ext>
                </a:extLst>
              </a:tr>
            </a:tbl>
          </a:graphicData>
        </a:graphic>
      </p:graphicFrame>
      <p:sp>
        <p:nvSpPr>
          <p:cNvPr id="7" name="标题 2">
            <a:extLst>
              <a:ext uri="{FF2B5EF4-FFF2-40B4-BE49-F238E27FC236}">
                <a16:creationId xmlns:a16="http://schemas.microsoft.com/office/drawing/2014/main" id="{BD2D970D-0D18-D445-C7E7-0AD0AC39D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42" y="304808"/>
            <a:ext cx="11212292" cy="676276"/>
          </a:xfrm>
        </p:spPr>
        <p:txBody>
          <a:bodyPr/>
          <a:lstStyle/>
          <a:p>
            <a:r>
              <a:rPr kumimoji="1" lang="en-US" altLang="zh-CN" sz="2400" dirty="0"/>
              <a:t>AHG15: Feature based Encoder-only algorithms for the Video Coding for Machines</a:t>
            </a:r>
            <a:endParaRPr kumimoji="1" lang="zh-CN" altLang="en-US" sz="2400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DA1FAF1-F814-40D3-BC74-76C0348AE7AD}"/>
              </a:ext>
            </a:extLst>
          </p:cNvPr>
          <p:cNvGrpSpPr/>
          <p:nvPr/>
        </p:nvGrpSpPr>
        <p:grpSpPr>
          <a:xfrm>
            <a:off x="0" y="6270916"/>
            <a:ext cx="2284415" cy="587084"/>
            <a:chOff x="0" y="6270916"/>
            <a:chExt cx="2284415" cy="587084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46290B1-A789-492C-AEEA-EAEB7C2D86E1}"/>
                </a:ext>
              </a:extLst>
            </p:cNvPr>
            <p:cNvSpPr/>
            <p:nvPr/>
          </p:nvSpPr>
          <p:spPr bwMode="auto">
            <a:xfrm>
              <a:off x="0" y="6270916"/>
              <a:ext cx="2284415" cy="5870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839E98B-C9AA-4AF1-9D93-4795FD7827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</a:blip>
            <a:srcRect r="28361"/>
            <a:stretch/>
          </p:blipFill>
          <p:spPr>
            <a:xfrm>
              <a:off x="0" y="6347598"/>
              <a:ext cx="1619480" cy="433720"/>
            </a:xfrm>
            <a:prstGeom prst="rect">
              <a:avLst/>
            </a:prstGeom>
            <a:effectLst>
              <a:softEdge rad="12700"/>
            </a:effectLst>
          </p:spPr>
        </p:pic>
      </p:grpSp>
      <p:pic>
        <p:nvPicPr>
          <p:cNvPr id="12" name="图像" descr="图像">
            <a:extLst>
              <a:ext uri="{FF2B5EF4-FFF2-40B4-BE49-F238E27FC236}">
                <a16:creationId xmlns:a16="http://schemas.microsoft.com/office/drawing/2014/main" id="{4B17C0F2-9557-47C0-A081-4DC8997A9F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8631A7E-059D-411D-99DF-689645E3E77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4735" y="3088712"/>
            <a:ext cx="4000054" cy="3019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381751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8AFC0C-DEE2-027A-87BD-9E66A3CF9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0" y="1341444"/>
            <a:ext cx="11282469" cy="4967287"/>
          </a:xfrm>
        </p:spPr>
        <p:txBody>
          <a:bodyPr/>
          <a:lstStyle/>
          <a:p>
            <a:r>
              <a:rPr kumimoji="1" lang="en-US" altLang="zh-CN" sz="3200" dirty="0"/>
              <a:t>Object detection task</a:t>
            </a:r>
            <a:endParaRPr kumimoji="1" lang="en-US" altLang="zh-CN" sz="2400" b="1" dirty="0"/>
          </a:p>
          <a:p>
            <a:pPr lvl="1"/>
            <a:r>
              <a:rPr kumimoji="1" lang="en-US" altLang="zh-CN" sz="2000" b="1" dirty="0"/>
              <a:t>FLIR dataset : 2 higher rates of the VVC anchor exhibit non-monotonic behavior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0CF4D01-632C-4F77-A62D-A2162B455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11" y="2431622"/>
            <a:ext cx="700908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  <a:tab pos="2863850" algn="ctr"/>
              </a:tabLst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bitrate-analysis performance of the proposed encoder-only algorithms for FLIR dataset, object detection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标题 2">
            <a:extLst>
              <a:ext uri="{FF2B5EF4-FFF2-40B4-BE49-F238E27FC236}">
                <a16:creationId xmlns:a16="http://schemas.microsoft.com/office/drawing/2014/main" id="{BD2D970D-0D18-D445-C7E7-0AD0AC39D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42" y="304808"/>
            <a:ext cx="11212292" cy="676276"/>
          </a:xfrm>
        </p:spPr>
        <p:txBody>
          <a:bodyPr/>
          <a:lstStyle/>
          <a:p>
            <a:r>
              <a:rPr kumimoji="1" lang="en-US" altLang="zh-CN" sz="2400" dirty="0"/>
              <a:t>AHG15: Feature based Encoder-only algorithms for the Video Coding for Machines</a:t>
            </a:r>
            <a:endParaRPr kumimoji="1" lang="zh-CN" altLang="en-US" sz="2400" dirty="0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A051B0AE-A617-44FC-A2F1-2A06DAFEF6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201695"/>
              </p:ext>
            </p:extLst>
          </p:nvPr>
        </p:nvGraphicFramePr>
        <p:xfrm>
          <a:off x="412711" y="3156549"/>
          <a:ext cx="6927008" cy="27438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2291">
                  <a:extLst>
                    <a:ext uri="{9D8B030D-6E8A-4147-A177-3AD203B41FA5}">
                      <a16:colId xmlns:a16="http://schemas.microsoft.com/office/drawing/2014/main" val="1481591465"/>
                    </a:ext>
                  </a:extLst>
                </a:gridCol>
                <a:gridCol w="808994">
                  <a:extLst>
                    <a:ext uri="{9D8B030D-6E8A-4147-A177-3AD203B41FA5}">
                      <a16:colId xmlns:a16="http://schemas.microsoft.com/office/drawing/2014/main" val="131117199"/>
                    </a:ext>
                  </a:extLst>
                </a:gridCol>
                <a:gridCol w="886781">
                  <a:extLst>
                    <a:ext uri="{9D8B030D-6E8A-4147-A177-3AD203B41FA5}">
                      <a16:colId xmlns:a16="http://schemas.microsoft.com/office/drawing/2014/main" val="1962536103"/>
                    </a:ext>
                  </a:extLst>
                </a:gridCol>
                <a:gridCol w="886781">
                  <a:extLst>
                    <a:ext uri="{9D8B030D-6E8A-4147-A177-3AD203B41FA5}">
                      <a16:colId xmlns:a16="http://schemas.microsoft.com/office/drawing/2014/main" val="4012949424"/>
                    </a:ext>
                  </a:extLst>
                </a:gridCol>
                <a:gridCol w="886781">
                  <a:extLst>
                    <a:ext uri="{9D8B030D-6E8A-4147-A177-3AD203B41FA5}">
                      <a16:colId xmlns:a16="http://schemas.microsoft.com/office/drawing/2014/main" val="3622685693"/>
                    </a:ext>
                  </a:extLst>
                </a:gridCol>
                <a:gridCol w="886781">
                  <a:extLst>
                    <a:ext uri="{9D8B030D-6E8A-4147-A177-3AD203B41FA5}">
                      <a16:colId xmlns:a16="http://schemas.microsoft.com/office/drawing/2014/main" val="2245726042"/>
                    </a:ext>
                  </a:extLst>
                </a:gridCol>
                <a:gridCol w="1188599">
                  <a:extLst>
                    <a:ext uri="{9D8B030D-6E8A-4147-A177-3AD203B41FA5}">
                      <a16:colId xmlns:a16="http://schemas.microsoft.com/office/drawing/2014/main" val="2984544013"/>
                    </a:ext>
                  </a:extLst>
                </a:gridCol>
              </a:tblGrid>
              <a:tr h="781385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Dataset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Rate point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effectLst/>
                        </a:rPr>
                        <a:t>VVC (VTM 12.0)</a:t>
                      </a:r>
                      <a:endParaRPr lang="zh-CN" alt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Test: tested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BD-rate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8722649"/>
                  </a:ext>
                </a:extLst>
              </a:tr>
              <a:tr h="2803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BPP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BPP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815675"/>
                  </a:ext>
                </a:extLst>
              </a:tr>
              <a:tr h="280357">
                <a:tc rowSpan="6"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FLIR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1.892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39.317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36.34</a:t>
                      </a:r>
                    </a:p>
                  </a:txBody>
                  <a:tcPr marL="7620" marR="7620" marT="7620" marB="0" anchor="ctr"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-63.49%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4290927"/>
                  </a:ext>
                </a:extLst>
              </a:tr>
              <a:tr h="2803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1.325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39.321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35.85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5016868"/>
                  </a:ext>
                </a:extLst>
              </a:tr>
              <a:tr h="2803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0.376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39.685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34.36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7129632"/>
                  </a:ext>
                </a:extLst>
              </a:tr>
              <a:tr h="2803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0.146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34.578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31.42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488517"/>
                  </a:ext>
                </a:extLst>
              </a:tr>
              <a:tr h="2803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0.073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24.888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22.28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3818796"/>
                  </a:ext>
                </a:extLst>
              </a:tr>
              <a:tr h="2803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0.034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12.746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9.82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0360462"/>
                  </a:ext>
                </a:extLst>
              </a:tr>
            </a:tbl>
          </a:graphicData>
        </a:graphic>
      </p:graphicFrame>
      <p:grpSp>
        <p:nvGrpSpPr>
          <p:cNvPr id="10" name="组合 9">
            <a:extLst>
              <a:ext uri="{FF2B5EF4-FFF2-40B4-BE49-F238E27FC236}">
                <a16:creationId xmlns:a16="http://schemas.microsoft.com/office/drawing/2014/main" id="{A5DBA92B-2CAE-4DE3-A1B9-E9A93F2F1F5C}"/>
              </a:ext>
            </a:extLst>
          </p:cNvPr>
          <p:cNvGrpSpPr/>
          <p:nvPr/>
        </p:nvGrpSpPr>
        <p:grpSpPr>
          <a:xfrm>
            <a:off x="0" y="6219338"/>
            <a:ext cx="2284415" cy="587084"/>
            <a:chOff x="0" y="6270916"/>
            <a:chExt cx="2284415" cy="587084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E5277D9E-47EE-435A-B911-6AC957A1C1C3}"/>
                </a:ext>
              </a:extLst>
            </p:cNvPr>
            <p:cNvSpPr/>
            <p:nvPr/>
          </p:nvSpPr>
          <p:spPr bwMode="auto">
            <a:xfrm>
              <a:off x="0" y="6270916"/>
              <a:ext cx="2284415" cy="5870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B2554C2-311C-4229-898C-196691B1FB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</a:blip>
            <a:srcRect r="28361"/>
            <a:stretch/>
          </p:blipFill>
          <p:spPr>
            <a:xfrm>
              <a:off x="0" y="6347598"/>
              <a:ext cx="1619480" cy="433720"/>
            </a:xfrm>
            <a:prstGeom prst="rect">
              <a:avLst/>
            </a:prstGeom>
            <a:effectLst>
              <a:softEdge rad="12700"/>
            </a:effectLst>
          </p:spPr>
        </p:pic>
      </p:grpSp>
      <p:pic>
        <p:nvPicPr>
          <p:cNvPr id="13" name="图像" descr="图像">
            <a:extLst>
              <a:ext uri="{FF2B5EF4-FFF2-40B4-BE49-F238E27FC236}">
                <a16:creationId xmlns:a16="http://schemas.microsoft.com/office/drawing/2014/main" id="{EC221731-E0B6-4117-A09F-2BCBCA6977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419" y="434667"/>
            <a:ext cx="335370" cy="41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D924CC5-4653-4ED6-A351-06D811A9C64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853" y="3077953"/>
            <a:ext cx="4082131" cy="30627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639258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8AFC0C-DEE2-027A-87BD-9E66A3CF9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0" y="1341444"/>
            <a:ext cx="11282469" cy="4967287"/>
          </a:xfrm>
        </p:spPr>
        <p:txBody>
          <a:bodyPr/>
          <a:lstStyle/>
          <a:p>
            <a:r>
              <a:rPr kumimoji="1" lang="en-US" altLang="zh-CN" sz="3200" dirty="0"/>
              <a:t>Object detection task</a:t>
            </a:r>
            <a:endParaRPr kumimoji="1" lang="en-US" altLang="zh-CN" sz="2400" b="1" dirty="0"/>
          </a:p>
          <a:p>
            <a:pPr lvl="1"/>
            <a:r>
              <a:rPr kumimoji="1" lang="en-US" altLang="zh-CN" sz="2000" b="1" dirty="0"/>
              <a:t>TVD dataset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0CF4D01-632C-4F77-A62D-A2162B455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11" y="2431622"/>
            <a:ext cx="700908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  <a:tab pos="2863850" algn="ctr"/>
              </a:tabLst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bitrate-analysis performance of the proposed encoder-only algorithms for TVD dataset, object detection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02466E5-DB6F-C64E-150E-96EBBCC914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221965"/>
              </p:ext>
            </p:extLst>
          </p:nvPr>
        </p:nvGraphicFramePr>
        <p:xfrm>
          <a:off x="412711" y="3121292"/>
          <a:ext cx="7009085" cy="28143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9454">
                  <a:extLst>
                    <a:ext uri="{9D8B030D-6E8A-4147-A177-3AD203B41FA5}">
                      <a16:colId xmlns:a16="http://schemas.microsoft.com/office/drawing/2014/main" val="2382563654"/>
                    </a:ext>
                  </a:extLst>
                </a:gridCol>
                <a:gridCol w="819039">
                  <a:extLst>
                    <a:ext uri="{9D8B030D-6E8A-4147-A177-3AD203B41FA5}">
                      <a16:colId xmlns:a16="http://schemas.microsoft.com/office/drawing/2014/main" val="4122491982"/>
                    </a:ext>
                  </a:extLst>
                </a:gridCol>
                <a:gridCol w="897793">
                  <a:extLst>
                    <a:ext uri="{9D8B030D-6E8A-4147-A177-3AD203B41FA5}">
                      <a16:colId xmlns:a16="http://schemas.microsoft.com/office/drawing/2014/main" val="2230599907"/>
                    </a:ext>
                  </a:extLst>
                </a:gridCol>
                <a:gridCol w="897793">
                  <a:extLst>
                    <a:ext uri="{9D8B030D-6E8A-4147-A177-3AD203B41FA5}">
                      <a16:colId xmlns:a16="http://schemas.microsoft.com/office/drawing/2014/main" val="4192118429"/>
                    </a:ext>
                  </a:extLst>
                </a:gridCol>
                <a:gridCol w="897793">
                  <a:extLst>
                    <a:ext uri="{9D8B030D-6E8A-4147-A177-3AD203B41FA5}">
                      <a16:colId xmlns:a16="http://schemas.microsoft.com/office/drawing/2014/main" val="40560483"/>
                    </a:ext>
                  </a:extLst>
                </a:gridCol>
                <a:gridCol w="897793">
                  <a:extLst>
                    <a:ext uri="{9D8B030D-6E8A-4147-A177-3AD203B41FA5}">
                      <a16:colId xmlns:a16="http://schemas.microsoft.com/office/drawing/2014/main" val="3892835526"/>
                    </a:ext>
                  </a:extLst>
                </a:gridCol>
                <a:gridCol w="1199420">
                  <a:extLst>
                    <a:ext uri="{9D8B030D-6E8A-4147-A177-3AD203B41FA5}">
                      <a16:colId xmlns:a16="http://schemas.microsoft.com/office/drawing/2014/main" val="2130771350"/>
                    </a:ext>
                  </a:extLst>
                </a:gridCol>
              </a:tblGrid>
              <a:tr h="801463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Dataset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Rate point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VVC (VTM 12.0)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Test: tested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BD-rate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9762500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BPP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BPP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5095059"/>
                  </a:ext>
                </a:extLst>
              </a:tr>
              <a:tr h="287562">
                <a:tc rowSpan="6"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TVD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0.475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55.748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1"/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53.271</a:t>
                      </a:r>
                    </a:p>
                  </a:txBody>
                  <a:tcPr marL="7620" marR="7620" marT="7620" marB="0" anchor="ctr"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-63.38%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1511252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0.266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53.752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51.897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563775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0.145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50.632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48.868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047817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0.075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45.311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1"/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44.265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3393660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0.037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38.586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1"/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37.965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666267"/>
                  </a:ext>
                </a:extLst>
              </a:tr>
              <a:tr h="287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0.017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20.155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1"/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22.254</a:t>
                      </a: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955784"/>
                  </a:ext>
                </a:extLst>
              </a:tr>
            </a:tbl>
          </a:graphicData>
        </a:graphic>
      </p:graphicFrame>
      <p:sp>
        <p:nvSpPr>
          <p:cNvPr id="7" name="标题 2">
            <a:extLst>
              <a:ext uri="{FF2B5EF4-FFF2-40B4-BE49-F238E27FC236}">
                <a16:creationId xmlns:a16="http://schemas.microsoft.com/office/drawing/2014/main" id="{BD2D970D-0D18-D445-C7E7-0AD0AC39D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42" y="304808"/>
            <a:ext cx="11212292" cy="676276"/>
          </a:xfrm>
        </p:spPr>
        <p:txBody>
          <a:bodyPr/>
          <a:lstStyle/>
          <a:p>
            <a:r>
              <a:rPr kumimoji="1" lang="en-US" altLang="zh-CN" sz="2400" dirty="0"/>
              <a:t>AHG15: Feature based Encoder-only algorithms for the Video Coding for Machines</a:t>
            </a:r>
            <a:endParaRPr kumimoji="1" lang="zh-CN" altLang="en-US" sz="24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5CB3AB2-C49E-4ABD-AD3C-6C3CFF0DAFD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054" y="2718417"/>
            <a:ext cx="3774180" cy="3327276"/>
          </a:xfrm>
          <a:prstGeom prst="rect">
            <a:avLst/>
          </a:prstGeom>
          <a:noFill/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4DA1FAF1-F814-40D3-BC74-76C0348AE7AD}"/>
              </a:ext>
            </a:extLst>
          </p:cNvPr>
          <p:cNvGrpSpPr/>
          <p:nvPr/>
        </p:nvGrpSpPr>
        <p:grpSpPr>
          <a:xfrm>
            <a:off x="0" y="6270916"/>
            <a:ext cx="2284415" cy="587084"/>
            <a:chOff x="0" y="6270916"/>
            <a:chExt cx="2284415" cy="587084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46290B1-A789-492C-AEEA-EAEB7C2D86E1}"/>
                </a:ext>
              </a:extLst>
            </p:cNvPr>
            <p:cNvSpPr/>
            <p:nvPr/>
          </p:nvSpPr>
          <p:spPr bwMode="auto">
            <a:xfrm>
              <a:off x="0" y="6270916"/>
              <a:ext cx="2284415" cy="5870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839E98B-C9AA-4AF1-9D93-4795FD7827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70000"/>
            </a:blip>
            <a:srcRect r="28361"/>
            <a:stretch/>
          </p:blipFill>
          <p:spPr>
            <a:xfrm>
              <a:off x="0" y="6347598"/>
              <a:ext cx="1619480" cy="433720"/>
            </a:xfrm>
            <a:prstGeom prst="rect">
              <a:avLst/>
            </a:prstGeom>
            <a:effectLst>
              <a:softEdge rad="12700"/>
            </a:effectLst>
          </p:spPr>
        </p:pic>
      </p:grpSp>
      <p:pic>
        <p:nvPicPr>
          <p:cNvPr id="12" name="图像" descr="图像">
            <a:extLst>
              <a:ext uri="{FF2B5EF4-FFF2-40B4-BE49-F238E27FC236}">
                <a16:creationId xmlns:a16="http://schemas.microsoft.com/office/drawing/2014/main" id="{4B17C0F2-9557-47C0-A081-4DC8997A9F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7203058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8AFC0C-DEE2-027A-87BD-9E66A3CF9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0" y="1341444"/>
            <a:ext cx="5834931" cy="4967287"/>
          </a:xfrm>
        </p:spPr>
        <p:txBody>
          <a:bodyPr/>
          <a:lstStyle/>
          <a:p>
            <a:r>
              <a:rPr kumimoji="1" lang="en-US" altLang="zh-CN" sz="3200" dirty="0"/>
              <a:t>Object detection task</a:t>
            </a:r>
            <a:endParaRPr kumimoji="1" lang="en-US" altLang="zh-CN" sz="2400" b="1" dirty="0"/>
          </a:p>
          <a:p>
            <a:pPr lvl="1"/>
            <a:r>
              <a:rPr kumimoji="1" lang="en-US" altLang="zh-CN" sz="2000" b="1" dirty="0"/>
              <a:t>SFU dataset</a:t>
            </a:r>
          </a:p>
          <a:p>
            <a:pPr lvl="1"/>
            <a:r>
              <a:rPr lang="en-CA" altLang="zh-CN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Class E and </a:t>
            </a:r>
            <a:r>
              <a:rPr lang="en-CA" altLang="zh-CN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is </a:t>
            </a:r>
            <a:r>
              <a:rPr lang="en-CA" altLang="zh-CN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not </a:t>
            </a:r>
            <a:r>
              <a:rPr lang="en-US" altLang="zh-CN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shown, because the VVC anchors exhibit non-monotonic behavior.</a:t>
            </a:r>
            <a:endParaRPr kumimoji="1" lang="en-US" altLang="zh-CN" sz="2000" b="1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0CF4D01-632C-4F77-A62D-A2162B455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5355" y="6027003"/>
            <a:ext cx="489832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28638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 The bitrate-analysis performance of the </a:t>
            </a: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</a:rPr>
              <a:t>proposed encoder-only algorithms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for SFU dataset in terms of object detection task.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6934D3A-DB53-C41E-2DA4-36713791FF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282889"/>
              </p:ext>
            </p:extLst>
          </p:nvPr>
        </p:nvGraphicFramePr>
        <p:xfrm>
          <a:off x="6512944" y="928904"/>
          <a:ext cx="5422699" cy="51035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9062">
                  <a:extLst>
                    <a:ext uri="{9D8B030D-6E8A-4147-A177-3AD203B41FA5}">
                      <a16:colId xmlns:a16="http://schemas.microsoft.com/office/drawing/2014/main" val="170648110"/>
                    </a:ext>
                  </a:extLst>
                </a:gridCol>
                <a:gridCol w="796795">
                  <a:extLst>
                    <a:ext uri="{9D8B030D-6E8A-4147-A177-3AD203B41FA5}">
                      <a16:colId xmlns:a16="http://schemas.microsoft.com/office/drawing/2014/main" val="2242171196"/>
                    </a:ext>
                  </a:extLst>
                </a:gridCol>
                <a:gridCol w="641932">
                  <a:extLst>
                    <a:ext uri="{9D8B030D-6E8A-4147-A177-3AD203B41FA5}">
                      <a16:colId xmlns:a16="http://schemas.microsoft.com/office/drawing/2014/main" val="3672292270"/>
                    </a:ext>
                  </a:extLst>
                </a:gridCol>
                <a:gridCol w="649425">
                  <a:extLst>
                    <a:ext uri="{9D8B030D-6E8A-4147-A177-3AD203B41FA5}">
                      <a16:colId xmlns:a16="http://schemas.microsoft.com/office/drawing/2014/main" val="1594371079"/>
                    </a:ext>
                  </a:extLst>
                </a:gridCol>
                <a:gridCol w="649425">
                  <a:extLst>
                    <a:ext uri="{9D8B030D-6E8A-4147-A177-3AD203B41FA5}">
                      <a16:colId xmlns:a16="http://schemas.microsoft.com/office/drawing/2014/main" val="4198965182"/>
                    </a:ext>
                  </a:extLst>
                </a:gridCol>
                <a:gridCol w="649425">
                  <a:extLst>
                    <a:ext uri="{9D8B030D-6E8A-4147-A177-3AD203B41FA5}">
                      <a16:colId xmlns:a16="http://schemas.microsoft.com/office/drawing/2014/main" val="1935247523"/>
                    </a:ext>
                  </a:extLst>
                </a:gridCol>
                <a:gridCol w="976635">
                  <a:extLst>
                    <a:ext uri="{9D8B030D-6E8A-4147-A177-3AD203B41FA5}">
                      <a16:colId xmlns:a16="http://schemas.microsoft.com/office/drawing/2014/main" val="221697119"/>
                    </a:ext>
                  </a:extLst>
                </a:gridCol>
              </a:tblGrid>
              <a:tr h="531550"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</a:rPr>
                        <a:t>Class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Rate point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effectLst/>
                        </a:rPr>
                        <a:t>VCM Anchor (VTM-12.0)</a:t>
                      </a:r>
                      <a:endParaRPr lang="zh-CN" altLang="zh-CN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Test: tested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BD-rate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extLst>
                  <a:ext uri="{0D108BD9-81ED-4DB2-BD59-A6C34878D82A}">
                    <a16:rowId xmlns:a16="http://schemas.microsoft.com/office/drawing/2014/main" val="3415117662"/>
                  </a:ext>
                </a:extLst>
              </a:tr>
              <a:tr h="1784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kbps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mAP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kbps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mAP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494836"/>
                  </a:ext>
                </a:extLst>
              </a:tr>
              <a:tr h="177183">
                <a:tc rowSpan="6"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Class AB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1695.73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43.03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1109.41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42.29</a:t>
                      </a:r>
                    </a:p>
                  </a:txBody>
                  <a:tcPr marL="7620" marR="7620" marT="7620" marB="0" anchor="b"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</a:rPr>
                        <a:t>-35.74%</a:t>
                      </a:r>
                    </a:p>
                  </a:txBody>
                  <a:tcPr marL="66444" marR="66444" marT="0" marB="0" anchor="ctr"/>
                </a:tc>
                <a:extLst>
                  <a:ext uri="{0D108BD9-81ED-4DB2-BD59-A6C34878D82A}">
                    <a16:rowId xmlns:a16="http://schemas.microsoft.com/office/drawing/2014/main" val="2485814788"/>
                  </a:ext>
                </a:extLst>
              </a:tr>
              <a:tr h="177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868.63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42.31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585.86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41.19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342409"/>
                  </a:ext>
                </a:extLst>
              </a:tr>
              <a:tr h="177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442.54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39.96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308.97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40.64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7248542"/>
                  </a:ext>
                </a:extLst>
              </a:tr>
              <a:tr h="177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217.16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36.49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160.53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39.06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8604574"/>
                  </a:ext>
                </a:extLst>
              </a:tr>
              <a:tr h="177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102.10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24.72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81.07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28.60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5738762"/>
                  </a:ext>
                </a:extLst>
              </a:tr>
              <a:tr h="1784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49.88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7.63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44.23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14.38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7644059"/>
                  </a:ext>
                </a:extLst>
              </a:tr>
              <a:tr h="177183">
                <a:tc rowSpan="6"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Class 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1499.45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42.35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1526.09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43.64</a:t>
                      </a:r>
                    </a:p>
                  </a:txBody>
                  <a:tcPr marL="7620" marR="7620" marT="7620" marB="0" anchor="b"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</a:rPr>
                        <a:t>-4.53%</a:t>
                      </a:r>
                    </a:p>
                  </a:txBody>
                  <a:tcPr marL="66444" marR="66444" marT="0" marB="0" anchor="ctr"/>
                </a:tc>
                <a:extLst>
                  <a:ext uri="{0D108BD9-81ED-4DB2-BD59-A6C34878D82A}">
                    <a16:rowId xmlns:a16="http://schemas.microsoft.com/office/drawing/2014/main" val="1061223658"/>
                  </a:ext>
                </a:extLst>
              </a:tr>
              <a:tr h="177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749.31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39.85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755.54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39.10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1855077"/>
                  </a:ext>
                </a:extLst>
              </a:tr>
              <a:tr h="177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390.72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36.98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393.00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35.48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4763020"/>
                  </a:ext>
                </a:extLst>
              </a:tr>
              <a:tr h="177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202.91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29.43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202.70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29.26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5332420"/>
                  </a:ext>
                </a:extLst>
              </a:tr>
              <a:tr h="177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102.61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18.34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102.57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21.34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662059"/>
                  </a:ext>
                </a:extLst>
              </a:tr>
              <a:tr h="1784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49.96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6.87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50.75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13.65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761876"/>
                  </a:ext>
                </a:extLst>
              </a:tr>
              <a:tr h="177183">
                <a:tc rowSpan="6"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Class 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1222.12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39.60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1276.52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39.29</a:t>
                      </a:r>
                    </a:p>
                  </a:txBody>
                  <a:tcPr marL="7620" marR="7620" marT="7620" marB="0" anchor="b"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</a:rPr>
                        <a:t>-4.48%</a:t>
                      </a:r>
                    </a:p>
                  </a:txBody>
                  <a:tcPr marL="66444" marR="66444" marT="0" marB="0" anchor="ctr"/>
                </a:tc>
                <a:extLst>
                  <a:ext uri="{0D108BD9-81ED-4DB2-BD59-A6C34878D82A}">
                    <a16:rowId xmlns:a16="http://schemas.microsoft.com/office/drawing/2014/main" val="2555065032"/>
                  </a:ext>
                </a:extLst>
              </a:tr>
              <a:tr h="177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554.45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39.20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588.49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37.66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099535"/>
                  </a:ext>
                </a:extLst>
              </a:tr>
              <a:tr h="177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271.31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34.54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285.95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35.49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6680585"/>
                  </a:ext>
                </a:extLst>
              </a:tr>
              <a:tr h="177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139.64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28.15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145.42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28.33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2642778"/>
                  </a:ext>
                </a:extLst>
              </a:tr>
              <a:tr h="177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72.41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17.97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73.43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21.41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884336"/>
                  </a:ext>
                </a:extLst>
              </a:tr>
              <a:tr h="1784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37.57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9.39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37.82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9.12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137462"/>
                  </a:ext>
                </a:extLst>
              </a:tr>
              <a:tr h="177183">
                <a:tc rowSpan="6"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Class 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1427.50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31.13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1525.07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32.15</a:t>
                      </a:r>
                    </a:p>
                  </a:txBody>
                  <a:tcPr marL="7620" marR="7620" marT="7620" marB="0" anchor="b"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/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extLst>
                  <a:ext uri="{0D108BD9-81ED-4DB2-BD59-A6C34878D82A}">
                    <a16:rowId xmlns:a16="http://schemas.microsoft.com/office/drawing/2014/main" val="3214863055"/>
                  </a:ext>
                </a:extLst>
              </a:tr>
              <a:tr h="177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692.57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31.84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691.59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33.13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386849"/>
                  </a:ext>
                </a:extLst>
              </a:tr>
              <a:tr h="177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385.63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31.68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372.98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34.32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700482"/>
                  </a:ext>
                </a:extLst>
              </a:tr>
              <a:tr h="177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225.40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32.95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213.43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32.96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800826"/>
                  </a:ext>
                </a:extLst>
              </a:tr>
              <a:tr h="177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134.42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34.57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125.41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31.85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1936769"/>
                  </a:ext>
                </a:extLst>
              </a:tr>
              <a:tr h="1784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44" marR="66444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79.08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33.71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73.57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28.56</a:t>
                      </a:r>
                    </a:p>
                  </a:txBody>
                  <a:tcPr marL="7620" marR="7620" marT="7620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4337499"/>
                  </a:ext>
                </a:extLst>
              </a:tr>
            </a:tbl>
          </a:graphicData>
        </a:graphic>
      </p:graphicFrame>
      <p:sp>
        <p:nvSpPr>
          <p:cNvPr id="9" name="标题 2">
            <a:extLst>
              <a:ext uri="{FF2B5EF4-FFF2-40B4-BE49-F238E27FC236}">
                <a16:creationId xmlns:a16="http://schemas.microsoft.com/office/drawing/2014/main" id="{E25FEAAE-D859-4A39-8E17-EDCADA9B3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42" y="304808"/>
            <a:ext cx="11212292" cy="676276"/>
          </a:xfrm>
        </p:spPr>
        <p:txBody>
          <a:bodyPr/>
          <a:lstStyle/>
          <a:p>
            <a:r>
              <a:rPr kumimoji="1" lang="en-US" altLang="zh-CN" sz="2400" dirty="0"/>
              <a:t>AHG15: Feature based Encoder-only algorithms for the Video Coding for Machines</a:t>
            </a:r>
            <a:endParaRPr kumimoji="1" lang="zh-CN" altLang="en-US" sz="2400" dirty="0"/>
          </a:p>
        </p:txBody>
      </p:sp>
      <p:pic>
        <p:nvPicPr>
          <p:cNvPr id="10" name="图像" descr="图像">
            <a:extLst>
              <a:ext uri="{FF2B5EF4-FFF2-40B4-BE49-F238E27FC236}">
                <a16:creationId xmlns:a16="http://schemas.microsoft.com/office/drawing/2014/main" id="{0D214017-6793-470C-8116-75857BE46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C58F9721-B03A-4CB4-9D14-C6776E77051F}"/>
              </a:ext>
            </a:extLst>
          </p:cNvPr>
          <p:cNvGrpSpPr/>
          <p:nvPr/>
        </p:nvGrpSpPr>
        <p:grpSpPr>
          <a:xfrm>
            <a:off x="0" y="6270916"/>
            <a:ext cx="2284415" cy="587084"/>
            <a:chOff x="0" y="6270916"/>
            <a:chExt cx="2284415" cy="587084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CFB90ED-E6D6-40ED-ABDC-0B7CC0A8D369}"/>
                </a:ext>
              </a:extLst>
            </p:cNvPr>
            <p:cNvSpPr/>
            <p:nvPr/>
          </p:nvSpPr>
          <p:spPr bwMode="auto">
            <a:xfrm>
              <a:off x="0" y="6270916"/>
              <a:ext cx="2284415" cy="5870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E7B12121-53E9-4325-9CD6-1E4DBC99EE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70000"/>
            </a:blip>
            <a:srcRect r="28361"/>
            <a:stretch/>
          </p:blipFill>
          <p:spPr>
            <a:xfrm>
              <a:off x="0" y="6347598"/>
              <a:ext cx="1619480" cy="433720"/>
            </a:xfrm>
            <a:prstGeom prst="rect">
              <a:avLst/>
            </a:prstGeom>
            <a:effectLst>
              <a:softEdge rad="12700"/>
            </a:effectLst>
          </p:spPr>
        </p:pic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CD366637-296F-4F11-93BF-D8385A847ED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00" y="2925292"/>
            <a:ext cx="2524760" cy="1799590"/>
          </a:xfrm>
          <a:prstGeom prst="rect">
            <a:avLst/>
          </a:prstGeom>
          <a:noFill/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8784382-9B3A-4635-A8AA-39B8AF1C05C8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410" y="2925292"/>
            <a:ext cx="2524760" cy="1799590"/>
          </a:xfrm>
          <a:prstGeom prst="rect">
            <a:avLst/>
          </a:prstGeom>
          <a:noFill/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C8F340D-EF1E-44A0-BCD2-483ADEA65B41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29" y="4869500"/>
            <a:ext cx="2602230" cy="1799590"/>
          </a:xfrm>
          <a:prstGeom prst="rect">
            <a:avLst/>
          </a:prstGeom>
          <a:noFill/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BF6C843-BA1A-42AF-9609-68BAE607DEDA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410" y="4869500"/>
            <a:ext cx="2524760" cy="17995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7844189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1222</TotalTime>
  <Words>1046</Words>
  <Application>Microsoft Office PowerPoint</Application>
  <PresentationFormat>宽屏</PresentationFormat>
  <Paragraphs>426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Alibaba-PuHuiTi-R</vt:lpstr>
      <vt:lpstr>Helvetica Neue</vt:lpstr>
      <vt:lpstr>Helvetica Neue Medium</vt:lpstr>
      <vt:lpstr>MS Mincho</vt:lpstr>
      <vt:lpstr>Yu Mincho</vt:lpstr>
      <vt:lpstr>等线</vt:lpstr>
      <vt:lpstr>黑体</vt:lpstr>
      <vt:lpstr>楷体</vt:lpstr>
      <vt:lpstr>宋体</vt:lpstr>
      <vt:lpstr>Arial</vt:lpstr>
      <vt:lpstr>Book Antiqua</vt:lpstr>
      <vt:lpstr>Calibri Light</vt:lpstr>
      <vt:lpstr>Cambria Math</vt:lpstr>
      <vt:lpstr>Mangal</vt:lpstr>
      <vt:lpstr>Times New Roman</vt:lpstr>
      <vt:lpstr>Wingdings</vt:lpstr>
      <vt:lpstr>主题1</vt:lpstr>
      <vt:lpstr>PowerPoint 演示文稿</vt:lpstr>
      <vt:lpstr>AHG15: Feature based Encoder-only algorithms for the Video Coding for Machines</vt:lpstr>
      <vt:lpstr>AHG15: Feature based Encoder-only algorithms for the Video Coding for Machines</vt:lpstr>
      <vt:lpstr>AHG15: Feature based Encoder-only algorithms for the Video Coding for Machines</vt:lpstr>
      <vt:lpstr>AHG15: Feature based Encoder-only algorithms for the Video Coding for Machines</vt:lpstr>
      <vt:lpstr>AHG15: Feature based Encoder-only algorithms for the Video Coding for Machines</vt:lpstr>
      <vt:lpstr>AHG15: Feature based Encoder-only algorithms for the Video Coding for Machines</vt:lpstr>
      <vt:lpstr>AHG15: Feature based Encoder-only algorithms for the Video Coding for Machines</vt:lpstr>
      <vt:lpstr>AHG15: Feature based Encoder-only algorithms for the Video Coding for Machines</vt:lpstr>
      <vt:lpstr>AHG15: Feature based Encoder-only algorithms for the Video Coding for Machines</vt:lpstr>
      <vt:lpstr>AHG15: Feature based Encoder-only algorithms for the Video Coding for Machines</vt:lpstr>
      <vt:lpstr>AHG15: Feature based Encoder-only algorithms for the Video Coding for Machines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summary of CfP responses</dc:title>
  <dc:creator>WANG Shurun</dc:creator>
  <cp:lastModifiedBy>lbz</cp:lastModifiedBy>
  <cp:revision>205</cp:revision>
  <dcterms:created xsi:type="dcterms:W3CDTF">2022-10-17T05:45:54Z</dcterms:created>
  <dcterms:modified xsi:type="dcterms:W3CDTF">2023-01-12T06:36:59Z</dcterms:modified>
</cp:coreProperties>
</file>