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7010" r:id="rId2"/>
    <p:sldId id="7017" r:id="rId3"/>
    <p:sldId id="7016" r:id="rId4"/>
    <p:sldId id="7015" r:id="rId5"/>
    <p:sldId id="6975" r:id="rId6"/>
    <p:sldId id="6976" r:id="rId7"/>
    <p:sldId id="6986" r:id="rId8"/>
    <p:sldId id="697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55" autoAdjust="0"/>
    <p:restoredTop sz="96405"/>
  </p:normalViewPr>
  <p:slideViewPr>
    <p:cSldViewPr snapToGrid="0">
      <p:cViewPr varScale="1">
        <p:scale>
          <a:sx n="86" d="100"/>
          <a:sy n="86" d="100"/>
        </p:scale>
        <p:origin x="71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B9A418-8817-D747-A2D9-431D033F6A98}" type="datetimeFigureOut">
              <a:rPr kumimoji="1" lang="zh-CN" altLang="en-US" smtClean="0"/>
              <a:t>2023/1/11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374400-FF1D-9D48-AD2E-5920CD9EBC6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25272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90CA4D-5AD4-4DED-B64F-A02D2F8601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358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90CA4D-5AD4-4DED-B64F-A02D2F8601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978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90CA4D-5AD4-4DED-B64F-A02D2F8601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05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90CA4D-5AD4-4DED-B64F-A02D2F8601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487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90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95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207660" y="3556432"/>
            <a:ext cx="987552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11420" y="2538852"/>
            <a:ext cx="10668000" cy="676276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904642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450"/>
              </a:spcBef>
              <a:defRPr sz="2640"/>
            </a:lvl1pPr>
            <a:lvl2pPr>
              <a:spcBef>
                <a:spcPts val="450"/>
              </a:spcBef>
              <a:defRPr sz="2160"/>
            </a:lvl2pPr>
            <a:lvl3pPr>
              <a:spcBef>
                <a:spcPts val="450"/>
              </a:spcBef>
              <a:defRPr sz="2160"/>
            </a:lvl3pPr>
            <a:lvl4pPr marL="1270254" indent="-290322">
              <a:spcBef>
                <a:spcPts val="450"/>
              </a:spcBef>
              <a:buFont typeface="Wingdings" panose="05000000000000000000" pitchFamily="2" charset="2"/>
              <a:buChar char="Ø"/>
              <a:defRPr sz="1500"/>
            </a:lvl4pPr>
            <a:lvl5pPr>
              <a:spcBef>
                <a:spcPts val="450"/>
              </a:spcBef>
              <a:defRPr sz="15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3" y="6381753"/>
            <a:ext cx="2603501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66234" y="304808"/>
            <a:ext cx="10668000" cy="676276"/>
          </a:xfrm>
        </p:spPr>
        <p:txBody>
          <a:bodyPr/>
          <a:lstStyle>
            <a:lvl1pPr>
              <a:defRPr sz="336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9732194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4" y="304808"/>
            <a:ext cx="10668000" cy="67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44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23" y="1125547"/>
            <a:ext cx="10610850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1800">
              <a:solidFill>
                <a:srgbClr val="0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476" y="6434208"/>
            <a:ext cx="2166047" cy="42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5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352044" indent="-35204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681228" indent="-32766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rgbClr val="0033CC"/>
          </a:solidFill>
          <a:latin typeface="+mn-lt"/>
          <a:ea typeface="+mn-ea"/>
        </a:defRPr>
      </a:lvl2pPr>
      <a:lvl3pPr marL="978408" indent="-296418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1500">
          <a:solidFill>
            <a:srgbClr val="009900"/>
          </a:solidFill>
          <a:latin typeface="+mn-lt"/>
          <a:ea typeface="+mn-ea"/>
        </a:defRPr>
      </a:lvl3pPr>
      <a:lvl4pPr marL="1270254" indent="-290322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500">
          <a:solidFill>
            <a:schemeClr val="tx1"/>
          </a:solidFill>
          <a:latin typeface="+mn-lt"/>
          <a:ea typeface="+mn-ea"/>
        </a:defRPr>
      </a:lvl4pPr>
      <a:lvl5pPr marL="1570482" indent="-29870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500">
          <a:solidFill>
            <a:schemeClr val="tx1"/>
          </a:solidFill>
          <a:latin typeface="+mn-lt"/>
          <a:ea typeface="+mn-ea"/>
        </a:defRPr>
      </a:lvl5pPr>
      <a:lvl6pPr marL="1913382" indent="-29870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256282" indent="-29870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599182" indent="-29870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942082" indent="-29870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8AFC0C-DEE2-027A-87BD-9E66A3CF9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0" y="1341444"/>
            <a:ext cx="11282469" cy="4967287"/>
          </a:xfrm>
        </p:spPr>
        <p:txBody>
          <a:bodyPr/>
          <a:lstStyle/>
          <a:p>
            <a:r>
              <a:rPr kumimoji="1" lang="en-US" altLang="zh-CN" sz="3200" dirty="0"/>
              <a:t>Outline </a:t>
            </a:r>
            <a:r>
              <a:rPr kumimoji="1" lang="en-US" altLang="zh-CN" sz="2400" b="1" dirty="0"/>
              <a:t> </a:t>
            </a:r>
          </a:p>
          <a:p>
            <a:pPr lvl="1"/>
            <a:r>
              <a:rPr kumimoji="1" lang="en-US" altLang="zh-CN" sz="2400" b="1" dirty="0"/>
              <a:t>Introduction </a:t>
            </a:r>
          </a:p>
          <a:p>
            <a:pPr lvl="1"/>
            <a:r>
              <a:rPr kumimoji="1" lang="en-US" altLang="zh-CN" sz="2400" b="1" dirty="0"/>
              <a:t>Description of feature-based encoder-only algorithms</a:t>
            </a:r>
          </a:p>
          <a:p>
            <a:pPr lvl="1"/>
            <a:r>
              <a:rPr kumimoji="1" lang="en-US" altLang="zh-CN" sz="2400" b="1" dirty="0"/>
              <a:t>Experimental results</a:t>
            </a:r>
          </a:p>
          <a:p>
            <a:pPr lvl="1"/>
            <a:endParaRPr kumimoji="1" lang="en-US" altLang="zh-CN" sz="1800" b="1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C9CBB1D-1CA7-52FE-3288-C26803ACE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42" y="304808"/>
            <a:ext cx="11212292" cy="676276"/>
          </a:xfrm>
        </p:spPr>
        <p:txBody>
          <a:bodyPr/>
          <a:lstStyle/>
          <a:p>
            <a:r>
              <a:rPr kumimoji="1" lang="en-US" altLang="zh-CN" sz="2400" dirty="0"/>
              <a:t>AHG15: Feature based Encoder-only algorithms for the Video Coding for Machines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4349282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8AFC0C-DEE2-027A-87BD-9E66A3CF9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0" y="1341444"/>
            <a:ext cx="11282469" cy="4967287"/>
          </a:xfrm>
        </p:spPr>
        <p:txBody>
          <a:bodyPr/>
          <a:lstStyle/>
          <a:p>
            <a:r>
              <a:rPr kumimoji="1" lang="en-US" altLang="zh-CN" sz="3200" b="1" dirty="0"/>
              <a:t>Introduction</a:t>
            </a:r>
            <a:r>
              <a:rPr kumimoji="1" lang="en-US" altLang="zh-CN" sz="3200" dirty="0"/>
              <a:t> </a:t>
            </a:r>
            <a:r>
              <a:rPr kumimoji="1" lang="en-US" altLang="zh-CN" sz="2400" b="1" dirty="0"/>
              <a:t> </a:t>
            </a:r>
          </a:p>
          <a:p>
            <a:pPr lvl="1"/>
            <a:r>
              <a:rPr kumimoji="1" lang="en-US" altLang="zh-CN" sz="2400" b="1" dirty="0"/>
              <a:t>Introduction </a:t>
            </a:r>
          </a:p>
          <a:p>
            <a:pPr lvl="1"/>
            <a:endParaRPr kumimoji="1" lang="en-US" altLang="zh-CN" sz="1800" b="1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C9CBB1D-1CA7-52FE-3288-C26803ACE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42" y="304808"/>
            <a:ext cx="11212292" cy="676276"/>
          </a:xfrm>
        </p:spPr>
        <p:txBody>
          <a:bodyPr/>
          <a:lstStyle/>
          <a:p>
            <a:r>
              <a:rPr kumimoji="1" lang="en-US" altLang="zh-CN" sz="2400" dirty="0"/>
              <a:t>AHG15: Feature based Encoder-only algorithms for the Video Coding for Machines</a:t>
            </a:r>
            <a:endParaRPr kumimoji="1" lang="zh-CN" altLang="en-US" sz="24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BDAAD98-C3AD-449B-BB60-843FB3DECC5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612" y="2456709"/>
            <a:ext cx="8227731" cy="1662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73608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8AFC0C-DEE2-027A-87BD-9E66A3CF95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E2E</a:t>
            </a:r>
            <a:r>
              <a:rPr kumimoji="1" lang="zh-CN" altLang="en-US" dirty="0"/>
              <a:t> </a:t>
            </a:r>
            <a:r>
              <a:rPr kumimoji="1" lang="en-US" altLang="zh-CN" dirty="0"/>
              <a:t>codec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response</a:t>
            </a:r>
          </a:p>
          <a:p>
            <a:pPr lvl="1"/>
            <a:r>
              <a:rPr kumimoji="1" lang="en-US" altLang="zh-CN" dirty="0"/>
              <a:t>M60741 Response to the </a:t>
            </a:r>
            <a:r>
              <a:rPr kumimoji="1" lang="en-US" altLang="zh-CN" dirty="0" err="1"/>
              <a:t>CfP</a:t>
            </a:r>
            <a:r>
              <a:rPr kumimoji="1" lang="en-US" altLang="zh-CN" dirty="0"/>
              <a:t> on Video Coding for Machine from Zhejiang University</a:t>
            </a:r>
          </a:p>
          <a:p>
            <a:pPr lvl="1"/>
            <a:r>
              <a:rPr kumimoji="1" lang="en-US" altLang="zh-CN" dirty="0"/>
              <a:t>60777-Response to VCM Call for Proposals from Tencent – an End-to-end Learning based Solution</a:t>
            </a:r>
          </a:p>
          <a:p>
            <a:r>
              <a:rPr kumimoji="1" lang="en-US" altLang="zh-CN" dirty="0"/>
              <a:t>Joint</a:t>
            </a:r>
            <a:r>
              <a:rPr kumimoji="1" lang="zh-CN" altLang="en-US" dirty="0"/>
              <a:t> </a:t>
            </a:r>
            <a:r>
              <a:rPr kumimoji="1" lang="en-US" altLang="zh-CN" dirty="0"/>
              <a:t>(E2E+traditional</a:t>
            </a:r>
            <a:r>
              <a:rPr kumimoji="1" lang="zh-CN" altLang="en-US" dirty="0"/>
              <a:t> </a:t>
            </a:r>
            <a:r>
              <a:rPr kumimoji="1" lang="en-US" altLang="zh-CN" dirty="0"/>
              <a:t>codec)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response</a:t>
            </a:r>
          </a:p>
          <a:p>
            <a:pPr lvl="1"/>
            <a:r>
              <a:rPr kumimoji="1" lang="en-US" altLang="zh-CN" dirty="0"/>
              <a:t>M60753 Response to the </a:t>
            </a:r>
            <a:r>
              <a:rPr kumimoji="1" lang="en-US" altLang="zh-CN" dirty="0" err="1"/>
              <a:t>CfP</a:t>
            </a:r>
            <a:r>
              <a:rPr kumimoji="1" lang="en-US" altLang="zh-CN" dirty="0"/>
              <a:t> of the VCM by Nokia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C9CBB1D-1CA7-52FE-3288-C26803ACE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VCM-</a:t>
            </a:r>
            <a:r>
              <a:rPr kumimoji="1" lang="en-US" altLang="zh-CN" dirty="0" err="1"/>
              <a:t>CfP</a:t>
            </a:r>
            <a:r>
              <a:rPr kumimoji="1" lang="en-US" altLang="zh-CN" dirty="0"/>
              <a:t>-Response</a:t>
            </a:r>
            <a:r>
              <a:rPr kumimoji="1" lang="zh-CN" altLang="en-US" dirty="0"/>
              <a:t> 汇总 </a:t>
            </a:r>
            <a:r>
              <a:rPr kumimoji="1" lang="en-US" altLang="zh-CN" dirty="0"/>
              <a:t>Outline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276289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8AFC0C-DEE2-027A-87BD-9E66A3CF95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b="1" dirty="0"/>
              <a:t>Traditional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codec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(such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as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VVC)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based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response</a:t>
            </a:r>
          </a:p>
          <a:p>
            <a:r>
              <a:rPr kumimoji="1" lang="en-US" altLang="zh-CN" dirty="0"/>
              <a:t>E2E</a:t>
            </a:r>
            <a:r>
              <a:rPr kumimoji="1" lang="zh-CN" altLang="en-US" dirty="0"/>
              <a:t> </a:t>
            </a:r>
            <a:r>
              <a:rPr kumimoji="1" lang="en-US" altLang="zh-CN" dirty="0"/>
              <a:t>codec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response</a:t>
            </a:r>
          </a:p>
          <a:p>
            <a:r>
              <a:rPr kumimoji="1" lang="en-US" altLang="zh-CN" dirty="0"/>
              <a:t>Joint</a:t>
            </a:r>
            <a:r>
              <a:rPr kumimoji="1" lang="zh-CN" altLang="en-US" dirty="0"/>
              <a:t> </a:t>
            </a:r>
            <a:r>
              <a:rPr kumimoji="1" lang="en-US" altLang="zh-CN" dirty="0"/>
              <a:t>(E2E+traditional</a:t>
            </a:r>
            <a:r>
              <a:rPr kumimoji="1" lang="zh-CN" altLang="en-US" dirty="0"/>
              <a:t> </a:t>
            </a:r>
            <a:r>
              <a:rPr kumimoji="1" lang="en-US" altLang="zh-CN" dirty="0"/>
              <a:t>codec)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response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C9CBB1D-1CA7-52FE-3288-C26803ACE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A</a:t>
            </a:r>
            <a:r>
              <a:rPr kumimoji="1" lang="zh-CN" altLang="en-US" dirty="0"/>
              <a:t> </a:t>
            </a:r>
            <a:r>
              <a:rPr kumimoji="1" lang="en-US" altLang="zh-CN" dirty="0"/>
              <a:t>summary</a:t>
            </a:r>
            <a:r>
              <a:rPr kumimoji="1" lang="zh-CN" altLang="en-US" dirty="0"/>
              <a:t> </a:t>
            </a:r>
            <a:r>
              <a:rPr kumimoji="1" lang="en-US" altLang="zh-CN" dirty="0"/>
              <a:t>of</a:t>
            </a:r>
            <a:r>
              <a:rPr kumimoji="1" lang="zh-CN" altLang="en-US" dirty="0"/>
              <a:t> </a:t>
            </a:r>
            <a:r>
              <a:rPr kumimoji="1" lang="en-US" altLang="zh-CN" dirty="0" err="1"/>
              <a:t>CfP</a:t>
            </a:r>
            <a:r>
              <a:rPr kumimoji="1" lang="zh-CN" altLang="en-US" dirty="0"/>
              <a:t> </a:t>
            </a:r>
            <a:r>
              <a:rPr kumimoji="1" lang="en-US" altLang="zh-CN" dirty="0"/>
              <a:t>responses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608016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BFE4833-1A9C-3361-7D48-DEE5F9988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5095"/>
            <a:ext cx="12192000" cy="763636"/>
          </a:xfrm>
        </p:spPr>
        <p:txBody>
          <a:bodyPr>
            <a:noAutofit/>
          </a:bodyPr>
          <a:lstStyle/>
          <a:p>
            <a:r>
              <a:rPr lang="en-GB" altLang="zh-CN" sz="2800" b="1" dirty="0"/>
              <a:t>60</a:t>
            </a:r>
            <a:r>
              <a:rPr lang="en-US" altLang="zh-CN" sz="2800" b="1" dirty="0"/>
              <a:t>727/</a:t>
            </a:r>
            <a:r>
              <a:rPr lang="en-GB" altLang="zh-CN" sz="2800" b="1" dirty="0"/>
              <a:t>60</a:t>
            </a:r>
            <a:r>
              <a:rPr lang="en-US" altLang="zh-CN" sz="2800" b="1" dirty="0"/>
              <a:t>728</a:t>
            </a:r>
            <a:r>
              <a:rPr lang="en-GB" altLang="zh-CN" sz="2800" b="1" dirty="0"/>
              <a:t> </a:t>
            </a:r>
            <a:r>
              <a:rPr lang="en-US" altLang="zh-CN" sz="2800" b="1" dirty="0"/>
              <a:t>Technology Proposal A/B in response to </a:t>
            </a:r>
            <a:r>
              <a:rPr lang="en-US" altLang="zh-CN" sz="2800" b="1" dirty="0" err="1"/>
              <a:t>CfP</a:t>
            </a:r>
            <a:r>
              <a:rPr lang="en-US" altLang="zh-CN" sz="2800" b="1" dirty="0"/>
              <a:t> on Video Coding for Machines</a:t>
            </a:r>
            <a:endParaRPr kumimoji="1" lang="zh-CN" altLang="en-US" sz="2800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78ECD53-7B79-4777-B9D6-25C60CEB8797}"/>
              </a:ext>
            </a:extLst>
          </p:cNvPr>
          <p:cNvSpPr/>
          <p:nvPr/>
        </p:nvSpPr>
        <p:spPr>
          <a:xfrm>
            <a:off x="0" y="1238900"/>
            <a:ext cx="10972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Source: Marek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Domański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Olgierd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Stankiewicz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Sławomir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Maćkowiak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Sławomir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Różek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, Tomasz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Grajek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, Jakub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Szekiełda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, Dominik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Cywiński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, Jakub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Siejak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dirty="0" err="1"/>
              <a:t>Poznań</a:t>
            </a:r>
            <a:r>
              <a:rPr lang="en-US" altLang="zh-CN" b="1" dirty="0"/>
              <a:t> University of Technology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B8DA5FB-D7E6-4613-9894-6C48BF6E75F3}"/>
              </a:ext>
            </a:extLst>
          </p:cNvPr>
          <p:cNvSpPr/>
          <p:nvPr/>
        </p:nvSpPr>
        <p:spPr>
          <a:xfrm>
            <a:off x="170598" y="1797394"/>
            <a:ext cx="112340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Proposals A and B are virtually the same – they </a:t>
            </a:r>
            <a:r>
              <a:rPr lang="zh-CN" altLang="en-US" dirty="0">
                <a:solidFill>
                  <a:srgbClr val="FF0000"/>
                </a:solidFill>
              </a:rPr>
              <a:t>differ by other quantization settings </a:t>
            </a:r>
            <a:r>
              <a:rPr lang="zh-CN" altLang="en-US" dirty="0"/>
              <a:t>in the VVC encoder.</a:t>
            </a:r>
          </a:p>
        </p:txBody>
      </p:sp>
      <p:pic>
        <p:nvPicPr>
          <p:cNvPr id="13" name="Obraz 1">
            <a:extLst>
              <a:ext uri="{FF2B5EF4-FFF2-40B4-BE49-F238E27FC236}">
                <a16:creationId xmlns:a16="http://schemas.microsoft.com/office/drawing/2014/main" id="{7B79BB23-C63E-466A-9E2A-817D2B7DE3B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2892"/>
            <a:ext cx="8459755" cy="210240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1FE41DD-57EC-41C4-85E3-C85DE1CD4A9D}"/>
              </a:ext>
            </a:extLst>
          </p:cNvPr>
          <p:cNvSpPr/>
          <p:nvPr/>
        </p:nvSpPr>
        <p:spPr>
          <a:xfrm>
            <a:off x="895274" y="44076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altLang="zh-CN" dirty="0">
                <a:latin typeface="Arial" panose="020B0604020202020204" pitchFamily="34" charset="0"/>
                <a:ea typeface="Arial" panose="020B0604020202020204" pitchFamily="34" charset="0"/>
              </a:rPr>
              <a:t>Fig. The structure of the encoder. In Proposal A “Video encoder is implemented as a VVC encoder.</a:t>
            </a:r>
            <a:endParaRPr lang="zh-CN" altLang="en-US" dirty="0"/>
          </a:p>
        </p:txBody>
      </p:sp>
      <p:pic>
        <p:nvPicPr>
          <p:cNvPr id="14" name="Obraz 3">
            <a:extLst>
              <a:ext uri="{FF2B5EF4-FFF2-40B4-BE49-F238E27FC236}">
                <a16:creationId xmlns:a16="http://schemas.microsoft.com/office/drawing/2014/main" id="{FF025229-5024-42F5-AC88-99ECB040B00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237" y="2506546"/>
            <a:ext cx="3598506" cy="165890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6779ED5-0BC0-467C-858F-3EA64726BB5C}"/>
              </a:ext>
            </a:extLst>
          </p:cNvPr>
          <p:cNvSpPr/>
          <p:nvPr/>
        </p:nvSpPr>
        <p:spPr>
          <a:xfrm>
            <a:off x="8509054" y="4597603"/>
            <a:ext cx="35916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dirty="0">
                <a:latin typeface="Arial" panose="020B0604020202020204" pitchFamily="34" charset="0"/>
                <a:ea typeface="Arial" panose="020B0604020202020204" pitchFamily="34" charset="0"/>
              </a:rPr>
              <a:t>Fig. The structure of the decoder 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7364340-0DEF-4CD6-AD17-811C018B3F26}"/>
              </a:ext>
            </a:extLst>
          </p:cNvPr>
          <p:cNvSpPr/>
          <p:nvPr/>
        </p:nvSpPr>
        <p:spPr>
          <a:xfrm>
            <a:off x="239486" y="5053961"/>
            <a:ext cx="75329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Simplification: Simplif</a:t>
            </a:r>
            <a:r>
              <a:rPr lang="en-US" altLang="zh-CN" dirty="0"/>
              <a:t>y</a:t>
            </a:r>
            <a:r>
              <a:rPr lang="zh-CN" altLang="en-US" dirty="0"/>
              <a:t> </a:t>
            </a:r>
            <a:r>
              <a:rPr lang="en-US" altLang="zh-CN" dirty="0">
                <a:solidFill>
                  <a:srgbClr val="FF0000"/>
                </a:solidFill>
              </a:rPr>
              <a:t>the content </a:t>
            </a:r>
            <a:r>
              <a:rPr lang="en-US" altLang="zh-CN" dirty="0"/>
              <a:t>without any significant deterioration of the efficiency of the machine vision tasks.</a:t>
            </a:r>
          </a:p>
          <a:p>
            <a:endParaRPr lang="en-US" altLang="zh-CN" dirty="0"/>
          </a:p>
          <a:p>
            <a:r>
              <a:rPr lang="en-US" altLang="zh-CN" dirty="0"/>
              <a:t>Retargeting: The number of lines and columns may be</a:t>
            </a:r>
            <a:r>
              <a:rPr lang="en-US" altLang="zh-CN" dirty="0">
                <a:solidFill>
                  <a:srgbClr val="FF0000"/>
                </a:solidFill>
              </a:rPr>
              <a:t> reduced </a:t>
            </a:r>
            <a:r>
              <a:rPr lang="en-CA" altLang="zh-CN" dirty="0">
                <a:solidFill>
                  <a:srgbClr val="FF0000"/>
                </a:solidFill>
              </a:rPr>
              <a:t>according to the content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73C6701-5755-4983-B94F-2C6DCA231085}"/>
              </a:ext>
            </a:extLst>
          </p:cNvPr>
          <p:cNvSpPr txBox="1"/>
          <p:nvPr/>
        </p:nvSpPr>
        <p:spPr>
          <a:xfrm>
            <a:off x="8162094" y="5193111"/>
            <a:ext cx="3844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dirty="0"/>
              <a:t>暂无提供性能数据。</a:t>
            </a:r>
            <a:endParaRPr lang="en-US" altLang="zh-CN" dirty="0"/>
          </a:p>
          <a:p>
            <a:pPr marL="342900" indent="-342900">
              <a:buAutoNum type="arabicPeriod"/>
            </a:pPr>
            <a:r>
              <a:rPr lang="zh-CN" altLang="en-US" dirty="0"/>
              <a:t>方法描述较为模糊。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3822520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BFE4833-1A9C-3361-7D48-DEE5F9988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77" y="230869"/>
            <a:ext cx="11052699" cy="763636"/>
          </a:xfrm>
        </p:spPr>
        <p:txBody>
          <a:bodyPr>
            <a:noAutofit/>
          </a:bodyPr>
          <a:lstStyle/>
          <a:p>
            <a:r>
              <a:rPr lang="en-GB" altLang="zh-CN" sz="2800" b="1" dirty="0"/>
              <a:t>60</a:t>
            </a:r>
            <a:r>
              <a:rPr lang="en-US" altLang="zh-CN" sz="2800" b="1" dirty="0"/>
              <a:t>729 Technology Proposal C in response to </a:t>
            </a:r>
            <a:r>
              <a:rPr lang="en-US" altLang="zh-CN" sz="2800" b="1" dirty="0" err="1"/>
              <a:t>CfP</a:t>
            </a:r>
            <a:r>
              <a:rPr lang="en-US" altLang="zh-CN" sz="2800" b="1" dirty="0"/>
              <a:t> on Video Coding for Machines</a:t>
            </a:r>
            <a:endParaRPr kumimoji="1" lang="zh-CN" altLang="en-US" sz="2800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78ECD53-7B79-4777-B9D6-25C60CEB8797}"/>
              </a:ext>
            </a:extLst>
          </p:cNvPr>
          <p:cNvSpPr/>
          <p:nvPr/>
        </p:nvSpPr>
        <p:spPr>
          <a:xfrm>
            <a:off x="170598" y="1299982"/>
            <a:ext cx="10972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Source: Marek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Domański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Olgierd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Stankiewicz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Sławomir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Maćkowiak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Sławomir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Różek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, Tomasz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Grajek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, Jakub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Szekiełda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, Dominik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Cywiński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, Jakub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Siejak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dirty="0" err="1"/>
              <a:t>Poznań</a:t>
            </a:r>
            <a:r>
              <a:rPr lang="en-US" altLang="zh-CN" b="1" dirty="0"/>
              <a:t> University of Technology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B8DA5FB-D7E6-4613-9894-6C48BF6E75F3}"/>
              </a:ext>
            </a:extLst>
          </p:cNvPr>
          <p:cNvSpPr/>
          <p:nvPr/>
        </p:nvSpPr>
        <p:spPr>
          <a:xfrm>
            <a:off x="170598" y="2010168"/>
            <a:ext cx="112340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Proposals A and B are virtually the same – they </a:t>
            </a:r>
            <a:r>
              <a:rPr lang="zh-CN" altLang="en-US" dirty="0">
                <a:solidFill>
                  <a:srgbClr val="FF0000"/>
                </a:solidFill>
              </a:rPr>
              <a:t>differ by other quantization settings </a:t>
            </a:r>
            <a:r>
              <a:rPr lang="zh-CN" altLang="en-US" dirty="0"/>
              <a:t>in the VVC encoder.</a:t>
            </a:r>
          </a:p>
        </p:txBody>
      </p:sp>
      <p:pic>
        <p:nvPicPr>
          <p:cNvPr id="17" name="Obraz 9">
            <a:extLst>
              <a:ext uri="{FF2B5EF4-FFF2-40B4-BE49-F238E27FC236}">
                <a16:creationId xmlns:a16="http://schemas.microsoft.com/office/drawing/2014/main" id="{1C2EFFD2-BA72-4A40-AD4C-643A06013F1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98" y="2507209"/>
            <a:ext cx="6332839" cy="1712959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3CA2DF18-9467-49EE-8DE1-08347E553528}"/>
              </a:ext>
            </a:extLst>
          </p:cNvPr>
          <p:cNvSpPr/>
          <p:nvPr/>
        </p:nvSpPr>
        <p:spPr>
          <a:xfrm>
            <a:off x="170598" y="491901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Inpainting: Inpainting results in removal of some objects. The removed objects are replaced in an image by simple content</a:t>
            </a:r>
            <a:r>
              <a:rPr lang="en-US" altLang="zh-CN" dirty="0"/>
              <a:t>.</a:t>
            </a:r>
          </a:p>
          <a:p>
            <a:endParaRPr lang="en-US" altLang="zh-CN" dirty="0"/>
          </a:p>
          <a:p>
            <a:r>
              <a:rPr lang="en-US" altLang="zh-CN" dirty="0" err="1"/>
              <a:t>RoI</a:t>
            </a:r>
            <a:r>
              <a:rPr lang="en-US" altLang="zh-CN" dirty="0"/>
              <a:t> synthesis: The </a:t>
            </a:r>
            <a:r>
              <a:rPr lang="en-US" altLang="zh-CN" dirty="0" err="1"/>
              <a:t>RoI</a:t>
            </a:r>
            <a:r>
              <a:rPr lang="en-US" altLang="zh-CN" dirty="0"/>
              <a:t> synthesis is aimed at restoration of the objects removed by inpainting using Metadata.</a:t>
            </a:r>
            <a:endParaRPr lang="zh-CN" altLang="en-US" dirty="0"/>
          </a:p>
        </p:txBody>
      </p:sp>
      <p:pic>
        <p:nvPicPr>
          <p:cNvPr id="19" name="Obraz 2">
            <a:extLst>
              <a:ext uri="{FF2B5EF4-FFF2-40B4-BE49-F238E27FC236}">
                <a16:creationId xmlns:a16="http://schemas.microsoft.com/office/drawing/2014/main" id="{5290BECF-A19A-4F3E-AC66-AC609E7F128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857" y="2507209"/>
            <a:ext cx="5514886" cy="1843582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15649030-02EC-4756-8EA4-25ACD31F11FD}"/>
              </a:ext>
            </a:extLst>
          </p:cNvPr>
          <p:cNvSpPr/>
          <p:nvPr/>
        </p:nvSpPr>
        <p:spPr>
          <a:xfrm>
            <a:off x="606025" y="422016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altLang="zh-CN" dirty="0">
                <a:latin typeface="Arial" panose="020B0604020202020204" pitchFamily="34" charset="0"/>
                <a:ea typeface="Arial" panose="020B0604020202020204" pitchFamily="34" charset="0"/>
              </a:rPr>
              <a:t>Fig. The structure of the encoder. In Proposal A “Video encoder is implemented as a VVC encoder.</a:t>
            </a:r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A452BA8-991B-4185-B014-32F11D8FC710}"/>
              </a:ext>
            </a:extLst>
          </p:cNvPr>
          <p:cNvSpPr/>
          <p:nvPr/>
        </p:nvSpPr>
        <p:spPr>
          <a:xfrm>
            <a:off x="7868669" y="4349328"/>
            <a:ext cx="35916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dirty="0">
                <a:latin typeface="Arial" panose="020B0604020202020204" pitchFamily="34" charset="0"/>
                <a:ea typeface="Arial" panose="020B0604020202020204" pitchFamily="34" charset="0"/>
              </a:rPr>
              <a:t>Fig. The structure of the decoder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012836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BFE4833-1A9C-3361-7D48-DEE5F9988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77" y="245403"/>
            <a:ext cx="10972800" cy="530034"/>
          </a:xfrm>
        </p:spPr>
        <p:txBody>
          <a:bodyPr>
            <a:noAutofit/>
          </a:bodyPr>
          <a:lstStyle/>
          <a:p>
            <a:r>
              <a:rPr lang="en-GB" altLang="zh-CN" sz="2800" b="1" dirty="0"/>
              <a:t>60</a:t>
            </a:r>
            <a:r>
              <a:rPr lang="en-US" altLang="zh-CN" sz="2800" b="1" dirty="0"/>
              <a:t>73</a:t>
            </a:r>
            <a:r>
              <a:rPr lang="en-GB" altLang="zh-CN" sz="2800" b="1" dirty="0"/>
              <a:t>8 </a:t>
            </a:r>
            <a:r>
              <a:rPr lang="en-US" altLang="zh-CN" sz="2800" b="1" dirty="0"/>
              <a:t>Response to VCM </a:t>
            </a:r>
            <a:r>
              <a:rPr lang="en-US" altLang="zh-CN" sz="2800" b="1" dirty="0" err="1"/>
              <a:t>CfP</a:t>
            </a:r>
            <a:r>
              <a:rPr lang="en-US" altLang="zh-CN" sz="2800" b="1" dirty="0"/>
              <a:t>: Video Coding with machine-attention</a:t>
            </a:r>
            <a:endParaRPr kumimoji="1" lang="zh-CN" altLang="en-US" sz="28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BB4A48C-DA49-4E25-BB75-1B52C8DB2C10}"/>
              </a:ext>
            </a:extLst>
          </p:cNvPr>
          <p:cNvSpPr/>
          <p:nvPr/>
        </p:nvSpPr>
        <p:spPr>
          <a:xfrm>
            <a:off x="1" y="1155874"/>
            <a:ext cx="12100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Source: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Yegi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Lee, Shin Kim,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Kyoungro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Yoon(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Konkuk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Univ.), Hanshin Lim,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Sangwoon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Kwak, Hyon-Gon Choo,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Jeongil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Seo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(ETRI)</a:t>
            </a:r>
            <a:endParaRPr lang="zh-CN" altLang="zh-CN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9104CC8-7AAE-4795-BB28-64C8E24EF5B2}"/>
              </a:ext>
            </a:extLst>
          </p:cNvPr>
          <p:cNvSpPr/>
          <p:nvPr/>
        </p:nvSpPr>
        <p:spPr>
          <a:xfrm>
            <a:off x="0" y="1799913"/>
            <a:ext cx="5925401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The main ideas:</a:t>
            </a:r>
            <a:endParaRPr lang="zh-CN" altLang="zh-CN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Find High Attention Region (HAR)  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in video/image that can affect machine performance based on object estimation and detection results 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using detection network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Keep a high quality in the HAR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and a low quality in the Low Attention Region (LAR) .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Assign different scales and QPs on each HAR based on the object size and confidence score, etc.</a:t>
            </a:r>
            <a:endParaRPr lang="zh-CN" altLang="zh-CN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FB81C14-63DD-4523-8117-49E21C15C49E}"/>
              </a:ext>
            </a:extLst>
          </p:cNvPr>
          <p:cNvSpPr/>
          <p:nvPr/>
        </p:nvSpPr>
        <p:spPr>
          <a:xfrm>
            <a:off x="0" y="3827466"/>
            <a:ext cx="640876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Components:</a:t>
            </a:r>
            <a:endParaRPr lang="zh-CN" altLang="zh-CN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Machine-attention calculation: HARs are selected using each P-layer and object detection results of 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Faster RCNN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. The size of HAR is adjusted to a 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64x64 block size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Attention-based QP and scale control: The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scale and minimum QP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are calculated based on object size, confidence score and surrounding objects' existence.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Adaptive sub-sampling and frame construction: down-sampling LAR and encode LAR for only the first frame of each GOP</a:t>
            </a:r>
            <a:endParaRPr lang="zh-CN" altLang="zh-CN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그림 6">
            <a:extLst>
              <a:ext uri="{FF2B5EF4-FFF2-40B4-BE49-F238E27FC236}">
                <a16:creationId xmlns:a16="http://schemas.microsoft.com/office/drawing/2014/main" id="{58E85087-CD26-47CA-B39C-758D4867885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222" y="1554193"/>
            <a:ext cx="5727700" cy="2493010"/>
          </a:xfrm>
          <a:prstGeom prst="rect">
            <a:avLst/>
          </a:prstGeom>
        </p:spPr>
      </p:pic>
      <p:pic>
        <p:nvPicPr>
          <p:cNvPr id="11" name="그림 7">
            <a:extLst>
              <a:ext uri="{FF2B5EF4-FFF2-40B4-BE49-F238E27FC236}">
                <a16:creationId xmlns:a16="http://schemas.microsoft.com/office/drawing/2014/main" id="{80E35C90-FEF2-4461-8B62-E7ADC258810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985127"/>
            <a:ext cx="5727700" cy="218313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FE4A3681-8AE2-4381-BF1F-B529B98AD39C}"/>
              </a:ext>
            </a:extLst>
          </p:cNvPr>
          <p:cNvSpPr/>
          <p:nvPr/>
        </p:nvSpPr>
        <p:spPr>
          <a:xfrm>
            <a:off x="7137907" y="6152023"/>
            <a:ext cx="45512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Figure. Processing framework and workflow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075869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BFE4833-1A9C-3361-7D48-DEE5F9988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9767"/>
            <a:ext cx="10972800" cy="763636"/>
          </a:xfrm>
        </p:spPr>
        <p:txBody>
          <a:bodyPr>
            <a:noAutofit/>
          </a:bodyPr>
          <a:lstStyle/>
          <a:p>
            <a:r>
              <a:rPr lang="en-GB" altLang="zh-CN" sz="2800" dirty="0"/>
              <a:t>60</a:t>
            </a:r>
            <a:r>
              <a:rPr lang="en-US" altLang="zh-CN" sz="2800" dirty="0"/>
              <a:t>73</a:t>
            </a:r>
            <a:r>
              <a:rPr lang="en-GB" altLang="zh-CN" sz="2800" dirty="0"/>
              <a:t>8 </a:t>
            </a:r>
            <a:r>
              <a:rPr lang="en-US" altLang="zh-CN" sz="2800" dirty="0"/>
              <a:t>Response to VCM </a:t>
            </a:r>
            <a:r>
              <a:rPr lang="en-US" altLang="zh-CN" sz="2800" dirty="0" err="1"/>
              <a:t>CfP</a:t>
            </a:r>
            <a:r>
              <a:rPr lang="en-US" altLang="zh-CN" sz="2800" dirty="0"/>
              <a:t>: Video Coding with machine-attention</a:t>
            </a:r>
            <a:endParaRPr kumimoji="1" lang="zh-CN" altLang="en-US" sz="2800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78ECD53-7B79-4777-B9D6-25C60CEB8797}"/>
              </a:ext>
            </a:extLst>
          </p:cNvPr>
          <p:cNvSpPr/>
          <p:nvPr/>
        </p:nvSpPr>
        <p:spPr>
          <a:xfrm>
            <a:off x="170599" y="1587943"/>
            <a:ext cx="18902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Performance: </a:t>
            </a:r>
            <a:endParaRPr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41A3F11E-3CEA-4B97-8386-AB20411AA02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70599" y="2468657"/>
          <a:ext cx="5683113" cy="36068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894371">
                  <a:extLst>
                    <a:ext uri="{9D8B030D-6E8A-4147-A177-3AD203B41FA5}">
                      <a16:colId xmlns:a16="http://schemas.microsoft.com/office/drawing/2014/main" val="435196134"/>
                    </a:ext>
                  </a:extLst>
                </a:gridCol>
                <a:gridCol w="1894371">
                  <a:extLst>
                    <a:ext uri="{9D8B030D-6E8A-4147-A177-3AD203B41FA5}">
                      <a16:colId xmlns:a16="http://schemas.microsoft.com/office/drawing/2014/main" val="741257988"/>
                    </a:ext>
                  </a:extLst>
                </a:gridCol>
                <a:gridCol w="1894371">
                  <a:extLst>
                    <a:ext uri="{9D8B030D-6E8A-4147-A177-3AD203B41FA5}">
                      <a16:colId xmlns:a16="http://schemas.microsoft.com/office/drawing/2014/main" val="9193674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Task</a:t>
                      </a:r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Dataset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BD_Rate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765468983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en-US" altLang="zh-CN" dirty="0" err="1"/>
                        <a:t>Object_Detection</a:t>
                      </a:r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OpenImages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-9.78%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29681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TVD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-43.6%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70182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FLIR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highlight>
                            <a:srgbClr val="FFFF00"/>
                          </a:highlight>
                        </a:rPr>
                        <a:t>-37.04%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33849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SFU-HW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highlight>
                            <a:srgbClr val="FFFF00"/>
                          </a:highlight>
                        </a:rPr>
                        <a:t>-28.31%</a:t>
                      </a:r>
                      <a:endParaRPr lang="zh-CN" altLang="en-US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7023811"/>
                  </a:ext>
                </a:extLst>
              </a:tr>
              <a:tr h="320040">
                <a:tc rowSpan="2">
                  <a:txBody>
                    <a:bodyPr/>
                    <a:lstStyle/>
                    <a:p>
                      <a:r>
                        <a:rPr lang="en-US" altLang="zh-CN" dirty="0" err="1"/>
                        <a:t>Instance_Segmentation</a:t>
                      </a:r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OpenImages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-12.08%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4049903"/>
                  </a:ext>
                </a:extLst>
              </a:tr>
              <a:tr h="3200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TVD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-39.73%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851691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US" altLang="zh-CN" dirty="0" err="1"/>
                        <a:t>Object_Tracking</a:t>
                      </a:r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TVD-01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-51.96%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195608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TVD-02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-1.78%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00554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TVD-03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highlight>
                            <a:srgbClr val="FFFF00"/>
                          </a:highlight>
                        </a:rPr>
                        <a:t>-70.55%</a:t>
                      </a:r>
                      <a:endParaRPr lang="zh-CN" altLang="en-US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702195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3023E882-1782-4F3A-83CD-E5D845AF911D}"/>
              </a:ext>
            </a:extLst>
          </p:cNvPr>
          <p:cNvSpPr/>
          <p:nvPr/>
        </p:nvSpPr>
        <p:spPr>
          <a:xfrm>
            <a:off x="90791" y="1979442"/>
            <a:ext cx="119155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黄色块结果为</a:t>
            </a:r>
            <a:r>
              <a:rPr lang="en-US" altLang="zh-CN" dirty="0" err="1"/>
              <a:t>mAP</a:t>
            </a:r>
            <a:r>
              <a:rPr lang="en-US" altLang="zh-CN" dirty="0"/>
              <a:t>(100%) with upper bound  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mAP_upper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max (original MAP,  max( MAPs of lower bitrates))</a:t>
            </a:r>
            <a:endParaRPr lang="zh-CN" altLang="en-US" dirty="0"/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D265760C-B9C7-42CC-A62C-3E6E28DA4D7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96000" y="2485676"/>
          <a:ext cx="5350880" cy="3698243"/>
        </p:xfrm>
        <a:graphic>
          <a:graphicData uri="http://schemas.openxmlformats.org/drawingml/2006/table">
            <a:tbl>
              <a:tblPr firstRow="1" firstCol="1" bandRow="1"/>
              <a:tblGrid>
                <a:gridCol w="1173520">
                  <a:extLst>
                    <a:ext uri="{9D8B030D-6E8A-4147-A177-3AD203B41FA5}">
                      <a16:colId xmlns:a16="http://schemas.microsoft.com/office/drawing/2014/main" val="163566178"/>
                    </a:ext>
                  </a:extLst>
                </a:gridCol>
                <a:gridCol w="522170">
                  <a:extLst>
                    <a:ext uri="{9D8B030D-6E8A-4147-A177-3AD203B41FA5}">
                      <a16:colId xmlns:a16="http://schemas.microsoft.com/office/drawing/2014/main" val="3275620634"/>
                    </a:ext>
                  </a:extLst>
                </a:gridCol>
                <a:gridCol w="522170">
                  <a:extLst>
                    <a:ext uri="{9D8B030D-6E8A-4147-A177-3AD203B41FA5}">
                      <a16:colId xmlns:a16="http://schemas.microsoft.com/office/drawing/2014/main" val="2006238113"/>
                    </a:ext>
                  </a:extLst>
                </a:gridCol>
                <a:gridCol w="522170">
                  <a:extLst>
                    <a:ext uri="{9D8B030D-6E8A-4147-A177-3AD203B41FA5}">
                      <a16:colId xmlns:a16="http://schemas.microsoft.com/office/drawing/2014/main" val="2153751567"/>
                    </a:ext>
                  </a:extLst>
                </a:gridCol>
                <a:gridCol w="522170">
                  <a:extLst>
                    <a:ext uri="{9D8B030D-6E8A-4147-A177-3AD203B41FA5}">
                      <a16:colId xmlns:a16="http://schemas.microsoft.com/office/drawing/2014/main" val="2645945836"/>
                    </a:ext>
                  </a:extLst>
                </a:gridCol>
                <a:gridCol w="522170">
                  <a:extLst>
                    <a:ext uri="{9D8B030D-6E8A-4147-A177-3AD203B41FA5}">
                      <a16:colId xmlns:a16="http://schemas.microsoft.com/office/drawing/2014/main" val="4201479061"/>
                    </a:ext>
                  </a:extLst>
                </a:gridCol>
                <a:gridCol w="522170">
                  <a:extLst>
                    <a:ext uri="{9D8B030D-6E8A-4147-A177-3AD203B41FA5}">
                      <a16:colId xmlns:a16="http://schemas.microsoft.com/office/drawing/2014/main" val="1353770422"/>
                    </a:ext>
                  </a:extLst>
                </a:gridCol>
                <a:gridCol w="522170">
                  <a:extLst>
                    <a:ext uri="{9D8B030D-6E8A-4147-A177-3AD203B41FA5}">
                      <a16:colId xmlns:a16="http://schemas.microsoft.com/office/drawing/2014/main" val="827273235"/>
                    </a:ext>
                  </a:extLst>
                </a:gridCol>
                <a:gridCol w="522170">
                  <a:extLst>
                    <a:ext uri="{9D8B030D-6E8A-4147-A177-3AD203B41FA5}">
                      <a16:colId xmlns:a16="http://schemas.microsoft.com/office/drawing/2014/main" val="2006470052"/>
                    </a:ext>
                  </a:extLst>
                </a:gridCol>
              </a:tblGrid>
              <a:tr h="62520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Testcase/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Ratepoint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Image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(TVD-image 000140.png)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Video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(ParkScene)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259754"/>
                  </a:ext>
                </a:extLst>
              </a:tr>
              <a:tr h="4168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VTM-12.0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Our proposal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VTM-12.0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Our proposal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0179223"/>
                  </a:ext>
                </a:extLst>
              </a:tr>
              <a:tr h="3794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Enc.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Dec.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Enc.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Dec.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Enc.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Dec.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Enc.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Dec.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1999885"/>
                  </a:ext>
                </a:extLst>
              </a:tr>
              <a:tr h="3794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RP0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174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295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3713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4969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566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698502"/>
                  </a:ext>
                </a:extLst>
              </a:tr>
              <a:tr h="3794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RP1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94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316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2403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3138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556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069619"/>
                  </a:ext>
                </a:extLst>
              </a:tr>
              <a:tr h="3794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RP2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64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179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1488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1977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542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0729466"/>
                  </a:ext>
                </a:extLst>
              </a:tr>
              <a:tr h="3794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RP3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828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1162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549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2897918"/>
                  </a:ext>
                </a:extLst>
              </a:tr>
              <a:tr h="3794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RP4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108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460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782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551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7461250"/>
                  </a:ext>
                </a:extLst>
              </a:tr>
              <a:tr h="3794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RP5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347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655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536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7054632"/>
                  </a:ext>
                </a:extLst>
              </a:tr>
            </a:tbl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A12D820B-FA6F-4F5E-98BA-35ABD9C52095}"/>
              </a:ext>
            </a:extLst>
          </p:cNvPr>
          <p:cNvSpPr/>
          <p:nvPr/>
        </p:nvSpPr>
        <p:spPr>
          <a:xfrm>
            <a:off x="5523722" y="6212168"/>
            <a:ext cx="66682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Comparison of time complexity between VTM 12.0 and our proposal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61978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778</Words>
  <Application>Microsoft Office PowerPoint</Application>
  <PresentationFormat>宽屏</PresentationFormat>
  <Paragraphs>151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Malgun Gothic</vt:lpstr>
      <vt:lpstr>等线</vt:lpstr>
      <vt:lpstr>黑体</vt:lpstr>
      <vt:lpstr>楷体</vt:lpstr>
      <vt:lpstr>宋体</vt:lpstr>
      <vt:lpstr>Arial</vt:lpstr>
      <vt:lpstr>Book Antiqua</vt:lpstr>
      <vt:lpstr>Symbol</vt:lpstr>
      <vt:lpstr>Times New Roman</vt:lpstr>
      <vt:lpstr>Wingdings</vt:lpstr>
      <vt:lpstr>主题1</vt:lpstr>
      <vt:lpstr>AHG15: Feature based Encoder-only algorithms for the Video Coding for Machines</vt:lpstr>
      <vt:lpstr>AHG15: Feature based Encoder-only algorithms for the Video Coding for Machines</vt:lpstr>
      <vt:lpstr>VCM-CfP-Response 汇总 Outline</vt:lpstr>
      <vt:lpstr>A summary of CfP responses</vt:lpstr>
      <vt:lpstr>60727/60728 Technology Proposal A/B in response to CfP on Video Coding for Machines</vt:lpstr>
      <vt:lpstr>60729 Technology Proposal C in response to CfP on Video Coding for Machines</vt:lpstr>
      <vt:lpstr>60738 Response to VCM CfP: Video Coding with machine-attention</vt:lpstr>
      <vt:lpstr>60738 Response to VCM CfP: Video Coding with machine-attention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summary of CfP responses</dc:title>
  <dc:creator>WANG Shurun</dc:creator>
  <cp:lastModifiedBy>lbz</cp:lastModifiedBy>
  <cp:revision>72</cp:revision>
  <dcterms:created xsi:type="dcterms:W3CDTF">2022-10-17T05:45:54Z</dcterms:created>
  <dcterms:modified xsi:type="dcterms:W3CDTF">2023-01-11T04:52:57Z</dcterms:modified>
</cp:coreProperties>
</file>