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0"/>
  </p:notesMasterIdLst>
  <p:sldIdLst>
    <p:sldId id="256" r:id="rId3"/>
    <p:sldId id="281" r:id="rId4"/>
    <p:sldId id="282" r:id="rId5"/>
    <p:sldId id="284" r:id="rId6"/>
    <p:sldId id="276" r:id="rId7"/>
    <p:sldId id="280" r:id="rId8"/>
    <p:sldId id="269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81"/>
            <p14:sldId id="282"/>
            <p14:sldId id="284"/>
            <p14:sldId id="276"/>
            <p14:sldId id="28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5E5E"/>
    <a:srgbClr val="CACAC8"/>
    <a:srgbClr val="2DC84D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80"/>
    <p:restoredTop sz="94541"/>
  </p:normalViewPr>
  <p:slideViewPr>
    <p:cSldViewPr snapToGrid="0" snapToObjects="1">
      <p:cViewPr varScale="1">
        <p:scale>
          <a:sx n="55" d="100"/>
          <a:sy n="55" d="100"/>
        </p:scale>
        <p:origin x="117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2023/1/13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2023/1/13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>JVET-AC0070</a:t>
            </a:r>
            <a:b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kumimoji="1" lang="en-US" altLang="zh-CN" sz="6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1"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Non-</a:t>
            </a:r>
            <a:r>
              <a:rPr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EE2: </a:t>
            </a:r>
            <a:r>
              <a:rPr lang="en-US" altLang="zh-CN" sz="6000" b="1" dirty="0">
                <a:latin typeface="Calibri" panose="020F0502020204030204" pitchFamily="34" charset="0"/>
                <a:cs typeface="Calibri" panose="020F0502020204030204" pitchFamily="34" charset="0"/>
              </a:rPr>
              <a:t>combination of JVET-AC0068 and JVET-AC0069</a:t>
            </a:r>
            <a:r>
              <a:rPr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zh-CN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6000" b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altLang="zh-CN" sz="6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Fan Wang</a:t>
            </a:r>
            <a:b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Lai Zhang, Yue Yu, Haoping Yu, Dong Wang</a:t>
            </a:r>
            <a:endParaRPr kumimoji="1" lang="zh-CN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Introduction 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7920591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CA" altLang="zh-CN" sz="3900" dirty="0"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CA" altLang="zh-CN" sz="3900" dirty="0" smtClean="0">
                <a:latin typeface="Calibri" panose="020F0502020204030204" pitchFamily="34" charset="0"/>
                <a:cs typeface="Calibri" panose="020F0502020204030204" pitchFamily="34" charset="0"/>
              </a:rPr>
              <a:t>JVET-AC0068, </a:t>
            </a:r>
            <a:r>
              <a:rPr lang="en-CA" altLang="zh-CN" sz="3900" dirty="0">
                <a:latin typeface="Calibri" panose="020F0502020204030204" pitchFamily="34" charset="0"/>
                <a:cs typeface="Calibri" panose="020F0502020204030204" pitchFamily="34" charset="0"/>
              </a:rPr>
              <a:t>a multi-candidate </a:t>
            </a:r>
            <a:r>
              <a:rPr lang="en-CA" altLang="zh-CN" sz="3900" dirty="0" err="1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CA" altLang="zh-CN" sz="3900" dirty="0">
                <a:latin typeface="Calibri" panose="020F0502020204030204" pitchFamily="34" charset="0"/>
                <a:cs typeface="Calibri" panose="020F0502020204030204" pitchFamily="34" charset="0"/>
              </a:rPr>
              <a:t> method is proposed. </a:t>
            </a:r>
            <a:endParaRPr lang="en-CA" altLang="zh-CN" sz="39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CA" altLang="zh-CN" sz="3500" dirty="0" smtClean="0">
                <a:latin typeface="Calibri" panose="020F0502020204030204" pitchFamily="34" charset="0"/>
                <a:cs typeface="Calibri" panose="020F0502020204030204" pitchFamily="34" charset="0"/>
              </a:rPr>
              <a:t>A candidate </a:t>
            </a:r>
            <a:r>
              <a:rPr lang="en-CA" altLang="zh-CN" sz="3500" dirty="0">
                <a:latin typeface="Calibri" panose="020F0502020204030204" pitchFamily="34" charset="0"/>
                <a:cs typeface="Calibri" panose="020F0502020204030204" pitchFamily="34" charset="0"/>
              </a:rPr>
              <a:t>list is constructed with the candidate BVs ranked in ascending order of their template matching costs, and the index of selected candidate is signaled in the bit-stream</a:t>
            </a:r>
            <a:r>
              <a:rPr lang="en-CA" altLang="zh-CN" sz="35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1" hangingPunct="0"/>
            <a:endParaRPr lang="zh-CN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hangingPunct="0"/>
            <a:r>
              <a:rPr lang="en-CA" altLang="zh-CN" sz="3900" dirty="0"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CA" altLang="zh-CN" sz="3900" dirty="0" smtClean="0">
                <a:latin typeface="Calibri" panose="020F0502020204030204" pitchFamily="34" charset="0"/>
                <a:cs typeface="Calibri" panose="020F0502020204030204" pitchFamily="34" charset="0"/>
              </a:rPr>
              <a:t>JVET-AC0069, </a:t>
            </a:r>
            <a:r>
              <a:rPr lang="en-CA" altLang="zh-CN" sz="3900" dirty="0">
                <a:latin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lang="en-CA" altLang="zh-CN" sz="3900" dirty="0" err="1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CA" altLang="zh-CN" sz="3900" dirty="0">
                <a:latin typeface="Calibri" panose="020F0502020204030204" pitchFamily="34" charset="0"/>
                <a:cs typeface="Calibri" panose="020F0502020204030204" pitchFamily="34" charset="0"/>
              </a:rPr>
              <a:t> fusion method is proposed. </a:t>
            </a:r>
            <a:endParaRPr lang="en-CA" altLang="zh-CN" sz="39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hangingPunct="0"/>
            <a:r>
              <a:rPr lang="en-CA" altLang="zh-CN" sz="35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CA" altLang="zh-CN" sz="3500" dirty="0">
                <a:latin typeface="Calibri" panose="020F0502020204030204" pitchFamily="34" charset="0"/>
                <a:cs typeface="Calibri" panose="020F0502020204030204" pitchFamily="34" charset="0"/>
              </a:rPr>
              <a:t>proposed method derives multiple </a:t>
            </a:r>
            <a:r>
              <a:rPr lang="en-CA" altLang="zh-CN" sz="3500" dirty="0" err="1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CA" altLang="zh-CN" sz="3500" dirty="0">
                <a:latin typeface="Calibri" panose="020F0502020204030204" pitchFamily="34" charset="0"/>
                <a:cs typeface="Calibri" panose="020F0502020204030204" pitchFamily="34" charset="0"/>
              </a:rPr>
              <a:t> matched blocks and then fuses them to produce a better overall prediction</a:t>
            </a:r>
            <a:r>
              <a:rPr lang="en-CA" altLang="zh-CN" sz="35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1" hangingPunct="0"/>
            <a:endParaRPr lang="zh-CN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CA" altLang="zh-CN" sz="3900" dirty="0">
                <a:latin typeface="Calibri" panose="020F0502020204030204" pitchFamily="34" charset="0"/>
                <a:cs typeface="Calibri" panose="020F0502020204030204" pitchFamily="34" charset="0"/>
              </a:rPr>
              <a:t>This contribution proposes a combination method of multi-candidate </a:t>
            </a:r>
            <a:r>
              <a:rPr lang="en-CA" altLang="zh-CN" sz="3900" dirty="0" err="1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CA" altLang="zh-CN" sz="39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CA" altLang="zh-CN" sz="3900" dirty="0" err="1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CA" altLang="zh-CN" sz="3900" dirty="0">
                <a:latin typeface="Calibri" panose="020F0502020204030204" pitchFamily="34" charset="0"/>
                <a:cs typeface="Calibri" panose="020F0502020204030204" pitchFamily="34" charset="0"/>
              </a:rPr>
              <a:t> fusion.</a:t>
            </a:r>
            <a:endParaRPr lang="en-US" altLang="zh-CN" sz="39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zh-CN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053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Proposed method 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5"/>
            <a:ext cx="14811157" cy="8463516"/>
          </a:xfrm>
        </p:spPr>
        <p:txBody>
          <a:bodyPr>
            <a:normAutofit/>
          </a:bodyPr>
          <a:lstStyle/>
          <a:p>
            <a:r>
              <a:rPr lang="en-CA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Signaling</a:t>
            </a:r>
          </a:p>
          <a:p>
            <a:pPr lvl="1"/>
            <a:r>
              <a:rPr lang="en-CA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intra_tmp_fusion_flag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 is signalled before </a:t>
            </a:r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intra_tmp_idx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CA" altLang="zh-CN" sz="3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CA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If </a:t>
            </a:r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intra_tmp_fusion_flag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 is false, the </a:t>
            </a:r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intra_tmp_idx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 flag is signalled </a:t>
            </a:r>
            <a:r>
              <a:rPr lang="en-CA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then.</a:t>
            </a:r>
          </a:p>
          <a:p>
            <a:pPr lvl="1"/>
            <a:endParaRPr lang="en-US" altLang="zh-CN" sz="3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Searching process</a:t>
            </a:r>
          </a:p>
          <a:p>
            <a:pPr lvl="1"/>
            <a:r>
              <a:rPr lang="en-US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searching process is reused 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for multi-candidate </a:t>
            </a:r>
            <a:r>
              <a:rPr lang="en-US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fusion</a:t>
            </a:r>
          </a:p>
          <a:p>
            <a:pPr lvl="1"/>
            <a:endParaRPr lang="en-US" altLang="zh-CN" sz="3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Search range</a:t>
            </a:r>
          </a:p>
          <a:p>
            <a:pPr lvl="1"/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The enlarged search range for smaller blocks is used and the </a:t>
            </a:r>
            <a:r>
              <a:rPr lang="en-CA" altLang="zh-CN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minSearchRange</a:t>
            </a:r>
            <a:r>
              <a:rPr lang="en-CA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 is set as 128</a:t>
            </a:r>
            <a:endParaRPr lang="zh-CN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688776" y="10318690"/>
            <a:ext cx="4175823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smtClean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Syntax</a:t>
            </a:r>
            <a:r>
              <a:rPr kumimoji="0" lang="en-US" altLang="zh-CN" sz="3000" b="1" i="0" u="none" strike="noStrike" cap="none" spc="0" normalizeH="0" dirty="0" smtClean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change example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5205" y="3843339"/>
            <a:ext cx="11975304" cy="607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083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Test results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1776966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Test: proposed combination method over ECM-7.0</a:t>
            </a:r>
          </a:p>
          <a:p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Anchor: ECM-7.0</a:t>
            </a:r>
            <a:endParaRPr lang="zh-CN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841" y="5588611"/>
            <a:ext cx="9770928" cy="43147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5543" y="5588611"/>
            <a:ext cx="9770927" cy="431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732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Conclusion  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This contribution proposes </a:t>
            </a:r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combination method of multi-candidate </a:t>
            </a:r>
            <a:r>
              <a:rPr lang="en-US" altLang="zh-CN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altLang="zh-CN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IntraTMP</a:t>
            </a: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fusion.</a:t>
            </a:r>
          </a:p>
          <a:p>
            <a:endParaRPr lang="en-US" altLang="zh-CN" sz="3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It is recommended to </a:t>
            </a: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investigate the combination method together with each single method in EE2.</a:t>
            </a:r>
            <a:endParaRPr lang="en-US" altLang="zh-CN" sz="3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Thanks to </a:t>
            </a:r>
            <a:r>
              <a:rPr lang="en-US" altLang="zh-CN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InterDigital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 for crosschecking !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67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5662</TotalTime>
  <Words>214</Words>
  <Application>Microsoft Office PowerPoint</Application>
  <PresentationFormat>自定义</PresentationFormat>
  <Paragraphs>29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Arial</vt:lpstr>
      <vt:lpstr>Calibri</vt:lpstr>
      <vt:lpstr>Helvetica</vt:lpstr>
      <vt:lpstr>White 白底</vt:lpstr>
      <vt:lpstr>Black 黑底</vt:lpstr>
      <vt:lpstr>JVET-AC0070  Non-EE2: combination of JVET-AC0068 and JVET-AC0069  Fan Wang Lai Zhang, Yue Yu, Haoping Yu, Dong Wang</vt:lpstr>
      <vt:lpstr>Introduction  </vt:lpstr>
      <vt:lpstr>Proposed method </vt:lpstr>
      <vt:lpstr>Test results</vt:lpstr>
      <vt:lpstr>Conclusion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王凡(Fan Wang)</cp:lastModifiedBy>
  <cp:revision>156</cp:revision>
  <dcterms:modified xsi:type="dcterms:W3CDTF">2023-01-13T09:05:23Z</dcterms:modified>
</cp:coreProperties>
</file>