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sldIdLst>
    <p:sldId id="259" r:id="rId3"/>
    <p:sldId id="262" r:id="rId4"/>
    <p:sldId id="263" r:id="rId5"/>
    <p:sldId id="264" r:id="rId6"/>
    <p:sldId id="265" r:id="rId7"/>
    <p:sldId id="266" r:id="rId8"/>
    <p:sldId id="382" r:id="rId9"/>
    <p:sldId id="269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01BA122-094D-420B-8787-0FC10D5A05E1}">
          <p14:sldIdLst>
            <p14:sldId id="259"/>
            <p14:sldId id="262"/>
            <p14:sldId id="263"/>
            <p14:sldId id="264"/>
            <p14:sldId id="265"/>
            <p14:sldId id="266"/>
            <p14:sldId id="382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94"/>
  </p:normalViewPr>
  <p:slideViewPr>
    <p:cSldViewPr snapToGrid="0">
      <p:cViewPr varScale="1">
        <p:scale>
          <a:sx n="82" d="100"/>
          <a:sy n="82" d="100"/>
        </p:scale>
        <p:origin x="37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5761" y="1656577"/>
            <a:ext cx="11420888" cy="803837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-794"/>
            <a:ext cx="12213201" cy="685879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29599" y="-629"/>
            <a:ext cx="12221600" cy="683037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5346" y="2780199"/>
            <a:ext cx="11420888" cy="796478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391119" y="2503899"/>
            <a:ext cx="5817434" cy="4692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sz="25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" y="6338787"/>
            <a:ext cx="1188583" cy="282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8301" y="2577930"/>
            <a:ext cx="2201333" cy="4692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25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 Neue"/>
              </a:rPr>
              <a:t>2023/1/13</a:t>
            </a:fld>
            <a:endParaRPr kumimoji="0" lang="zh-CN" altLang="en-US" sz="25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8301" y="254497"/>
            <a:ext cx="11420888" cy="803837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388144" y="1712119"/>
            <a:ext cx="5055726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6581775" y="1712119"/>
            <a:ext cx="522736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51575" y="1084263"/>
            <a:ext cx="5557838" cy="52276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388144" y="1712119"/>
            <a:ext cx="434334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366713" y="1073944"/>
            <a:ext cx="5704682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6379370" y="1073944"/>
            <a:ext cx="5429771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-794"/>
            <a:ext cx="12213201" cy="685879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29599" y="-629"/>
            <a:ext cx="12221600" cy="683037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5346" y="2780199"/>
            <a:ext cx="11420888" cy="796478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391119" y="2503899"/>
            <a:ext cx="5817434" cy="4692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solidFill>
                  <a:srgbClr val="2DC84D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sz="2500" dirty="0">
              <a:solidFill>
                <a:srgbClr val="2DC84D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" y="6338787"/>
            <a:ext cx="1188583" cy="282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19100" y="3178175"/>
            <a:ext cx="1371600" cy="182563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019300" y="3178175"/>
            <a:ext cx="2057400" cy="1825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305300" y="3178175"/>
            <a:ext cx="1371600" cy="182563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95" y="6479657"/>
            <a:ext cx="667005" cy="1587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 单击这里加入汇报标题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388144" y="1712119"/>
            <a:ext cx="5055726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6581775" y="1712119"/>
            <a:ext cx="522736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51575" y="1084263"/>
            <a:ext cx="5557838" cy="52276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388144" y="1712119"/>
            <a:ext cx="434334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366713" y="1073944"/>
            <a:ext cx="5704682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6379370" y="1073944"/>
            <a:ext cx="5429771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16" name="pg. xx"/>
          <p:cNvSpPr txBox="1"/>
          <p:nvPr/>
        </p:nvSpPr>
        <p:spPr>
          <a:xfrm>
            <a:off x="10442363" y="6437145"/>
            <a:ext cx="1366779" cy="15113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6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16" name="pg. xx"/>
          <p:cNvSpPr txBox="1"/>
          <p:nvPr/>
        </p:nvSpPr>
        <p:spPr>
          <a:xfrm>
            <a:off x="10442363" y="6437145"/>
            <a:ext cx="1366779" cy="15113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solidFill>
                  <a:srgbClr val="5E5E5E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600" dirty="0">
              <a:solidFill>
                <a:srgbClr val="5E5E5E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hf sldNum="0" hdr="0" ftr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9.emf"/><Relationship Id="rId4" Type="http://schemas.openxmlformats.org/officeDocument/2006/relationships/image" Target="../media/image5.wmf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9000" y="1866265"/>
            <a:ext cx="10454005" cy="1590675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altLang="zh-CN" sz="2800" dirty="0"/>
              <a:t>Non-EE2: Intra Template-Matching Prediction Fusion</a:t>
            </a:r>
            <a:br>
              <a:rPr lang="en-US" altLang="zh-CN" sz="2800" dirty="0"/>
            </a:br>
            <a:r>
              <a:rPr lang="en-US" altLang="zh-CN" sz="2800" dirty="0"/>
              <a:t>JVET-AC0069</a:t>
            </a:r>
            <a:br>
              <a:rPr lang="en-US" altLang="zh-CN" sz="2800" dirty="0"/>
            </a:br>
            <a:endParaRPr lang="en-US" altLang="zh-CN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89000" y="3379470"/>
            <a:ext cx="10082530" cy="957580"/>
          </a:xfrm>
        </p:spPr>
        <p:txBody>
          <a:bodyPr>
            <a:normAutofit/>
          </a:bodyPr>
          <a:lstStyle/>
          <a:p>
            <a:pPr marL="0" marR="0" algn="just" defTabSz="-635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en-CA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Lai Zhang, Fan Wang</a:t>
            </a:r>
            <a:r>
              <a:rPr lang="en-CA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Yue Yu, </a:t>
            </a:r>
            <a:r>
              <a:rPr lang="en-CA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Haoping</a:t>
            </a:r>
            <a:r>
              <a:rPr lang="en-CA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Yu, Dong Wang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Introduction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16585" y="1128395"/>
            <a:ext cx="10963910" cy="1508125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</a:pPr>
            <a:r>
              <a:rPr lang="en-US" altLang="en-CA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Intra Template-Matching Prediction (IntraTMP) 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an intra-prediction tool in ECM. Encoder searchs for the most similar template to the current template within a pre-defined reconstructed area of the current frame and uses the corresponding block as a predictor.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/>
          </a:p>
        </p:txBody>
      </p: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r:id="rId3" imgW="914400" imgH="215900" progId="Equation.KSEE3">
                  <p:embed/>
                </p:oleObj>
              </mc:Choice>
              <mc:Fallback>
                <p:oleObj r:id="rId3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占位符 3"/>
          <p:cNvSpPr>
            <a:spLocks noGrp="1"/>
          </p:cNvSpPr>
          <p:nvPr/>
        </p:nvSpPr>
        <p:spPr>
          <a:xfrm>
            <a:off x="611505" y="2636520"/>
            <a:ext cx="7853242" cy="30161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7500"/>
          </a:bodyPr>
          <a:lstStyle>
            <a:lvl1pPr marL="0" marR="0" indent="0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635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2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952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1270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1587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1905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2222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2540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2857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ECM-7.0, the search process is implemented through a sub-sampling search and refinement process.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search range of </a:t>
            </a:r>
            <a:r>
              <a:rPr lang="en-US" altLang="zh-CN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IntraTMP</a:t>
            </a: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proportional to the block width and height, i.e.:</a:t>
            </a:r>
          </a:p>
          <a:p>
            <a:pPr marL="69850" indent="-69850"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600" dirty="0" err="1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SearchRangeWidth</a:t>
            </a:r>
            <a:r>
              <a:rPr lang="en-CA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= a * </a:t>
            </a:r>
            <a:r>
              <a:rPr lang="en-CA" altLang="zh-CN" sz="1600" dirty="0" err="1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BlkWidth</a:t>
            </a:r>
            <a:endParaRPr lang="zh-CN" altLang="zh-CN" sz="1600" dirty="0">
              <a:solidFill>
                <a:schemeClr val="tx1"/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69850" indent="-69850"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600" dirty="0" err="1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SearchRangeHeight</a:t>
            </a:r>
            <a:r>
              <a:rPr lang="en-CA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= a * </a:t>
            </a:r>
            <a:r>
              <a:rPr lang="en-CA" altLang="zh-CN" sz="1600" dirty="0" err="1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BlkHeight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where 'a' is set equal to 5 and sub-sampling factor 's' is set equal to 2 in ECM-7.0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D22562C-F8CA-41C1-A9B3-5E5789F34F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6579" y="2516108"/>
            <a:ext cx="3115748" cy="32134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Intra Template-Matching Prediction Fusion (1/2)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16584" y="1128396"/>
            <a:ext cx="7964707" cy="105932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</a:pP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is proposed to derive multiple </a:t>
            </a:r>
            <a:r>
              <a:rPr lang="en-US" altLang="zh-CN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IntraTMP</a:t>
            </a:r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matched blocks and then fuse them to produce a better overall predictor. It includes the following four steps:</a:t>
            </a:r>
            <a:endParaRPr lang="en-US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/>
          </a:p>
        </p:txBody>
      </p: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r:id="rId3" imgW="914400" imgH="215900" progId="Equation.KSEE3">
                  <p:embed/>
                </p:oleObj>
              </mc:Choice>
              <mc:Fallback>
                <p:oleObj r:id="rId3" imgW="914400" imgH="215900" progId="Equation.KSEE3">
                  <p:embed/>
                  <p:pic>
                    <p:nvPicPr>
                      <p:cNvPr id="6" name="对象 5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占位符 3"/>
              <p:cNvSpPr>
                <a:spLocks noGrp="1"/>
              </p:cNvSpPr>
              <p:nvPr/>
            </p:nvSpPr>
            <p:spPr>
              <a:xfrm>
                <a:off x="611505" y="2187723"/>
                <a:ext cx="7135773" cy="34649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0000"/>
              </a:bodyPr>
              <a:lstStyle>
                <a:lvl1pPr marL="0" marR="0" indent="0" algn="l" defTabSz="412750" latinLnBrk="0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2400" b="0" i="0" u="none" strike="noStrike" cap="none" spc="0" baseline="0">
                    <a:ln>
                      <a:noFill/>
                    </a:ln>
                    <a:solidFill>
                      <a:srgbClr val="5E5E5E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1pPr>
                <a:lvl2pPr marL="635000" marR="0" indent="-316865" algn="l" defTabSz="412750" latinLnBrk="0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2200" b="0" i="0" u="none" strike="noStrike" cap="none" spc="0" baseline="0">
                    <a:ln>
                      <a:noFill/>
                    </a:ln>
                    <a:solidFill>
                      <a:srgbClr val="5E5E5E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2pPr>
                <a:lvl3pPr marL="952500" marR="0" indent="-316865" algn="l" defTabSz="412750" latinLnBrk="0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2000" b="0" i="0" u="none" strike="noStrike" cap="none" spc="0" baseline="0">
                    <a:ln>
                      <a:noFill/>
                    </a:ln>
                    <a:solidFill>
                      <a:srgbClr val="5E5E5E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3pPr>
                <a:lvl4pPr marL="1270000" marR="0" indent="-316865" algn="l" defTabSz="412750" latinLnBrk="0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1800" b="0" i="0" u="none" strike="noStrike" cap="none" spc="0" baseline="0">
                    <a:ln>
                      <a:noFill/>
                    </a:ln>
                    <a:solidFill>
                      <a:srgbClr val="5E5E5E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4pPr>
                <a:lvl5pPr marL="1587500" marR="0" indent="-316865" algn="l" defTabSz="412750" latinLnBrk="0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1800" b="0" i="0" u="none" strike="noStrike" cap="none" spc="0" baseline="0">
                    <a:ln>
                      <a:noFill/>
                    </a:ln>
                    <a:solidFill>
                      <a:srgbClr val="5E5E5E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5pPr>
                <a:lvl6pPr marL="1905000" marR="0" indent="-316865" algn="l" defTabSz="412750" latinLnBrk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2400" b="0" i="0" u="none" strike="noStrike" cap="none" spc="0" baseline="0">
                    <a:ln>
                      <a:noFill/>
                    </a:ln>
                    <a:solidFill>
                      <a:srgbClr val="000000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6pPr>
                <a:lvl7pPr marL="2222500" marR="0" indent="-316865" algn="l" defTabSz="412750" latinLnBrk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2400" b="0" i="0" u="none" strike="noStrike" cap="none" spc="0" baseline="0">
                    <a:ln>
                      <a:noFill/>
                    </a:ln>
                    <a:solidFill>
                      <a:srgbClr val="000000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7pPr>
                <a:lvl8pPr marL="2540000" marR="0" indent="-316865" algn="l" defTabSz="412750" latinLnBrk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2400" b="0" i="0" u="none" strike="noStrike" cap="none" spc="0" baseline="0">
                    <a:ln>
                      <a:noFill/>
                    </a:ln>
                    <a:solidFill>
                      <a:srgbClr val="000000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8pPr>
                <a:lvl9pPr marL="2857500" marR="0" indent="-316865" algn="l" defTabSz="412750" latinLnBrk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2400" b="0" i="0" u="none" strike="noStrike" cap="none" spc="0" baseline="0">
                    <a:ln>
                      <a:noFill/>
                    </a:ln>
                    <a:solidFill>
                      <a:srgbClr val="000000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9pPr>
              </a:lstStyle>
              <a:p>
                <a:pPr marL="342900" indent="-342900">
                  <a:lnSpc>
                    <a:spcPct val="200000"/>
                  </a:lnSpc>
                  <a:buFont typeface="+mj-lt"/>
                  <a:buAutoNum type="arabicPeriod"/>
                </a:pPr>
                <a:r>
                  <a:rPr 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Generate multiple matched blocks during the </a:t>
                </a:r>
                <a:r>
                  <a:rPr lang="en-US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IntraTMP</a:t>
                </a:r>
                <a:r>
                  <a:rPr 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 search:</a:t>
                </a:r>
              </a:p>
              <a:p>
                <a:pPr lvl="1" indent="0">
                  <a:lnSpc>
                    <a:spcPct val="200000"/>
                  </a:lnSpc>
                  <a:buNone/>
                </a:pPr>
                <a:r>
                  <a:rPr lang="en-US" altLang="zh-CN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Select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 the best 3 candidate matched blocks by a sub-sampling search with a factor ‘s’ equal to 3 and several 3x3 refinements around the best 30 candidates to have the final best 3 candidates.</a:t>
                </a:r>
              </a:p>
              <a:p>
                <a:pPr marL="342900" indent="-342900">
                  <a:lnSpc>
                    <a:spcPct val="200000"/>
                  </a:lnSpc>
                  <a:buFont typeface="+mj-lt"/>
                  <a:buAutoNum type="arabicPeriod"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Select the candidate matched blocks used for fusion:</a:t>
                </a:r>
              </a:p>
              <a:p>
                <a:pPr lvl="1" indent="0" algn="ctr">
                  <a:lnSpc>
                    <a:spcPct val="200000"/>
                  </a:lnSpc>
                  <a:buNone/>
                </a:pPr>
                <a:r>
                  <a:rPr lang="en-CA" altLang="zh-CN" sz="1400" i="1" dirty="0">
                    <a:solidFill>
                      <a:schemeClr val="tx1"/>
                    </a:solidFill>
                  </a:rPr>
                  <a:t>Threshold</a:t>
                </a:r>
                <a:r>
                  <a:rPr lang="en-CA" altLang="zh-CN" sz="1400" dirty="0">
                    <a:solidFill>
                      <a:schemeClr val="tx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𝑆𝐴𝐷</m:t>
                        </m:r>
                      </m:e>
                      <m:sub>
                        <m:r>
                          <a:rPr lang="en-CA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CA" altLang="zh-CN" sz="1400" dirty="0">
                    <a:solidFill>
                      <a:schemeClr val="tx1"/>
                    </a:solidFill>
                  </a:rPr>
                  <a:t> &lt;&lt; 1</a:t>
                </a:r>
                <a:endParaRPr lang="zh-CN" altLang="zh-CN" sz="1400" dirty="0">
                  <a:solidFill>
                    <a:schemeClr val="tx1"/>
                  </a:solidFill>
                </a:endParaRPr>
              </a:p>
              <a:p>
                <a:pPr lvl="1" indent="0">
                  <a:lnSpc>
                    <a:spcPct val="200000"/>
                  </a:lnSpc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𝑆𝐴𝐷</m:t>
                        </m:r>
                      </m:e>
                      <m:sub>
                        <m:r>
                          <a:rPr lang="en-CA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CA" altLang="zh-CN" sz="14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the smallest template SAD of the 3 best candidate matched blocks. Candidate matched blocks with SAD </a:t>
                </a:r>
                <a:r>
                  <a:rPr lang="zh-CN" alt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≤ </a:t>
                </a:r>
                <a:r>
                  <a:rPr lang="en-US" altLang="zh-CN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Threshold are used for fusion and, therefore, the number of candidate matched blocks is determined</a:t>
                </a:r>
              </a:p>
            </p:txBody>
          </p:sp>
        </mc:Choice>
        <mc:Fallback>
          <p:sp>
            <p:nvSpPr>
              <p:cNvPr id="7" name="文本占位符 3"/>
              <p:cNvSpPr>
                <a:spLocks noGrp="1"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05" y="2187723"/>
                <a:ext cx="7135773" cy="3464963"/>
              </a:xfrm>
              <a:prstGeom prst="rect">
                <a:avLst/>
              </a:prstGeom>
              <a:blipFill>
                <a:blip r:embed="rId5"/>
                <a:stretch>
                  <a:fillRect l="-85" r="-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>
            <a:extLst>
              <a:ext uri="{FF2B5EF4-FFF2-40B4-BE49-F238E27FC236}">
                <a16:creationId xmlns:a16="http://schemas.microsoft.com/office/drawing/2014/main" id="{607E15AA-577D-416C-869B-37DC579C2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9647" y="2452995"/>
            <a:ext cx="2324455" cy="324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245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Intra Template-Matching Prediction Fusion (2/2)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/>
          </a:p>
        </p:txBody>
      </p: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r:id="rId3" imgW="914400" imgH="215900" progId="Equation.KSEE3">
                  <p:embed/>
                </p:oleObj>
              </mc:Choice>
              <mc:Fallback>
                <p:oleObj r:id="rId3" imgW="914400" imgH="215900" progId="Equation.KSEE3">
                  <p:embed/>
                  <p:pic>
                    <p:nvPicPr>
                      <p:cNvPr id="6" name="对象 5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占位符 3"/>
              <p:cNvSpPr>
                <a:spLocks noGrp="1"/>
              </p:cNvSpPr>
              <p:nvPr/>
            </p:nvSpPr>
            <p:spPr>
              <a:xfrm>
                <a:off x="611505" y="1128395"/>
                <a:ext cx="7799070" cy="56227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7500"/>
              </a:bodyPr>
              <a:lstStyle>
                <a:lvl1pPr marL="0" marR="0" indent="0" algn="l" defTabSz="412750" latinLnBrk="0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2400" b="0" i="0" u="none" strike="noStrike" cap="none" spc="0" baseline="0">
                    <a:ln>
                      <a:noFill/>
                    </a:ln>
                    <a:solidFill>
                      <a:srgbClr val="5E5E5E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1pPr>
                <a:lvl2pPr marL="635000" marR="0" indent="-316865" algn="l" defTabSz="412750" latinLnBrk="0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2200" b="0" i="0" u="none" strike="noStrike" cap="none" spc="0" baseline="0">
                    <a:ln>
                      <a:noFill/>
                    </a:ln>
                    <a:solidFill>
                      <a:srgbClr val="5E5E5E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2pPr>
                <a:lvl3pPr marL="952500" marR="0" indent="-316865" algn="l" defTabSz="412750" latinLnBrk="0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2000" b="0" i="0" u="none" strike="noStrike" cap="none" spc="0" baseline="0">
                    <a:ln>
                      <a:noFill/>
                    </a:ln>
                    <a:solidFill>
                      <a:srgbClr val="5E5E5E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3pPr>
                <a:lvl4pPr marL="1270000" marR="0" indent="-316865" algn="l" defTabSz="412750" latinLnBrk="0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1800" b="0" i="0" u="none" strike="noStrike" cap="none" spc="0" baseline="0">
                    <a:ln>
                      <a:noFill/>
                    </a:ln>
                    <a:solidFill>
                      <a:srgbClr val="5E5E5E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4pPr>
                <a:lvl5pPr marL="1587500" marR="0" indent="-316865" algn="l" defTabSz="412750" latinLnBrk="0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1800" b="0" i="0" u="none" strike="noStrike" cap="none" spc="0" baseline="0">
                    <a:ln>
                      <a:noFill/>
                    </a:ln>
                    <a:solidFill>
                      <a:srgbClr val="5E5E5E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5pPr>
                <a:lvl6pPr marL="1905000" marR="0" indent="-316865" algn="l" defTabSz="412750" latinLnBrk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2400" b="0" i="0" u="none" strike="noStrike" cap="none" spc="0" baseline="0">
                    <a:ln>
                      <a:noFill/>
                    </a:ln>
                    <a:solidFill>
                      <a:srgbClr val="000000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6pPr>
                <a:lvl7pPr marL="2222500" marR="0" indent="-316865" algn="l" defTabSz="412750" latinLnBrk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2400" b="0" i="0" u="none" strike="noStrike" cap="none" spc="0" baseline="0">
                    <a:ln>
                      <a:noFill/>
                    </a:ln>
                    <a:solidFill>
                      <a:srgbClr val="000000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7pPr>
                <a:lvl8pPr marL="2540000" marR="0" indent="-316865" algn="l" defTabSz="412750" latinLnBrk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2400" b="0" i="0" u="none" strike="noStrike" cap="none" spc="0" baseline="0">
                    <a:ln>
                      <a:noFill/>
                    </a:ln>
                    <a:solidFill>
                      <a:srgbClr val="000000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8pPr>
                <a:lvl9pPr marL="2857500" marR="0" indent="-316865" algn="l" defTabSz="412750" latinLnBrk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Pct val="125000"/>
                  <a:buFontTx/>
                  <a:buChar char="•"/>
                  <a:defRPr sz="2400" b="0" i="0" u="none" strike="noStrike" cap="none" spc="0" baseline="0">
                    <a:ln>
                      <a:noFill/>
                    </a:ln>
                    <a:solidFill>
                      <a:srgbClr val="000000"/>
                    </a:solidFill>
                    <a:uFillTx/>
                    <a:latin typeface="OPPOSans M" panose="00020600040101010101" charset="-122"/>
                    <a:ea typeface="OPPOSans M" panose="00020600040101010101" charset="-122"/>
                    <a:cs typeface="OPPOSans M" panose="00020600040101010101" charset="-122"/>
                    <a:sym typeface="OPPOSans M" panose="00020600040101010101" charset="-122"/>
                  </a:defRPr>
                </a:lvl9pPr>
              </a:lstStyle>
              <a:p>
                <a:pPr marL="342900" indent="-342900">
                  <a:lnSpc>
                    <a:spcPct val="200000"/>
                  </a:lnSpc>
                  <a:buFont typeface="+mj-lt"/>
                  <a:buAutoNum type="arabicPeriod" startAt="3"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Calculate weights for each matched block used for fusion:</a:t>
                </a:r>
              </a:p>
              <a:p>
                <a:pPr lvl="1" indent="0">
                  <a:lnSpc>
                    <a:spcPct val="200000"/>
                  </a:lnSpc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SAD-based weights: </a:t>
                </a:r>
                <a14:m>
                  <m:oMath xmlns:m="http://schemas.openxmlformats.org/officeDocument/2006/math">
                    <m:r>
                      <a:rPr lang="en-US" altLang="zh-CN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𝑠𝑢𝑚</m:t>
                    </m:r>
                    <m:r>
                      <a:rPr lang="en-CA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chr m:val="∑"/>
                        <m:limLoc m:val="undOvr"/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𝑆𝐴𝐷</m:t>
                            </m:r>
                          </m:e>
                          <m:sub>
                            <m:r>
                              <a:rPr lang="en-CA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zh-CN" alt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CA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𝑠𝑢𝑚</m:t>
                        </m:r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𝑆𝐴𝐷</m:t>
                            </m:r>
                          </m:e>
                          <m:sub>
                            <m:r>
                              <a:rPr lang="en-CA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d>
                          <m:d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CA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𝑠𝑢𝑚</m:t>
                        </m:r>
                      </m:den>
                    </m:f>
                  </m:oMath>
                </a14:m>
                <a:endParaRPr lang="en-US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  <a:p>
                <a:pPr lvl="1" indent="0">
                  <a:lnSpc>
                    <a:spcPct val="200000"/>
                  </a:lnSpc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Fixed weights:            </a:t>
                </a:r>
                <a:r>
                  <a:rPr lang="en-CA" altLang="zh-CN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}={</m:t>
                    </m:r>
                    <m:f>
                      <m:f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 </m:t>
                    </m:r>
                  </m:oMath>
                </a14:m>
                <a:r>
                  <a:rPr lang="en-CA" altLang="zh-CN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or 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}={</m:t>
                    </m:r>
                    <m:f>
                      <m:f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22</m:t>
                        </m:r>
                      </m:num>
                      <m:den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64</m:t>
                        </m:r>
                      </m:den>
                    </m:f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21</m:t>
                        </m:r>
                      </m:num>
                      <m:den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64</m:t>
                        </m:r>
                      </m:den>
                    </m:f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21</m:t>
                        </m:r>
                      </m:num>
                      <m:den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64</m:t>
                        </m:r>
                      </m:den>
                    </m:f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-US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lnSpc>
                    <a:spcPct val="200000"/>
                  </a:lnSpc>
                  <a:buFont typeface="+mj-lt"/>
                  <a:buAutoNum type="arabicPeriod" startAt="3"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Determine the final fused predictor:</a:t>
                </a:r>
              </a:p>
              <a:p>
                <a:pPr lvl="1" indent="0">
                  <a:lnSpc>
                    <a:spcPct val="2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𝑓𝑢𝑠𝑖𝑜𝑛</m:t>
                          </m:r>
                        </m:sub>
                      </m:sSub>
                      <m:r>
                        <a:rPr lang="en-CA" altLang="zh-CN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lang="en-US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zh-CN" altLang="zh-CN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CA" altLang="zh-CN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zh-CN" altLang="zh-CN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altLang="zh-CN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indent="0">
                  <a:lnSpc>
                    <a:spcPct val="200000"/>
                  </a:lnSpc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 a special case, when n = 1:</a:t>
                </a:r>
              </a:p>
              <a:p>
                <a:pPr lvl="1" indent="0">
                  <a:lnSpc>
                    <a:spcPct val="2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𝑓𝑢𝑠𝑖𝑜𝑛</m:t>
                          </m:r>
                        </m:sub>
                      </m:sSub>
                      <m:r>
                        <a:rPr lang="en-CA" altLang="zh-CN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zh-CN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𝑇𝑀𝑃</m:t>
                          </m:r>
                        </m:sub>
                      </m:sSub>
                      <m:r>
                        <a:rPr lang="en-CA" altLang="zh-CN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zh-CN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CA" altLang="zh-CN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𝑖𝑛𝑡𝑟𝑎</m:t>
                          </m:r>
                        </m:sub>
                      </m:sSub>
                    </m:oMath>
                  </m:oMathPara>
                </a14:m>
                <a:endParaRPr lang="zh-CN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indent="0">
                  <a:lnSpc>
                    <a:spcPct val="200000"/>
                  </a:lnSpc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=7/8</m:t>
                    </m:r>
                  </m:oMath>
                </a14:m>
                <a:r>
                  <a:rPr lang="en-CA" altLang="zh-CN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=1/8</m:t>
                    </m:r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altLang="zh-CN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CA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𝑖𝑛𝑡𝑟𝑎</m:t>
                        </m:r>
                      </m:sub>
                    </m:sSub>
                    <m:r>
                      <a:rPr lang="en-CA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the intra predictor derived by planar mode</a:t>
                </a:r>
                <a:endParaRPr lang="zh-CN" altLang="zh-CN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indent="0">
                  <a:lnSpc>
                    <a:spcPct val="200000"/>
                  </a:lnSpc>
                  <a:buNone/>
                </a:pPr>
                <a:r>
                  <a:rPr lang="en-US" altLang="zh-CN" sz="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文本占位符 3"/>
              <p:cNvSpPr>
                <a:spLocks noGrp="1"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05" y="1128395"/>
                <a:ext cx="7799070" cy="5622783"/>
              </a:xfrm>
              <a:prstGeom prst="rect">
                <a:avLst/>
              </a:prstGeom>
              <a:blipFill>
                <a:blip r:embed="rId5"/>
                <a:stretch>
                  <a:fillRect l="-2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组合 22">
            <a:extLst>
              <a:ext uri="{FF2B5EF4-FFF2-40B4-BE49-F238E27FC236}">
                <a16:creationId xmlns:a16="http://schemas.microsoft.com/office/drawing/2014/main" id="{46084AC7-B015-4879-A80C-EFF4BBFBE5F2}"/>
              </a:ext>
            </a:extLst>
          </p:cNvPr>
          <p:cNvGrpSpPr/>
          <p:nvPr/>
        </p:nvGrpSpPr>
        <p:grpSpPr>
          <a:xfrm>
            <a:off x="7794935" y="2072188"/>
            <a:ext cx="3454090" cy="2929523"/>
            <a:chOff x="7804460" y="2080627"/>
            <a:chExt cx="3170786" cy="269674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739711C0-399B-413B-BF4E-CF859998E41D}"/>
                    </a:ext>
                  </a:extLst>
                </p:cNvPr>
                <p:cNvSpPr/>
                <p:nvPr/>
              </p:nvSpPr>
              <p:spPr>
                <a:xfrm>
                  <a:off x="8480992" y="2406007"/>
                  <a:ext cx="626576" cy="33998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zh-CN" altLang="zh-CN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oMath>
                    </m:oMathPara>
                  </a14:m>
                  <a:endPara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739711C0-399B-413B-BF4E-CF859998E41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80992" y="2406007"/>
                  <a:ext cx="626576" cy="33998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F3E290FE-D826-4105-BBC7-8B5D95BFA0B8}"/>
                    </a:ext>
                  </a:extLst>
                </p:cNvPr>
                <p:cNvSpPr/>
                <p:nvPr/>
              </p:nvSpPr>
              <p:spPr>
                <a:xfrm>
                  <a:off x="7804460" y="4082661"/>
                  <a:ext cx="615156" cy="33998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zh-CN" altLang="zh-CN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oMath>
                    </m:oMathPara>
                  </a14:m>
                  <a:endPara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F3E290FE-D826-4105-BBC7-8B5D95BFA0B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04460" y="4082661"/>
                  <a:ext cx="615156" cy="339985"/>
                </a:xfrm>
                <a:prstGeom prst="rect">
                  <a:avLst/>
                </a:prstGeom>
                <a:blipFill>
                  <a:blip r:embed="rId7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F85F091F-FAD8-42BF-946C-0CA38372F1F2}"/>
                    </a:ext>
                  </a:extLst>
                </p:cNvPr>
                <p:cNvSpPr/>
                <p:nvPr/>
              </p:nvSpPr>
              <p:spPr>
                <a:xfrm>
                  <a:off x="9288850" y="4082661"/>
                  <a:ext cx="778967" cy="33998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oMath>
                    </m:oMathPara>
                  </a14:m>
                  <a:endPara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F85F091F-FAD8-42BF-946C-0CA38372F1F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88850" y="4082661"/>
                  <a:ext cx="778967" cy="339985"/>
                </a:xfrm>
                <a:prstGeom prst="rect">
                  <a:avLst/>
                </a:prstGeom>
                <a:blipFill>
                  <a:blip r:embed="rId8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93DA3131-D1AF-47DC-880D-CE58D2FE5A93}"/>
                    </a:ext>
                  </a:extLst>
                </p:cNvPr>
                <p:cNvSpPr/>
                <p:nvPr/>
              </p:nvSpPr>
              <p:spPr>
                <a:xfrm>
                  <a:off x="9439159" y="3268210"/>
                  <a:ext cx="440516" cy="33998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i="1" smtClean="0">
                            <a:latin typeface="Cambria Math" panose="02040503050406030204" pitchFamily="18" charset="0"/>
                          </a:rPr>
                          <m:t>𝑜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oMath>
                    </m:oMathPara>
                  </a14:m>
                  <a:endPara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93DA3131-D1AF-47DC-880D-CE58D2FE5A9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39159" y="3268210"/>
                  <a:ext cx="440516" cy="339985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72EAB3D1-D352-483D-A874-C8128EA869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457432" y="2080627"/>
              <a:ext cx="2517814" cy="26967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4081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Simulation results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/>
          </a:p>
        </p:txBody>
      </p: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r:id="rId3" imgW="914400" imgH="215900" progId="Equation.KSEE3">
                  <p:embed/>
                </p:oleObj>
              </mc:Choice>
              <mc:Fallback>
                <p:oleObj r:id="rId3" imgW="914400" imgH="215900" progId="Equation.KSEE3">
                  <p:embed/>
                  <p:pic>
                    <p:nvPicPr>
                      <p:cNvPr id="6" name="对象 5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占位符 3">
            <a:extLst>
              <a:ext uri="{FF2B5EF4-FFF2-40B4-BE49-F238E27FC236}">
                <a16:creationId xmlns:a16="http://schemas.microsoft.com/office/drawing/2014/main" id="{379DA0FC-3BE1-47ED-BC33-7FBF4556CD67}"/>
              </a:ext>
            </a:extLst>
          </p:cNvPr>
          <p:cNvSpPr>
            <a:spLocks noGrp="1"/>
          </p:cNvSpPr>
          <p:nvPr/>
        </p:nvSpPr>
        <p:spPr>
          <a:xfrm>
            <a:off x="611505" y="773611"/>
            <a:ext cx="10789920" cy="47294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7500"/>
          </a:bodyPr>
          <a:lstStyle>
            <a:lvl1pPr marL="0" marR="0" indent="0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635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2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952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1270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1587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1905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2222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2540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2857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 a: </a:t>
            </a:r>
            <a:r>
              <a:rPr lang="en-US" altLang="zh-CN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IntraTMP</a:t>
            </a: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fusion with SAD-based weights: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zh-CN" altLang="zh-CN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>
              <a:lnSpc>
                <a:spcPct val="200000"/>
              </a:lnSpc>
              <a:buNone/>
            </a:pPr>
            <a:r>
              <a:rPr lang="en-US" altLang="zh-CN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12D2D763-2AC4-4FBA-8818-5D0A410DE8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779043"/>
              </p:ext>
            </p:extLst>
          </p:nvPr>
        </p:nvGraphicFramePr>
        <p:xfrm>
          <a:off x="1284922" y="1485900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45051923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222813676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762941527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28642077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78207303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3223118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34044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8877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3971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5242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9485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685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137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519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1381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684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1883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4719873"/>
                  </a:ext>
                </a:extLst>
              </a:tr>
            </a:tbl>
          </a:graphicData>
        </a:graphic>
      </p:graphicFrame>
      <p:sp>
        <p:nvSpPr>
          <p:cNvPr id="15" name="文本占位符 3">
            <a:extLst>
              <a:ext uri="{FF2B5EF4-FFF2-40B4-BE49-F238E27FC236}">
                <a16:creationId xmlns:a16="http://schemas.microsoft.com/office/drawing/2014/main" id="{059BCF8E-FD91-4226-A9A0-4B1CFDC93D0F}"/>
              </a:ext>
            </a:extLst>
          </p:cNvPr>
          <p:cNvSpPr>
            <a:spLocks noGrp="1"/>
          </p:cNvSpPr>
          <p:nvPr/>
        </p:nvSpPr>
        <p:spPr>
          <a:xfrm>
            <a:off x="611505" y="3357199"/>
            <a:ext cx="10789920" cy="2085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635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2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952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1270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1587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1905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2222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2540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2857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 b: </a:t>
            </a:r>
            <a:r>
              <a:rPr lang="en-US" altLang="zh-CN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IntraTMP</a:t>
            </a: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fusion with fixed weights:</a:t>
            </a:r>
            <a:endParaRPr lang="zh-CN" altLang="zh-CN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>
              <a:lnSpc>
                <a:spcPct val="200000"/>
              </a:lnSpc>
              <a:buNone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01BC978D-7311-404B-9FEC-BC37F9D212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426540"/>
              </p:ext>
            </p:extLst>
          </p:nvPr>
        </p:nvGraphicFramePr>
        <p:xfrm>
          <a:off x="1284922" y="4019839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46821045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041837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360783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3415164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8031875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8799330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212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9336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723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279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64423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130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298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739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897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40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4492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879745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B65FF46A-0F84-49C1-A141-C0D02B5BAB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005995"/>
              </p:ext>
            </p:extLst>
          </p:nvPr>
        </p:nvGraphicFramePr>
        <p:xfrm>
          <a:off x="6868478" y="1485900"/>
          <a:ext cx="4038598" cy="1943100"/>
        </p:xfrm>
        <a:graphic>
          <a:graphicData uri="http://schemas.openxmlformats.org/drawingml/2006/table">
            <a:tbl>
              <a:tblPr/>
              <a:tblGrid>
                <a:gridCol w="804683">
                  <a:extLst>
                    <a:ext uri="{9D8B030D-6E8A-4147-A177-3AD203B41FA5}">
                      <a16:colId xmlns:a16="http://schemas.microsoft.com/office/drawing/2014/main" val="385685034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3071291593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3563917616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81974997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984341121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21542326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1483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3883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099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50617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075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653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6898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1044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543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2909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165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3815179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83FB4EDB-8C6A-4C1C-9A39-448DF66D88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005098"/>
              </p:ext>
            </p:extLst>
          </p:nvPr>
        </p:nvGraphicFramePr>
        <p:xfrm>
          <a:off x="6868478" y="4019839"/>
          <a:ext cx="4038598" cy="1943100"/>
        </p:xfrm>
        <a:graphic>
          <a:graphicData uri="http://schemas.openxmlformats.org/drawingml/2006/table">
            <a:tbl>
              <a:tblPr/>
              <a:tblGrid>
                <a:gridCol w="804683">
                  <a:extLst>
                    <a:ext uri="{9D8B030D-6E8A-4147-A177-3AD203B41FA5}">
                      <a16:colId xmlns:a16="http://schemas.microsoft.com/office/drawing/2014/main" val="2165805596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1838201082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1893672224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1188304038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1868501540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297999438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02437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7750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6359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457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324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924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979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660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0206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1299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2017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2701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638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Simulation results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/>
          </a:p>
        </p:txBody>
      </p: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768843"/>
              </p:ext>
            </p:extLst>
          </p:nvPr>
        </p:nvGraphicFramePr>
        <p:xfrm>
          <a:off x="5638800" y="41973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r:id="rId3" imgW="914400" imgH="215900" progId="Equation.KSEE3">
                  <p:embed/>
                </p:oleObj>
              </mc:Choice>
              <mc:Fallback>
                <p:oleObj r:id="rId3" imgW="914400" imgH="215900" progId="Equation.KSEE3">
                  <p:embed/>
                  <p:pic>
                    <p:nvPicPr>
                      <p:cNvPr id="6" name="对象 5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41973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占位符 3">
            <a:extLst>
              <a:ext uri="{FF2B5EF4-FFF2-40B4-BE49-F238E27FC236}">
                <a16:creationId xmlns:a16="http://schemas.microsoft.com/office/drawing/2014/main" id="{13BA56F3-7A4F-4B0E-B41E-C5B125BE9A0E}"/>
              </a:ext>
            </a:extLst>
          </p:cNvPr>
          <p:cNvSpPr>
            <a:spLocks noGrp="1"/>
          </p:cNvSpPr>
          <p:nvPr/>
        </p:nvSpPr>
        <p:spPr>
          <a:xfrm>
            <a:off x="611505" y="773611"/>
            <a:ext cx="10789920" cy="26553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7500"/>
          </a:bodyPr>
          <a:lstStyle>
            <a:lvl1pPr marL="0" marR="0" indent="0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635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2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952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1270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1587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1905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2222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2540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2857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 c: </a:t>
            </a:r>
            <a:r>
              <a:rPr lang="en-US" altLang="zh-CN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IntraTMP</a:t>
            </a: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fusion with SAD-based weights and enlarged search range:</a:t>
            </a:r>
          </a:p>
          <a:p>
            <a:pPr marL="9779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search range is enlarged as follows:</a:t>
            </a:r>
          </a:p>
          <a:p>
            <a:pPr lvl="1" indent="0" algn="ctr">
              <a:lnSpc>
                <a:spcPct val="200000"/>
              </a:lnSpc>
              <a:buNone/>
            </a:pPr>
            <a:r>
              <a:rPr lang="en-US" altLang="zh-CN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SearchRangeWidth</a:t>
            </a:r>
            <a:r>
              <a:rPr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max(a * </a:t>
            </a:r>
            <a:r>
              <a:rPr lang="en-US" altLang="zh-CN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BlkWidth</a:t>
            </a:r>
            <a:r>
              <a:rPr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minSearchRange</a:t>
            </a:r>
            <a:r>
              <a:rPr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 indent="0" algn="ctr">
              <a:lnSpc>
                <a:spcPct val="200000"/>
              </a:lnSpc>
              <a:buNone/>
            </a:pPr>
            <a:r>
              <a:rPr lang="en-US" altLang="zh-CN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SearchRangeHeight</a:t>
            </a:r>
            <a:r>
              <a:rPr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max(a * </a:t>
            </a:r>
            <a:r>
              <a:rPr lang="en-US" altLang="zh-CN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BlkHeight</a:t>
            </a:r>
            <a:r>
              <a:rPr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minSearchRange</a:t>
            </a:r>
            <a:r>
              <a:rPr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 indent="0">
              <a:lnSpc>
                <a:spcPct val="200000"/>
              </a:lnSpc>
              <a:buNone/>
            </a:pPr>
            <a:r>
              <a:rPr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where the </a:t>
            </a:r>
            <a:r>
              <a:rPr lang="en-US" altLang="zh-CN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minSearchRange</a:t>
            </a:r>
            <a:r>
              <a:rPr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set as 128</a:t>
            </a:r>
            <a:endParaRPr lang="zh-CN" altLang="zh-CN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>
              <a:lnSpc>
                <a:spcPct val="200000"/>
              </a:lnSpc>
              <a:buNone/>
            </a:pPr>
            <a:r>
              <a:rPr lang="en-US" altLang="zh-CN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75444D3-A8D4-4081-A7D0-B3B3C84A0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165585"/>
              </p:ext>
            </p:extLst>
          </p:nvPr>
        </p:nvGraphicFramePr>
        <p:xfrm>
          <a:off x="1105853" y="3696494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22679180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3057942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59007863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49235508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03665102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2315624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6849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72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187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261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1572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1878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951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9426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794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1305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6855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14603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CDD94CF-3153-49C7-B9CB-E5E98C508D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12029"/>
              </p:ext>
            </p:extLst>
          </p:nvPr>
        </p:nvGraphicFramePr>
        <p:xfrm>
          <a:off x="6683117" y="3696494"/>
          <a:ext cx="4038598" cy="1943100"/>
        </p:xfrm>
        <a:graphic>
          <a:graphicData uri="http://schemas.openxmlformats.org/drawingml/2006/table">
            <a:tbl>
              <a:tblPr/>
              <a:tblGrid>
                <a:gridCol w="804683">
                  <a:extLst>
                    <a:ext uri="{9D8B030D-6E8A-4147-A177-3AD203B41FA5}">
                      <a16:colId xmlns:a16="http://schemas.microsoft.com/office/drawing/2014/main" val="2616873747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3285387589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2561165904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16921006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2229732505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10478862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62332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66574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1418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8825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65705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1279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293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941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42835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47115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62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662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6272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13" y="733338"/>
            <a:ext cx="11420888" cy="676067"/>
          </a:xfrm>
        </p:spPr>
        <p:txBody>
          <a:bodyPr>
            <a:no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sz="3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8253" y="1366887"/>
            <a:ext cx="11003647" cy="475777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fusion method of </a:t>
            </a:r>
            <a:r>
              <a:rPr lang="en-US" altLang="zh-CN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IntraTMP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mode can improve the coding efficiency of ECM with minor complexity increase. It is recommended to further study this method in an exploration experiment.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vivo</a:t>
            </a:r>
            <a:r>
              <a:rPr lang="en-CA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cross-checking this proposal.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1318</Words>
  <Application>Microsoft Office PowerPoint</Application>
  <PresentationFormat>宽屏</PresentationFormat>
  <Paragraphs>414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等线</vt:lpstr>
      <vt:lpstr>宋体</vt:lpstr>
      <vt:lpstr>Arial</vt:lpstr>
      <vt:lpstr>Cambria Math</vt:lpstr>
      <vt:lpstr>Helvetica</vt:lpstr>
      <vt:lpstr>Times New Roman</vt:lpstr>
      <vt:lpstr>White 白底</vt:lpstr>
      <vt:lpstr>Black 黑底</vt:lpstr>
      <vt:lpstr>WPS 公式 3.0</vt:lpstr>
      <vt:lpstr>Non-EE2: Intra Template-Matching Prediction Fusion JVET-AC0069 </vt:lpstr>
      <vt:lpstr>Introduction</vt:lpstr>
      <vt:lpstr>Intra Template-Matching Prediction Fusion (1/2)</vt:lpstr>
      <vt:lpstr>Intra Template-Matching Prediction Fusion (2/2)</vt:lpstr>
      <vt:lpstr>Simulation results</vt:lpstr>
      <vt:lpstr>Simulation results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Non-EE2: Intra Template-Matching Prediction Fusion JVET-AC0069 </dc:title>
  <dc:creator>张莱(Lai Zhang)</dc:creator>
  <cp:lastModifiedBy>张莱(Lai Zhang)</cp:lastModifiedBy>
  <cp:revision>65</cp:revision>
  <dcterms:created xsi:type="dcterms:W3CDTF">2015-05-05T08:02:00Z</dcterms:created>
  <dcterms:modified xsi:type="dcterms:W3CDTF">2023-01-13T01:07:57Z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</Properties>
</file>