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3"/>
  </p:notesMasterIdLst>
  <p:sldIdLst>
    <p:sldId id="256" r:id="rId3"/>
    <p:sldId id="281" r:id="rId4"/>
    <p:sldId id="282" r:id="rId5"/>
    <p:sldId id="283" r:id="rId6"/>
    <p:sldId id="284" r:id="rId7"/>
    <p:sldId id="285" r:id="rId8"/>
    <p:sldId id="286" r:id="rId9"/>
    <p:sldId id="276" r:id="rId10"/>
    <p:sldId id="280" r:id="rId11"/>
    <p:sldId id="269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81"/>
            <p14:sldId id="282"/>
            <p14:sldId id="283"/>
            <p14:sldId id="284"/>
            <p14:sldId id="285"/>
            <p14:sldId id="286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5E5E"/>
    <a:srgbClr val="CACAC8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80"/>
    <p:restoredTop sz="94541"/>
  </p:normalViewPr>
  <p:slideViewPr>
    <p:cSldViewPr snapToGrid="0" snapToObjects="1">
      <p:cViewPr varScale="1">
        <p:scale>
          <a:sx n="55" d="100"/>
          <a:sy n="55" d="100"/>
        </p:scale>
        <p:origin x="11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2023/1/12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2023/1/12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>JVET-AC0068</a:t>
            </a:r>
            <a:b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1"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EE2: multi-candidate </a:t>
            </a:r>
            <a:r>
              <a:rPr lang="en-US" altLang="zh-CN" sz="6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6000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zh-CN" sz="6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Fan Wang</a:t>
            </a:r>
            <a:b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Lai Zhang, Yue Yu, Haoping Yu, Dong Wang</a:t>
            </a:r>
            <a:endParaRPr kumimoji="1" lang="zh-CN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Single -&gt; multiple 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Current:</a:t>
            </a:r>
          </a:p>
          <a:p>
            <a:pPr lvl="1"/>
            <a:r>
              <a:rPr lang="en-US" altLang="zh-CN" sz="36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selects only one BV with the smallest template matching cost.</a:t>
            </a:r>
          </a:p>
          <a:p>
            <a:pPr lvl="1"/>
            <a:endParaRPr lang="en-US" altLang="zh-CN" sz="3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Observation:</a:t>
            </a:r>
          </a:p>
          <a:p>
            <a:pPr lvl="1"/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camera captured content</a:t>
            </a: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there </a:t>
            </a: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are usually several blocks that are similar to </a:t>
            </a: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current block.</a:t>
            </a:r>
          </a:p>
          <a:p>
            <a:pPr lvl="1"/>
            <a:endParaRPr lang="en-US" altLang="zh-CN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Proposed:</a:t>
            </a:r>
          </a:p>
          <a:p>
            <a:pPr lvl="1"/>
            <a: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This contribution proposes to use multiple candidates for </a:t>
            </a:r>
            <a:r>
              <a:rPr lang="en-CA" altLang="zh-CN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CA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2"/>
            <a: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CA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elect </a:t>
            </a:r>
            <a: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a shortlist of promising </a:t>
            </a:r>
            <a:r>
              <a:rPr lang="en-CA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candidates with template matching.</a:t>
            </a:r>
          </a:p>
          <a:p>
            <a:pPr lvl="2"/>
            <a:r>
              <a:rPr lang="en-CA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Allow the encoder to make the final decision.</a:t>
            </a:r>
          </a:p>
          <a:p>
            <a:pPr lvl="2"/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053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Signaling</a:t>
            </a:r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14811157" cy="9200693"/>
          </a:xfrm>
        </p:spPr>
        <p:txBody>
          <a:bodyPr/>
          <a:lstStyle/>
          <a:p>
            <a:r>
              <a:rPr lang="en-US" altLang="zh-CN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Current:</a:t>
            </a:r>
          </a:p>
          <a:p>
            <a:pPr lvl="1"/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One block level flag to indicate using </a:t>
            </a:r>
            <a:r>
              <a:rPr lang="en-US" altLang="zh-CN" sz="36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or not.</a:t>
            </a:r>
          </a:p>
          <a:p>
            <a:pPr lvl="1"/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No other signaling needed.</a:t>
            </a:r>
          </a:p>
          <a:p>
            <a:pPr lvl="1"/>
            <a:endParaRPr lang="en-US" altLang="zh-CN" sz="3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Proposed:</a:t>
            </a:r>
          </a:p>
          <a:p>
            <a:pPr lvl="1"/>
            <a: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An index </a:t>
            </a:r>
            <a:r>
              <a:rPr lang="en-CA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indicate which candidate BV is actually used for current block. </a:t>
            </a:r>
            <a:endParaRPr lang="en-US" altLang="zh-CN" sz="3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8292" y="4986337"/>
            <a:ext cx="16014569" cy="56864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688776" y="10318690"/>
            <a:ext cx="417582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Syntax</a:t>
            </a:r>
            <a:r>
              <a:rPr kumimoji="0" lang="en-US" altLang="zh-CN" sz="3000" b="1" i="0" u="none" strike="noStrike" cap="none" spc="0" normalizeH="0" dirty="0" smtClean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change example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865083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Searching process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Current:</a:t>
            </a:r>
          </a:p>
          <a:p>
            <a:pPr lvl="1"/>
            <a:r>
              <a:rPr lang="en-US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Sparse search: performed in the search range with sub-sampling by a factor of 2.</a:t>
            </a:r>
          </a:p>
          <a:p>
            <a:pPr lvl="1"/>
            <a:r>
              <a:rPr lang="en-US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Refinement search: performed around the best match in sparse search with a reduced search range.</a:t>
            </a:r>
          </a:p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Proposed:</a:t>
            </a:r>
          </a:p>
          <a:p>
            <a:pPr lvl="1"/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Sparse search: performed in the search </a:t>
            </a:r>
            <a:r>
              <a:rPr lang="en-US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range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with sub-sampling by a factor of </a:t>
            </a:r>
            <a:r>
              <a:rPr lang="en-US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3 and maintain 30 top BVs.</a:t>
            </a:r>
            <a:endParaRPr lang="en-US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Refinement </a:t>
            </a:r>
            <a:r>
              <a:rPr lang="en-US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search: check each 3x3 block around each of the 30 BVs and select the top 15 BVs.</a:t>
            </a:r>
            <a:endParaRPr lang="zh-CN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1109" y="8350069"/>
            <a:ext cx="8921188" cy="388288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80610" y="12301998"/>
            <a:ext cx="1211377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5E5E5E"/>
                </a:solidFill>
              </a:rPr>
              <a:t>Sparse search</a:t>
            </a:r>
            <a:r>
              <a:rPr kumimoji="0" lang="en-US" altLang="zh-CN" sz="2400" b="1" i="0" u="none" strike="noStrike" cap="none" spc="0" normalizeH="0" dirty="0" smtClean="0">
                <a:ln>
                  <a:noFill/>
                </a:ln>
                <a:solidFill>
                  <a:srgbClr val="5E5E5E"/>
                </a:solidFill>
                <a:effectLst/>
                <a:uFillTx/>
                <a:sym typeface="Helvetica Neue"/>
              </a:rPr>
              <a:t> example          refinement search example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38039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Test 1 results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1776966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Test: proposed multi-candidate </a:t>
            </a:r>
            <a:r>
              <a:rPr lang="en-US" altLang="zh-CN" sz="36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over ECM-7.0</a:t>
            </a:r>
          </a:p>
          <a:p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Anchor: ECM-7.0</a:t>
            </a:r>
            <a:endParaRPr lang="zh-CN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491" y="5586412"/>
            <a:ext cx="10113964" cy="39576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04712" y="5586412"/>
            <a:ext cx="10126663" cy="396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732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Enlarge the search range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Current:</a:t>
            </a:r>
          </a:p>
          <a:p>
            <a:pPr lvl="1" hangingPunct="0"/>
            <a:r>
              <a:rPr lang="en-CA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Besides the restriction of 4 CTU regions, the 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search range width and height are set proportional to the width and height of </a:t>
            </a:r>
            <a:r>
              <a:rPr lang="en-CA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current 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block, </a:t>
            </a:r>
            <a:r>
              <a:rPr lang="en-CA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respectively, i.e. :</a:t>
            </a:r>
            <a:endParaRPr lang="zh-CN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ctr" hangingPunct="0"/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SearchRangeWidth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 = a * </a:t>
            </a:r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BlkWidth</a:t>
            </a:r>
            <a:endParaRPr lang="zh-CN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ctr" hangingPunct="0"/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SearchRangeHight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 = a * </a:t>
            </a:r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BlkHeight</a:t>
            </a:r>
            <a:endParaRPr lang="zh-CN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lang="en-CA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here </a:t>
            </a:r>
            <a:r>
              <a:rPr lang="en-CA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‘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a’ is set as 5 in ECM-7.0</a:t>
            </a:r>
            <a:r>
              <a:rPr lang="en-CA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Proposed:</a:t>
            </a:r>
          </a:p>
          <a:p>
            <a:pPr lvl="1" algn="ctr" hangingPunct="0"/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SearchRangeWidth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 = max(a * </a:t>
            </a:r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BlkWidth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minSearchRange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ctr" hangingPunct="0"/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SearchRangeHight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 = max(a * </a:t>
            </a:r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BlkHeight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minSearchRange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lang="en-CA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here </a:t>
            </a:r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minSearchRange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 is set as 128. </a:t>
            </a:r>
            <a:endParaRPr lang="en-CA" altLang="zh-CN" sz="3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CA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It enlarges the search range for the blocks with width or height smaller or equal to 16</a:t>
            </a:r>
            <a:endParaRPr lang="zh-CN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977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Test 2 results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1576941"/>
          </a:xfrm>
        </p:spPr>
        <p:txBody>
          <a:bodyPr>
            <a:no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Test: proposed multi-candidate </a:t>
            </a:r>
            <a:r>
              <a:rPr lang="en-US" altLang="zh-CN" sz="36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with enlarged search range over ECM-7.0</a:t>
            </a:r>
          </a:p>
          <a:p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Anchor: ECM-7.0</a:t>
            </a:r>
            <a:endParaRPr lang="zh-CN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06" y="5600700"/>
            <a:ext cx="10163940" cy="39771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3250" y="5600700"/>
            <a:ext cx="10163940" cy="397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28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Conclusion 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This contribution proposes </a:t>
            </a: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a multi-candidate </a:t>
            </a:r>
            <a:r>
              <a:rPr lang="en-US" altLang="zh-CN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 method.</a:t>
            </a:r>
            <a:endParaRPr lang="en-US" altLang="zh-CN" sz="3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3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It is recommended to further investigate multi-candidate </a:t>
            </a:r>
            <a:r>
              <a:rPr lang="en-US" altLang="zh-CN" sz="36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in the next EE.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Thanks to vivo for crosschecking !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6747</TotalTime>
  <Words>375</Words>
  <Application>Microsoft Office PowerPoint</Application>
  <PresentationFormat>自定义</PresentationFormat>
  <Paragraphs>52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Arial</vt:lpstr>
      <vt:lpstr>Calibri</vt:lpstr>
      <vt:lpstr>Helvetica</vt:lpstr>
      <vt:lpstr>White 白底</vt:lpstr>
      <vt:lpstr>Black 黑底</vt:lpstr>
      <vt:lpstr>JVET-AC0068  Non-EE2: multi-candidate IntraTMP  Fan Wang Lai Zhang, Yue Yu, Haoping Yu, Dong Wang</vt:lpstr>
      <vt:lpstr>Single -&gt; multiple </vt:lpstr>
      <vt:lpstr>Signaling  </vt:lpstr>
      <vt:lpstr>Searching process</vt:lpstr>
      <vt:lpstr>Test 1 results</vt:lpstr>
      <vt:lpstr>Enlarge the search range</vt:lpstr>
      <vt:lpstr>Test 2 results</vt:lpstr>
      <vt:lpstr>Conclusion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王凡(Fan Wang)</cp:lastModifiedBy>
  <cp:revision>153</cp:revision>
  <dcterms:modified xsi:type="dcterms:W3CDTF">2023-01-13T08:44:30Z</dcterms:modified>
</cp:coreProperties>
</file>