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7" r:id="rId2"/>
  </p:sldMasterIdLst>
  <p:notesMasterIdLst>
    <p:notesMasterId r:id="rId13"/>
  </p:notesMasterIdLst>
  <p:sldIdLst>
    <p:sldId id="369" r:id="rId3"/>
    <p:sldId id="370" r:id="rId4"/>
    <p:sldId id="381" r:id="rId5"/>
    <p:sldId id="384" r:id="rId6"/>
    <p:sldId id="382" r:id="rId7"/>
    <p:sldId id="386" r:id="rId8"/>
    <p:sldId id="385" r:id="rId9"/>
    <p:sldId id="387" r:id="rId10"/>
    <p:sldId id="383" r:id="rId11"/>
    <p:sldId id="26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default" id="{48273BEF-E86D-1E41-894E-82DC393DEF7E}">
          <p14:sldIdLst>
            <p14:sldId id="369"/>
            <p14:sldId id="370"/>
            <p14:sldId id="381"/>
            <p14:sldId id="384"/>
            <p14:sldId id="382"/>
            <p14:sldId id="386"/>
            <p14:sldId id="385"/>
            <p14:sldId id="387"/>
            <p14:sldId id="383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2DC84D"/>
    <a:srgbClr val="CACAC8"/>
    <a:srgbClr val="5E5E5E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6122" autoAdjust="0"/>
  </p:normalViewPr>
  <p:slideViewPr>
    <p:cSldViewPr snapToGrid="0" snapToObjects="1">
      <p:cViewPr varScale="1">
        <p:scale>
          <a:sx n="55" d="100"/>
          <a:sy n="55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2023/1/9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3631609"/>
          </a:xfrm>
        </p:spPr>
        <p:txBody>
          <a:bodyPr>
            <a:normAutofit/>
          </a:bodyPr>
          <a:lstStyle/>
          <a:p>
            <a:b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JVET-AC0063</a:t>
            </a:r>
            <a:b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EE1-1.3: On chroma order adjustment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in NNLF</a:t>
            </a:r>
            <a:endParaRPr lang="en-US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20419060" cy="2214880"/>
          </a:xfrm>
        </p:spPr>
        <p:txBody>
          <a:bodyPr>
            <a:normAutofit/>
          </a:bodyPr>
          <a:lstStyle/>
          <a:p>
            <a:pPr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it-IT" sz="4000" b="1" dirty="0">
                <a:solidFill>
                  <a:srgbClr val="2DC84D"/>
                </a:solidFill>
                <a:latin typeface="Times New Roman" panose="02020603050405020304" pitchFamily="18" charset="0"/>
                <a:ea typeface="OPPOSans B" charset="-122"/>
                <a:cs typeface="Times New Roman" panose="02020603050405020304" pitchFamily="18" charset="0"/>
                <a:sym typeface="OPPOSans B"/>
              </a:rPr>
              <a:t>Z. Dai, Y. Yu, H. Yu, D. Wang (OPPO)</a:t>
            </a:r>
            <a:endParaRPr lang="en-US" sz="4000" b="1" dirty="0">
              <a:solidFill>
                <a:srgbClr val="2DC84D"/>
              </a:solidFill>
              <a:latin typeface="Times New Roman" panose="02020603050405020304" pitchFamily="18" charset="0"/>
              <a:ea typeface="OPPOSans B" charset="-122"/>
              <a:cs typeface="Times New Roman" panose="02020603050405020304" pitchFamily="18" charset="0"/>
              <a:sym typeface="OPPOSans B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66DD04-35F5-419E-8A7E-C8EE4CCB39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20F48-3CB8-43AE-B371-67DA2639C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1657350"/>
            <a:ext cx="22083494" cy="10967027"/>
          </a:xfrm>
        </p:spPr>
        <p:txBody>
          <a:bodyPr>
            <a:norm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chroma order adjustment method was proposed to improve the coding performance of Filter Set #0. This method was included in EE1 for further study.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Fig. 1 shows the network architecture of Filter Set #0, along with the reconstructed image (</a:t>
            </a:r>
            <a:r>
              <a:rPr lang="en-US" altLang="zh-CN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rec_yuv</a:t>
            </a: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additional side information is also fed into the network, such as the prediction image (</a:t>
            </a:r>
            <a:r>
              <a:rPr lang="en-US" altLang="zh-CN" sz="3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pred_yuv</a:t>
            </a:r>
            <a:r>
              <a: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slice QP, base QP and slice type. </a:t>
            </a:r>
          </a:p>
          <a:p>
            <a:pPr algn="just"/>
            <a:endParaRPr lang="en-US" altLang="zh-C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CA" sz="36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07BE795-CEAD-49CE-8963-72F48374C7C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7185" y="6777530"/>
            <a:ext cx="8989630" cy="5531608"/>
          </a:xfrm>
          <a:prstGeom prst="rect">
            <a:avLst/>
          </a:prstGeom>
          <a:noFill/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42A8D98-4CB1-463E-BDE7-2ACFF8A75095}"/>
              </a:ext>
            </a:extLst>
          </p:cNvPr>
          <p:cNvSpPr/>
          <p:nvPr/>
        </p:nvSpPr>
        <p:spPr>
          <a:xfrm>
            <a:off x="8940147" y="12258777"/>
            <a:ext cx="65037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OPPOSans M" charset="-122"/>
                <a:cs typeface="Times New Roman" panose="02020603050405020304" pitchFamily="18" charset="0"/>
                <a:sym typeface="OPPOSans M"/>
              </a:rPr>
              <a:t>Fig. 1: Network architecture of Filter Set #0</a:t>
            </a:r>
            <a:endParaRPr lang="zh-CN" altLang="zh-CN" sz="2800" b="0" dirty="0">
              <a:solidFill>
                <a:schemeClr val="tx1"/>
              </a:solidFill>
              <a:latin typeface="Times New Roman" panose="02020603050405020304" pitchFamily="18" charset="0"/>
              <a:ea typeface="OPPOSans M" charset="-122"/>
              <a:cs typeface="Times New Roman" panose="02020603050405020304" pitchFamily="18" charset="0"/>
              <a:sym typeface="OPPOSans M"/>
            </a:endParaRPr>
          </a:p>
        </p:txBody>
      </p:sp>
    </p:spTree>
    <p:extLst>
      <p:ext uri="{BB962C8B-B14F-4D97-AF65-F5344CB8AC3E}">
        <p14:creationId xmlns:p14="http://schemas.microsoft.com/office/powerpoint/2010/main" val="124686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20F48-3CB8-43AE-B371-67DA2639C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1657350"/>
            <a:ext cx="21270694" cy="10967027"/>
          </a:xfrm>
        </p:spPr>
        <p:txBody>
          <a:bodyPr>
            <a:normAutofit/>
          </a:bodyPr>
          <a:lstStyle/>
          <a:p>
            <a:pPr algn="just"/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just">
              <a:buFont typeface="Arial" panose="020B0604020202020204" pitchFamily="34" charset="0"/>
              <a:buChar char="•"/>
            </a:pPr>
            <a:endParaRPr lang="en-CA" sz="3600" dirty="0">
              <a:effectLst/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127069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the current neural network-based in-loop filter design, the input tensors are constructed by concatenating the video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components and corresponding information in a fixed order defined in the training stage. Similarly, the output video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colour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components are extracted from the output tensor in a fixed order. 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Filter Set #0, the input order is {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rec_y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rec_u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rec_v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pred_y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pred_u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pred_v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slice QP, base QP, slice type}, while the output order is {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output_y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output_u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output_v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}. 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a chroma order adjustment can be made to switch the input/output order of U and V components during the NNLF inference stage. The input order is modified to {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rec_y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rec_v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rec_u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pred_y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pred_v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pred_u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slice QP, base QP, slice type}, while the output order is modified to {</a:t>
            </a:r>
            <a:r>
              <a:rPr lang="en-US" altLang="zh-CN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output_y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output_v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output_u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frame-level flag is signaled to indicate whether the chroma order adjustment method is used.</a:t>
            </a:r>
          </a:p>
        </p:txBody>
      </p:sp>
    </p:spTree>
    <p:extLst>
      <p:ext uri="{BB962C8B-B14F-4D97-AF65-F5344CB8AC3E}">
        <p14:creationId xmlns:p14="http://schemas.microsoft.com/office/powerpoint/2010/main" val="1334614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127069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Encoder optimization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EE1-1.3 employed an encoder optimization scheme to only filter 1 out of every 8 CTUs to decide which chroma order is used for a frame. As shown in Figure 2, only the green CTUs are filtered and used in calculating the cost to decide which chroma order will be used. After deciding a chroma order, all CTUs will be filtered based upon the selected chroma order.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26104C6D-2B4A-4E8B-8492-9C8A21C7C3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512572"/>
              </p:ext>
            </p:extLst>
          </p:nvPr>
        </p:nvGraphicFramePr>
        <p:xfrm>
          <a:off x="7438293" y="6920922"/>
          <a:ext cx="8809892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2202473">
                  <a:extLst>
                    <a:ext uri="{9D8B030D-6E8A-4147-A177-3AD203B41FA5}">
                      <a16:colId xmlns:a16="http://schemas.microsoft.com/office/drawing/2014/main" val="2358277392"/>
                    </a:ext>
                  </a:extLst>
                </a:gridCol>
                <a:gridCol w="2202473">
                  <a:extLst>
                    <a:ext uri="{9D8B030D-6E8A-4147-A177-3AD203B41FA5}">
                      <a16:colId xmlns:a16="http://schemas.microsoft.com/office/drawing/2014/main" val="1793666930"/>
                    </a:ext>
                  </a:extLst>
                </a:gridCol>
                <a:gridCol w="2202473">
                  <a:extLst>
                    <a:ext uri="{9D8B030D-6E8A-4147-A177-3AD203B41FA5}">
                      <a16:colId xmlns:a16="http://schemas.microsoft.com/office/drawing/2014/main" val="2785139902"/>
                    </a:ext>
                  </a:extLst>
                </a:gridCol>
                <a:gridCol w="2202473">
                  <a:extLst>
                    <a:ext uri="{9D8B030D-6E8A-4147-A177-3AD203B41FA5}">
                      <a16:colId xmlns:a16="http://schemas.microsoft.com/office/drawing/2014/main" val="1797611094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937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3329814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890934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6937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993714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0" lang="en-US" sz="32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OPPOSans M" charset="-122"/>
                          <a:cs typeface="Times New Roman" panose="02020603050405020304" pitchFamily="18" charset="0"/>
                          <a:sym typeface="OPPOSans M"/>
                        </a:rPr>
                        <a:t>CTU</a:t>
                      </a:r>
                      <a:endParaRPr kumimoji="0" lang="zh-CN" altLang="en-US" sz="3200" b="0" i="0" u="none" strike="noStrike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OPPOSans M" charset="-122"/>
                        <a:cs typeface="Times New Roman" panose="02020603050405020304" pitchFamily="18" charset="0"/>
                        <a:sym typeface="OPPOSans M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6925460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44A4B7E5-8D7F-4771-8A3F-731D1D044BF8}"/>
              </a:ext>
            </a:extLst>
          </p:cNvPr>
          <p:cNvSpPr/>
          <p:nvPr/>
        </p:nvSpPr>
        <p:spPr>
          <a:xfrm>
            <a:off x="8826227" y="11188911"/>
            <a:ext cx="60340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2800" b="0" dirty="0">
                <a:solidFill>
                  <a:schemeClr val="tx1"/>
                </a:solidFill>
                <a:latin typeface="Times New Roman" panose="02020603050405020304" pitchFamily="18" charset="0"/>
                <a:ea typeface="OPPOSans M" charset="-122"/>
                <a:cs typeface="Times New Roman" panose="02020603050405020304" pitchFamily="18" charset="0"/>
              </a:rPr>
              <a:t>Figure 2. Proposed encoder optimization</a:t>
            </a:r>
            <a:endParaRPr lang="zh-CN" altLang="zh-CN" sz="2800" b="0" dirty="0">
              <a:solidFill>
                <a:schemeClr val="tx1"/>
              </a:solidFill>
              <a:latin typeface="Times New Roman" panose="02020603050405020304" pitchFamily="18" charset="0"/>
              <a:ea typeface="OPPOSans M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3179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127069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is implemented on top of Filter Set #0, and conducted under CTC (SADL, int16).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Anchor: NNVC3.0 with the macro </a:t>
            </a:r>
            <a:r>
              <a:rPr lang="en-US" altLang="zh-CN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NnlfOption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(Filter Set #0)</a:t>
            </a:r>
          </a:p>
          <a:p>
            <a:pPr algn="just" hangingPunct="1"/>
            <a:endParaRPr lang="en-CA" sz="3600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A12AAA0-DD92-4DA9-ABEC-69C2B839B7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086214"/>
              </p:ext>
            </p:extLst>
          </p:nvPr>
        </p:nvGraphicFramePr>
        <p:xfrm>
          <a:off x="928906" y="654966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Random access Main10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</a:t>
                      </a:r>
                      <a:r>
                        <a:rPr lang="en-US" altLang="zh-CN" sz="2000" b="1" dirty="0" err="1">
                          <a:solidFill>
                            <a:schemeClr val="tx1"/>
                          </a:solidFill>
                        </a:rPr>
                        <a:t>NnlfOption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=1)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0.08%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highlight>
                            <a:srgbClr val="CCFFCC"/>
                          </a:highlight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-3.19%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highlight>
                          <a:srgbClr val="CCFFCC"/>
                        </a:highlight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-0.71%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-1.14%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-0.38%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-1.23%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-0.57%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-0.04%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-0.84%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-0.80%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 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-1.50%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-0.62%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-0.11%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-1.74%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-0.54%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-0.98%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110%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681B8C89-7F81-4364-B21C-3E8C0A30C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893019"/>
              </p:ext>
            </p:extLst>
          </p:nvPr>
        </p:nvGraphicFramePr>
        <p:xfrm>
          <a:off x="12349793" y="652362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Low Delay B Main10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</a:t>
                      </a:r>
                      <a:r>
                        <a:rPr lang="en-US" altLang="zh-CN" sz="2000" b="1" dirty="0" err="1">
                          <a:solidFill>
                            <a:schemeClr val="tx1"/>
                          </a:solidFill>
                        </a:rPr>
                        <a:t>NnlfOption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=1)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-2.38%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-0.78%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-0.19%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-2.53%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-1.90%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-0.10%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-1.58%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-1.04%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112%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-0.13%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-2.45%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-1.28%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-2.12%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highlight>
                            <a:srgbClr val="CCFFCC"/>
                          </a:highlight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-4.30%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highlight>
                          <a:srgbClr val="CCFFCC"/>
                        </a:highlight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-0.20%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-1.37%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highlight>
                            <a:srgbClr val="CCFFCC"/>
                          </a:highlight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-3.12%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highlight>
                          <a:srgbClr val="CCFFCC"/>
                        </a:highlight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110%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040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127069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is implemented on top of Filter Set #0, and conducted under CTC (SADL, int16).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Anchor: NNVC3.0</a:t>
            </a:r>
            <a:endParaRPr lang="en-CA" sz="3600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A12AAA0-DD92-4DA9-ABEC-69C2B839B7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247904"/>
              </p:ext>
            </p:extLst>
          </p:nvPr>
        </p:nvGraphicFramePr>
        <p:xfrm>
          <a:off x="928906" y="654966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Random access Main10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(anchor)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-9.19%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-15.84%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-19.46%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77153%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-9.52%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-20.37%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-15.04%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194%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74674%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-8.60%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-20.03%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-21.20%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192%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74523%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-8.66%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-21.62%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-21.38%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164%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57717%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-8.92%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-19.69%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-19.67%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186%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70126%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-9.77%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-20.09%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-22.44%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166%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53219%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-3.84%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-12.62%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-11.93%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248%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36065%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681B8C89-7F81-4364-B21C-3E8C0A30C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776034"/>
              </p:ext>
            </p:extLst>
          </p:nvPr>
        </p:nvGraphicFramePr>
        <p:xfrm>
          <a:off x="12349793" y="652362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Low Delay B Main10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(anchor)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-7.87%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-20.15%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-20.93%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178%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63800%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-8.43%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-22.17%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-21.96%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148%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49398%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-16.97%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-17.52%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298%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59384%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-8.34%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-21.39%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191%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57544%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-9.65%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-20.55%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-24.01%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152%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47108%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-4.38%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-11.85%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-11.65%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241%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29193%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5663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345509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chroma order adjustment method can also be implemented on top of Filter Set #1 by the similar principle.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is implemented on top of Filter Set #1, and conducted under CTC (SADL, int16).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Anchor: NNVC3.0 with the macro </a:t>
            </a:r>
            <a:r>
              <a:rPr lang="en-US" altLang="zh-CN" sz="4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NnlfOption</a:t>
            </a:r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(Filter Set #1)</a:t>
            </a:r>
          </a:p>
          <a:p>
            <a:pPr algn="just" hangingPunct="1"/>
            <a:endParaRPr lang="en-CA" sz="3600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93E3F307-FDDB-4B2C-AC4A-11CA9B59AD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604776"/>
              </p:ext>
            </p:extLst>
          </p:nvPr>
        </p:nvGraphicFramePr>
        <p:xfrm>
          <a:off x="928906" y="654966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Random access Main10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</a:t>
                      </a:r>
                      <a:r>
                        <a:rPr lang="en-US" altLang="zh-CN" sz="2000" b="1" dirty="0" err="1">
                          <a:solidFill>
                            <a:schemeClr val="tx1"/>
                          </a:solidFill>
                        </a:rPr>
                        <a:t>NnlfOption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=2)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-1.53%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-0.86%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-0.80%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-0.19%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-0.62%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-0.63%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-0.94%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-0.97%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-0.67%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-0.70%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-0.70%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-0.36%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97%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AFDA326-1FF2-4940-BE4F-553EB5D80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674497"/>
              </p:ext>
            </p:extLst>
          </p:nvPr>
        </p:nvGraphicFramePr>
        <p:xfrm>
          <a:off x="12349793" y="652362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Low Delay B Main10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</a:t>
                      </a:r>
                      <a:r>
                        <a:rPr lang="en-US" altLang="zh-CN" sz="2000" b="1" dirty="0" err="1">
                          <a:solidFill>
                            <a:schemeClr val="tx1"/>
                          </a:solidFill>
                        </a:rPr>
                        <a:t>NnlfOption</a:t>
                      </a:r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=2)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highlight>
                            <a:srgbClr val="CCFFCC"/>
                          </a:highlight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-3.30%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highlight>
                          <a:srgbClr val="CCFFCC"/>
                        </a:highlight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-1.27%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-2.73%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-3.99%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-1.72%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-2.24%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-0.01%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-3.05%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-2.48%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-1.90%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-1.92%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0.05%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-1.70%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-3.01%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99%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5150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345509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chroma order adjustment method can also be implemented on top of Filter Set #1 by the similar principle.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is implemented on top of Filter Set #1, and conducted under CTC (SADL, int16).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Anchor: NNVC3.0</a:t>
            </a:r>
            <a:endParaRPr lang="en-CA" sz="3600" dirty="0"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93E3F307-FDDB-4B2C-AC4A-11CA9B59AD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95124"/>
              </p:ext>
            </p:extLst>
          </p:nvPr>
        </p:nvGraphicFramePr>
        <p:xfrm>
          <a:off x="928906" y="654966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Random access Main10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(anchor)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chemeClr val="tx1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-8.90%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-17.05%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-19.41%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232%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49837%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-10.24%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-20.82%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-17.58%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224%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48516%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-23.75%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-22.13%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224%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48031%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-9.92%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-22.26%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-23.01%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190%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40463%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 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chemeClr val="tx1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-9.49%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-21.43%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-20.91%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216%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46317%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-11.45%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-24.14%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-24.46%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185%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38710%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-5.00%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-12.07%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-11.48%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301%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22402%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1AFDA326-1FF2-4940-BE4F-553EB5D80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059098"/>
              </p:ext>
            </p:extLst>
          </p:nvPr>
        </p:nvGraphicFramePr>
        <p:xfrm>
          <a:off x="12349793" y="6523621"/>
          <a:ext cx="10420350" cy="500649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6725">
                  <a:extLst>
                    <a:ext uri="{9D8B030D-6E8A-4147-A177-3AD203B41FA5}">
                      <a16:colId xmlns:a16="http://schemas.microsoft.com/office/drawing/2014/main" val="275969042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2845050677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46910102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735208265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98630040"/>
                    </a:ext>
                  </a:extLst>
                </a:gridCol>
                <a:gridCol w="1736725">
                  <a:extLst>
                    <a:ext uri="{9D8B030D-6E8A-4147-A177-3AD203B41FA5}">
                      <a16:colId xmlns:a16="http://schemas.microsoft.com/office/drawing/2014/main" val="1572648342"/>
                    </a:ext>
                  </a:extLst>
                </a:gridCol>
              </a:tblGrid>
              <a:tr h="434498">
                <a:tc rowSpan="3">
                  <a:txBody>
                    <a:bodyPr/>
                    <a:lstStyle/>
                    <a:p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5"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Low Delay B Main10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649777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</a:rPr>
                        <a:t>Over NNVC3.0 (anchor)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 b="1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674835"/>
                  </a:ext>
                </a:extLst>
              </a:tr>
              <a:tr h="43449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Y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U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V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EncT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 err="1">
                          <a:solidFill>
                            <a:sysClr val="windowText" lastClr="000000"/>
                          </a:solidFill>
                        </a:rPr>
                        <a:t>DecT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625899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558061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A2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3382348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B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-7.85%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-18.72%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-14.81%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205%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36666%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7568770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C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-9.19%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-17.65%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-18.04%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173%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35279%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949065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E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-8.72%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-18.55%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-19.04%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373%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32720%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3197803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b="1" dirty="0">
                          <a:solidFill>
                            <a:sysClr val="windowText" lastClr="000000"/>
                          </a:solidFill>
                        </a:rPr>
                        <a:t>Overall</a:t>
                      </a:r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-8.51%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-18.24%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-16.25%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225%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35182%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28912295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D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-10.82%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-20.99%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-20.19%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172%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33075%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08988590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</a:rPr>
                        <a:t>Class F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-4.90%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-10.88%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-9.13%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295%</a:t>
                      </a:r>
                      <a:endParaRPr lang="zh-CN" altLang="en-US" sz="2400" b="0" i="0" u="none" strike="noStrike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825500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2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18152%</a:t>
                      </a:r>
                      <a:endParaRPr lang="zh-CN" altLang="en-US" sz="2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93854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145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1F2C5-D4DF-49E4-B558-C3B80911A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112" y="321268"/>
            <a:ext cx="22841775" cy="1073683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C20F48-3CB8-43AE-B371-67DA2639C50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1657350"/>
            <a:ext cx="21270694" cy="10967027"/>
          </a:xfrm>
        </p:spPr>
        <p:txBody>
          <a:bodyPr>
            <a:normAutofit/>
          </a:bodyPr>
          <a:lstStyle/>
          <a:p>
            <a:pPr algn="just"/>
            <a:endParaRPr lang="en-US" altLang="zh-C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 algn="just">
              <a:buFont typeface="Arial" panose="020B0604020202020204" pitchFamily="34" charset="0"/>
              <a:buChar char="•"/>
            </a:pPr>
            <a:endParaRPr lang="en-CA" sz="3600" dirty="0">
              <a:effectLst/>
              <a:latin typeface="Times New Roman" panose="02020603050405020304" pitchFamily="18" charset="0"/>
              <a:ea typeface="OPPOSans B"/>
              <a:cs typeface="Times New Roman" panose="02020603050405020304" pitchFamily="18" charset="0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25C3A-36EC-4F3F-A0F1-8B168BC8A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8A861B5-E0EE-4225-B041-EBB93DDE9491}"/>
              </a:ext>
            </a:extLst>
          </p:cNvPr>
          <p:cNvSpPr txBox="1">
            <a:spLocks/>
          </p:cNvSpPr>
          <p:nvPr/>
        </p:nvSpPr>
        <p:spPr>
          <a:xfrm>
            <a:off x="928906" y="1809750"/>
            <a:ext cx="21759644" cy="109670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A frame-level 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chroma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order adjustment 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 is proposed </a:t>
            </a: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NNLF sets in the NNVC reference  software</a:t>
            </a:r>
            <a:r>
              <a:rPr lang="en-US" sz="4000" dirty="0">
                <a:solidFill>
                  <a:schemeClr val="tx1"/>
                </a:solidFill>
                <a:latin typeface="Times New Roman" panose="02020603050405020304" pitchFamily="18" charset="0"/>
                <a:ea typeface="OPPOSans B"/>
                <a:cs typeface="Times New Roman" panose="02020603050405020304" pitchFamily="18" charset="0"/>
              </a:rPr>
              <a:t>, which can improve the coding performance without increasing decoder-side complexity.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include this method into both Filter Set #0 and Filter Set #1 in the NNVC reference  software.</a:t>
            </a: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endParaRPr lang="en-US" altLang="zh-CN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 hangingPunct="1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Thanks to Tencent and ByteDance for crosschecking!</a:t>
            </a:r>
          </a:p>
          <a:p>
            <a:pPr algn="just" hangingPunct="1"/>
            <a:endParaRPr lang="en-US" altLang="zh-CN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0517325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40784</TotalTime>
  <Words>1589</Words>
  <Application>Microsoft Office PowerPoint</Application>
  <PresentationFormat>自定义</PresentationFormat>
  <Paragraphs>452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Arial</vt:lpstr>
      <vt:lpstr>Helvetica</vt:lpstr>
      <vt:lpstr>Times New Roman</vt:lpstr>
      <vt:lpstr>White 白底</vt:lpstr>
      <vt:lpstr>Black 黑底</vt:lpstr>
      <vt:lpstr> JVET-AC0063  EE1-1.3: On chroma order adjustment in NNLF</vt:lpstr>
      <vt:lpstr>Introduction</vt:lpstr>
      <vt:lpstr>Proposed</vt:lpstr>
      <vt:lpstr>Proposed</vt:lpstr>
      <vt:lpstr>Simulation results</vt:lpstr>
      <vt:lpstr>Simulation results</vt:lpstr>
      <vt:lpstr>Simulation results</vt:lpstr>
      <vt:lpstr>Simulation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戴震宇(Joey Dai)</dc:creator>
  <cp:lastModifiedBy>戴震宇(Joey Dai)</cp:lastModifiedBy>
  <cp:revision>674</cp:revision>
  <dcterms:modified xsi:type="dcterms:W3CDTF">2023-01-09T09:07:05Z</dcterms:modified>
</cp:coreProperties>
</file>