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0"/>
  </p:notesMasterIdLst>
  <p:sldIdLst>
    <p:sldId id="270" r:id="rId13"/>
    <p:sldId id="268" r:id="rId14"/>
    <p:sldId id="279" r:id="rId15"/>
    <p:sldId id="280" r:id="rId16"/>
    <p:sldId id="283" r:id="rId17"/>
    <p:sldId id="274" r:id="rId18"/>
    <p:sldId id="282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9" autoAdjust="0"/>
    <p:restoredTop sz="94660"/>
  </p:normalViewPr>
  <p:slideViewPr>
    <p:cSldViewPr snapToGrid="0">
      <p:cViewPr>
        <p:scale>
          <a:sx n="180" d="100"/>
          <a:sy n="180" d="100"/>
        </p:scale>
        <p:origin x="536" y="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1/12/23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2023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736112"/>
            <a:ext cx="8308800" cy="1900688"/>
          </a:xfrm>
        </p:spPr>
        <p:txBody>
          <a:bodyPr>
            <a:normAutofit/>
          </a:bodyPr>
          <a:lstStyle/>
          <a:p>
            <a:pPr algn="ctr"/>
            <a:r>
              <a:rPr lang="en-GB" sz="2800" dirty="0"/>
              <a:t>JVET-AC0053</a:t>
            </a:r>
          </a:p>
          <a:p>
            <a:pPr algn="ctr">
              <a:lnSpc>
                <a:spcPct val="150000"/>
              </a:lnSpc>
            </a:pPr>
            <a:endParaRPr lang="en-GB" sz="2800" dirty="0"/>
          </a:p>
          <a:p>
            <a:pPr algn="ctr"/>
            <a:r>
              <a:rPr lang="en-GB" sz="2000" dirty="0"/>
              <a:t>Jani Lainema, Pekka Astola, Alireza Aminlou, Ramin G. Youvalari</a:t>
            </a:r>
          </a:p>
          <a:p>
            <a:pPr algn="ctr"/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2096429"/>
            <a:ext cx="8308800" cy="119966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3600" dirty="0"/>
              <a:t>AHG12: Simplified linear model solver</a:t>
            </a:r>
            <a:br>
              <a:rPr lang="en-GB" sz="3600" dirty="0"/>
            </a:b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Some ECM tools calculate filter parameters by solving sets of linear equations of the form:</a:t>
            </a:r>
          </a:p>
          <a:p>
            <a:pPr algn="ctr"/>
            <a:r>
              <a:rPr lang="en-US" sz="1800" dirty="0"/>
              <a:t>A</a:t>
            </a:r>
            <a:r>
              <a:rPr lang="en-US" sz="1800" b="1" dirty="0"/>
              <a:t>x</a:t>
            </a:r>
            <a:r>
              <a:rPr lang="en-US" sz="1800" dirty="0"/>
              <a:t> = </a:t>
            </a:r>
            <a:r>
              <a:rPr lang="en-US" sz="1800" b="1" dirty="0"/>
              <a:t>b</a:t>
            </a:r>
          </a:p>
          <a:p>
            <a:endParaRPr lang="en-US" sz="1800" dirty="0"/>
          </a:p>
          <a:p>
            <a:r>
              <a:rPr lang="en-US" sz="1800" dirty="0"/>
              <a:t>To solve the filter coefficients </a:t>
            </a:r>
            <a:r>
              <a:rPr lang="en-US" sz="1800" b="1" dirty="0"/>
              <a:t>x </a:t>
            </a:r>
            <a:r>
              <a:rPr lang="en-US" sz="1800" dirty="0"/>
              <a:t>ECM decomposes A into a triangular matrix L, diagonal matrix D and the transpose of L:</a:t>
            </a:r>
          </a:p>
          <a:p>
            <a:endParaRPr lang="en-US" sz="1800" dirty="0"/>
          </a:p>
          <a:p>
            <a:pPr algn="ctr"/>
            <a:r>
              <a:rPr lang="en-US" sz="1800" dirty="0"/>
              <a:t>LDL</a:t>
            </a:r>
            <a:r>
              <a:rPr lang="en-US" sz="1800" baseline="30000" dirty="0"/>
              <a:t>T</a:t>
            </a:r>
            <a:r>
              <a:rPr lang="en-US" sz="1800" b="1" dirty="0"/>
              <a:t>x</a:t>
            </a:r>
            <a:r>
              <a:rPr lang="en-US" sz="1800" dirty="0"/>
              <a:t> = </a:t>
            </a:r>
            <a:r>
              <a:rPr lang="en-US" sz="1800" b="1" dirty="0"/>
              <a:t>b</a:t>
            </a:r>
          </a:p>
          <a:p>
            <a:endParaRPr lang="en-US" sz="1800" dirty="0"/>
          </a:p>
          <a:p>
            <a:r>
              <a:rPr lang="en-US" sz="1800" dirty="0"/>
              <a:t>Decomposition is followed by actual solving for x: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Back-substitution to terminate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Scaling to terminate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Another back-substitution to terminate L</a:t>
            </a:r>
            <a:r>
              <a:rPr lang="en-US" sz="1800" baseline="30000" dirty="0"/>
              <a:t>T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JVET-AC0053: Introduction</a:t>
            </a:r>
          </a:p>
        </p:txBody>
      </p:sp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to replace LDL with more straight-forward Gaussian elimination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Autocorrelation matrix A is directly reduced to a triangular 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Using only elementary row operations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Scaling a row with a non-zero number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Adding a scaled row to another row</a:t>
            </a:r>
          </a:p>
          <a:p>
            <a:endParaRPr lang="en-US" sz="1800" dirty="0"/>
          </a:p>
          <a:p>
            <a:pPr algn="ctr"/>
            <a:r>
              <a:rPr lang="en-US" sz="1800" dirty="0"/>
              <a:t>A</a:t>
            </a:r>
            <a:r>
              <a:rPr lang="en-US" sz="1800" b="1" dirty="0"/>
              <a:t>x</a:t>
            </a:r>
            <a:r>
              <a:rPr lang="en-US" sz="1800" dirty="0"/>
              <a:t> = </a:t>
            </a:r>
            <a:r>
              <a:rPr lang="en-US" sz="1800" b="1" dirty="0"/>
              <a:t>b</a:t>
            </a:r>
            <a:r>
              <a:rPr lang="en-US" sz="1800" dirty="0"/>
              <a:t>   →    </a:t>
            </a:r>
            <a:r>
              <a:rPr lang="en-US" sz="1800" dirty="0" err="1"/>
              <a:t>U</a:t>
            </a:r>
            <a:r>
              <a:rPr lang="en-US" sz="1800" b="1" dirty="0" err="1"/>
              <a:t>x</a:t>
            </a:r>
            <a:r>
              <a:rPr lang="en-US" sz="1800" dirty="0"/>
              <a:t> = </a:t>
            </a:r>
            <a:r>
              <a:rPr lang="en-US" sz="1800" b="1" dirty="0"/>
              <a:t>c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Now </a:t>
            </a:r>
            <a:r>
              <a:rPr lang="en-US" sz="1800" b="1" dirty="0"/>
              <a:t>x</a:t>
            </a:r>
            <a:r>
              <a:rPr lang="en-US" sz="1800" dirty="0"/>
              <a:t> can be solved with a single back-substitution from triangular U.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JVET-AC0053: Proposal</a:t>
            </a:r>
          </a:p>
        </p:txBody>
      </p:sp>
    </p:spTree>
    <p:extLst>
      <p:ext uri="{BB962C8B-B14F-4D97-AF65-F5344CB8AC3E}">
        <p14:creationId xmlns:p14="http://schemas.microsoft.com/office/powerpoint/2010/main" val="1231338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Using only row-based matrix operations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Enables efficient SIMD/parallel implementation</a:t>
            </a:r>
            <a:endParaRPr lang="en-US" sz="1800" dirty="0"/>
          </a:p>
          <a:p>
            <a:r>
              <a:rPr lang="en-US" sz="1800" dirty="0"/>
              <a:t>Smaller amount of arithmetic operations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ECM-7:     231 mults, 7 division parameter estimates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Proposed:  210 mults, 7 division parameter estimates</a:t>
            </a:r>
            <a:endParaRPr lang="en-US" sz="1600" dirty="0"/>
          </a:p>
          <a:p>
            <a:r>
              <a:rPr lang="en-US" sz="1800" dirty="0"/>
              <a:t>Amount of numbers multiplied together is reduced from three to two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Helps keeping dynamic range of intermediate values small </a:t>
            </a:r>
          </a:p>
          <a:p>
            <a:r>
              <a:rPr lang="en-US" sz="1800" dirty="0"/>
              <a:t>Lower latency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Avoids the second back-substitution needed in LDL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JVET-AC0053: Benefits</a:t>
            </a:r>
          </a:p>
        </p:txBody>
      </p:sp>
    </p:spTree>
    <p:extLst>
      <p:ext uri="{BB962C8B-B14F-4D97-AF65-F5344CB8AC3E}">
        <p14:creationId xmlns:p14="http://schemas.microsoft.com/office/powerpoint/2010/main" val="2732848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01F17C-6C90-40A1-4940-D76018E0E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987791"/>
              </p:ext>
            </p:extLst>
          </p:nvPr>
        </p:nvGraphicFramePr>
        <p:xfrm>
          <a:off x="566006" y="1108435"/>
          <a:ext cx="3492027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703658">
                  <a:extLst>
                    <a:ext uri="{9D8B030D-6E8A-4147-A177-3AD203B41FA5}">
                      <a16:colId xmlns:a16="http://schemas.microsoft.com/office/drawing/2014/main" val="3824948559"/>
                    </a:ext>
                  </a:extLst>
                </a:gridCol>
                <a:gridCol w="537679">
                  <a:extLst>
                    <a:ext uri="{9D8B030D-6E8A-4147-A177-3AD203B41FA5}">
                      <a16:colId xmlns:a16="http://schemas.microsoft.com/office/drawing/2014/main" val="3037952940"/>
                    </a:ext>
                  </a:extLst>
                </a:gridCol>
                <a:gridCol w="618994">
                  <a:extLst>
                    <a:ext uri="{9D8B030D-6E8A-4147-A177-3AD203B41FA5}">
                      <a16:colId xmlns:a16="http://schemas.microsoft.com/office/drawing/2014/main" val="2934097776"/>
                    </a:ext>
                  </a:extLst>
                </a:gridCol>
                <a:gridCol w="618994">
                  <a:extLst>
                    <a:ext uri="{9D8B030D-6E8A-4147-A177-3AD203B41FA5}">
                      <a16:colId xmlns:a16="http://schemas.microsoft.com/office/drawing/2014/main" val="2405101999"/>
                    </a:ext>
                  </a:extLst>
                </a:gridCol>
                <a:gridCol w="506351">
                  <a:extLst>
                    <a:ext uri="{9D8B030D-6E8A-4147-A177-3AD203B41FA5}">
                      <a16:colId xmlns:a16="http://schemas.microsoft.com/office/drawing/2014/main" val="4057373387"/>
                    </a:ext>
                  </a:extLst>
                </a:gridCol>
                <a:gridCol w="506351">
                  <a:extLst>
                    <a:ext uri="{9D8B030D-6E8A-4147-A177-3AD203B41FA5}">
                      <a16:colId xmlns:a16="http://schemas.microsoft.com/office/drawing/2014/main" val="35072609"/>
                    </a:ext>
                  </a:extLst>
                </a:gridCol>
              </a:tblGrid>
              <a:tr h="108000">
                <a:tc>
                  <a:txBody>
                    <a:bodyPr/>
                    <a:lstStyle/>
                    <a:p>
                      <a:endParaRPr lang="en-FI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51456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ECM-7.0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548794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2643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6894297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3853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91685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56165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45546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47494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79409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146597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ClassTGM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69421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13453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480718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ECM-7.0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621714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85327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02024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277848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86758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01675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0415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07112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76362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5780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ClassTGM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488" marR="5848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02285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DB9E75-6CB3-D9FE-4010-A95DB8396C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709673"/>
              </p:ext>
            </p:extLst>
          </p:nvPr>
        </p:nvGraphicFramePr>
        <p:xfrm>
          <a:off x="4260134" y="1337035"/>
          <a:ext cx="4038600" cy="271272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16562609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1168182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9225121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415978840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909932285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6868134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36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ECM-7.0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309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85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901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693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94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88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90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5714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689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987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ECM-7.0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012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814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466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7307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649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010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305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048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55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to replace the LDL model solver of ECM-7 with simpler Gaussian elimination based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Using row-based matrix operations (enabling SIMD/parallel implementation)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Smaller amount of arithmetic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Smaller amount of numbers multiplied together (leading to reduced dynamic range)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Smaller amount of back-substitutions (leading to reduced latency)</a:t>
            </a:r>
          </a:p>
          <a:p>
            <a:endParaRPr lang="en-US" sz="1800" dirty="0"/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AI { 0.00%, -0.15%,  0.03%, 99%, 100%}, RA { -0.01%, -0.10%, -0.02%, 99%,  99%}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LB { 0.00%, -0.38%, -0.42%, 98%, 100%}, LP {  0.00%, -0.07%, -0.34%, 98%, 100%}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036895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6126</TotalTime>
  <Words>778</Words>
  <Application>Microsoft Macintosh PowerPoint</Application>
  <PresentationFormat>On-screen Show (16:9)</PresentationFormat>
  <Paragraphs>256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Consolas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AHG12: Simplified linear model solver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Jani Lainema (Nokia)</cp:lastModifiedBy>
  <cp:revision>48</cp:revision>
  <dcterms:created xsi:type="dcterms:W3CDTF">2021-02-11T14:34:49Z</dcterms:created>
  <dcterms:modified xsi:type="dcterms:W3CDTF">2023-01-12T22:35:58Z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