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8" r:id="rId4"/>
    <p:sldId id="259" r:id="rId5"/>
    <p:sldId id="262" r:id="rId6"/>
    <p:sldId id="260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6" autoAdjust="0"/>
    <p:restoredTop sz="96344" autoAdjust="0"/>
  </p:normalViewPr>
  <p:slideViewPr>
    <p:cSldViewPr>
      <p:cViewPr varScale="1">
        <p:scale>
          <a:sx n="106" d="100"/>
          <a:sy n="106" d="100"/>
        </p:scale>
        <p:origin x="5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page１（with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Arial" panose="020B0604020202020204" pitchFamily="34" charset="0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 dirty="0"/>
              <a:t>Subtitle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  <a:prstGeom prst="rect">
            <a:avLst/>
          </a:prstGeo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  <a:prstGeom prst="rect">
            <a:avLst/>
          </a:prstGeo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Arial" panose="020B0604020202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53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（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31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252000" y="6639667"/>
            <a:ext cx="2743200" cy="184666"/>
          </a:xfrm>
        </p:spPr>
        <p:txBody>
          <a:bodyPr/>
          <a:lstStyle>
            <a:lvl1pPr>
              <a:defRPr baseline="0">
                <a:latin typeface="(日本語用のフォントを使用)"/>
                <a:ea typeface="源ノ角ゴシック JP Regular" panose="020B0500000000000000" pitchFamily="34" charset="-128"/>
              </a:defRPr>
            </a:lvl1pPr>
          </a:lstStyle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EC708-CE70-41EE-89D6-A55827973B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2627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EC708-CE70-41EE-89D6-A55827973B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0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40999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d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EC708-CE70-41EE-89D6-A55827973B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12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アイコンをクリックして図を追加</a:t>
            </a:r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3482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3A67730-9397-4025-8EFD-3001AA2EC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79212E5-E0C5-49D7-90FA-B27799EFCD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0BCB46-2D23-4A4D-985F-28F1AA00C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E34234-C1F6-47E7-AEB3-84B974C75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78DC503-06BD-4D68-935F-30B1FCE10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EC708-CE70-41EE-89D6-A55827973B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1979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page2（no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Arial" panose="020B0604020202020204" pitchFamily="34" charset="0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  <a:prstGeom prst="rect">
            <a:avLst/>
          </a:prstGeo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  <a:prstGeom prst="rect">
            <a:avLst/>
          </a:prstGeo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Arial" panose="020B0604020202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84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EC708-CE70-41EE-89D6-A55827973B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98687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源ノ角ゴシック JP Regular" panose="020B0500000000000000" pitchFamily="34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1276323" y="6606000"/>
            <a:ext cx="540000" cy="252000"/>
          </a:xfrm>
        </p:spPr>
        <p:txBody>
          <a:bodyPr/>
          <a:lstStyle/>
          <a:p>
            <a:fld id="{A04EC708-CE70-41EE-89D6-A55827973B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6" name="グループ化 5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9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059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fld id="{A04EC708-CE70-41EE-89D6-A55827973B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22753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_03(Two Conten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EC708-CE70-41EE-89D6-A55827973B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8" name="グループ化 7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2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710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_04(Compar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EC708-CE70-41EE-89D6-A55827973B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1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68489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（Basic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753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（New_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6" y="2772000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85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F83E7CD-3E7F-4F63-9536-7AC608E6C23D}" type="datetimeFigureOut">
              <a:rPr kumimoji="1" lang="ja-JP" altLang="en-US" smtClean="0"/>
              <a:t>2023/1/12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fld id="{A04EC708-CE70-41EE-89D6-A55827973B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/>
          </a:p>
        </p:txBody>
      </p:sp>
      <p:sp>
        <p:nvSpPr>
          <p:cNvPr id="8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69103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Arial" panose="020B0604020202020204" pitchFamily="34" charset="0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" panose="020B0604020202020204" pitchFamily="34" charset="0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" panose="020B0604020202020204" pitchFamily="34" charset="0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" panose="020B0604020202020204" pitchFamily="34" charset="0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" panose="020B0604020202020204" pitchFamily="34" charset="0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" panose="020B0604020202020204" pitchFamily="34" charset="0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B2EC90-6121-4399-9873-F70EC52CE9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46000"/>
            <a:ext cx="12192000" cy="1008000"/>
          </a:xfrm>
        </p:spPr>
        <p:txBody>
          <a:bodyPr wrap="none" anchor="ctr">
            <a:normAutofit/>
          </a:bodyPr>
          <a:lstStyle/>
          <a:p>
            <a:r>
              <a:rPr lang="en-US" altLang="ja-JP" dirty="0"/>
              <a:t>Modification</a:t>
            </a:r>
            <a:r>
              <a:rPr lang="ja-JP" altLang="en-US" dirty="0"/>
              <a:t> </a:t>
            </a:r>
            <a:r>
              <a:rPr lang="en-US" altLang="ja-JP" dirty="0"/>
              <a:t>of</a:t>
            </a:r>
            <a:r>
              <a:rPr lang="ja-JP" altLang="en-US" dirty="0"/>
              <a:t> </a:t>
            </a:r>
            <a:r>
              <a:rPr lang="en-US" altLang="ja-JP" dirty="0"/>
              <a:t>TIMD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8DB92DD-48B6-48D4-A4F8-D79B9E06BD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2257200"/>
            <a:ext cx="12192000" cy="432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kumimoji="1" lang="en-US" altLang="ja-JP" dirty="0"/>
              <a:t>JVET-AC0048</a:t>
            </a:r>
            <a:endParaRPr kumimoji="1" lang="ja-JP" alt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A4EFCAC-8C3D-50E0-D4BA-1BD843F0A6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15999" y="5058000"/>
            <a:ext cx="5760000" cy="288000"/>
          </a:xfrm>
        </p:spPr>
        <p:txBody>
          <a:bodyPr/>
          <a:lstStyle/>
          <a:p>
            <a:r>
              <a:rPr lang="en-US" dirty="0"/>
              <a:t>Sharp Corporation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AADDA88-F70B-7220-CCA6-D68CC49410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16000" y="5436000"/>
            <a:ext cx="5760000" cy="468000"/>
          </a:xfrm>
        </p:spPr>
        <p:txBody>
          <a:bodyPr/>
          <a:lstStyle/>
          <a:p>
            <a:r>
              <a:rPr lang="en-US" dirty="0"/>
              <a:t>YukinobuYasugi and Tomohiro Ikai</a:t>
            </a:r>
          </a:p>
        </p:txBody>
      </p:sp>
    </p:spTree>
    <p:extLst>
      <p:ext uri="{BB962C8B-B14F-4D97-AF65-F5344CB8AC3E}">
        <p14:creationId xmlns:p14="http://schemas.microsoft.com/office/powerpoint/2010/main" val="890792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701434AE-6B22-453A-9278-39D827094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Introduction</a:t>
            </a:r>
            <a:endParaRPr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FE49C7-D620-4724-BE64-8F0E68BAC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95" y="827999"/>
            <a:ext cx="8280924" cy="2260208"/>
          </a:xfrm>
        </p:spPr>
        <p:txBody>
          <a:bodyPr>
            <a:normAutofit/>
          </a:bodyPr>
          <a:lstStyle/>
          <a:p>
            <a:r>
              <a:rPr lang="en-US" altLang="ja-JP" dirty="0"/>
              <a:t>Template-based Intra Mode Derivation (TIMD)</a:t>
            </a:r>
          </a:p>
          <a:p>
            <a:pPr lvl="1"/>
            <a:r>
              <a:rPr lang="en-US" altLang="ja-JP" dirty="0"/>
              <a:t>Three types of template regions – T+L, T, and L</a:t>
            </a:r>
          </a:p>
          <a:p>
            <a:pPr lvl="2"/>
            <a:r>
              <a:rPr lang="en-US" altLang="ja-JP" sz="2400" dirty="0"/>
              <a:t>T and L are used at frame boundaries.</a:t>
            </a:r>
          </a:p>
          <a:p>
            <a:pPr lvl="2"/>
            <a:r>
              <a:rPr lang="en-US" altLang="ja-JP" sz="2400" dirty="0"/>
              <a:t>However, it is sometime more efficient to use them even if they are not on the boundaries.</a:t>
            </a:r>
          </a:p>
          <a:p>
            <a:pPr lvl="2"/>
            <a:endParaRPr lang="ja-JP" altLang="en-US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99716ED-2B67-482D-A442-A1D3ECEA4B24}"/>
              </a:ext>
            </a:extLst>
          </p:cNvPr>
          <p:cNvSpPr/>
          <p:nvPr/>
        </p:nvSpPr>
        <p:spPr>
          <a:xfrm>
            <a:off x="6452046" y="5236643"/>
            <a:ext cx="1076241" cy="1074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6CD1946B-B93E-4791-8D28-2E642AF7A6DE}"/>
              </a:ext>
            </a:extLst>
          </p:cNvPr>
          <p:cNvSpPr/>
          <p:nvPr/>
        </p:nvSpPr>
        <p:spPr>
          <a:xfrm>
            <a:off x="6452045" y="4880594"/>
            <a:ext cx="1076241" cy="356049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1F041522-F2CC-4983-92FB-4827137B56C9}"/>
              </a:ext>
            </a:extLst>
          </p:cNvPr>
          <p:cNvSpPr/>
          <p:nvPr/>
        </p:nvSpPr>
        <p:spPr>
          <a:xfrm>
            <a:off x="6087906" y="5236643"/>
            <a:ext cx="364137" cy="1074218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4E0B78B2-1CEE-4A25-B1B0-E7780702E1F4}"/>
              </a:ext>
            </a:extLst>
          </p:cNvPr>
          <p:cNvSpPr/>
          <p:nvPr/>
        </p:nvSpPr>
        <p:spPr>
          <a:xfrm>
            <a:off x="3935757" y="5236643"/>
            <a:ext cx="1076241" cy="1074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269FB1F-520B-40D4-9216-37430B508264}"/>
              </a:ext>
            </a:extLst>
          </p:cNvPr>
          <p:cNvSpPr/>
          <p:nvPr/>
        </p:nvSpPr>
        <p:spPr>
          <a:xfrm>
            <a:off x="3935756" y="4880594"/>
            <a:ext cx="1076241" cy="356049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035AC57-3DBB-40C5-B717-E17A7B12ABD8}"/>
              </a:ext>
            </a:extLst>
          </p:cNvPr>
          <p:cNvSpPr/>
          <p:nvPr/>
        </p:nvSpPr>
        <p:spPr>
          <a:xfrm>
            <a:off x="8620380" y="3088207"/>
            <a:ext cx="1076241" cy="1074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69554BF-E4C8-41D9-B550-0DE9C3B769EA}"/>
              </a:ext>
            </a:extLst>
          </p:cNvPr>
          <p:cNvSpPr/>
          <p:nvPr/>
        </p:nvSpPr>
        <p:spPr>
          <a:xfrm>
            <a:off x="8256240" y="3088207"/>
            <a:ext cx="364137" cy="1074218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7088AF0-7CF6-4BDE-B357-42E53F62DF6C}"/>
              </a:ext>
            </a:extLst>
          </p:cNvPr>
          <p:cNvSpPr txBox="1"/>
          <p:nvPr/>
        </p:nvSpPr>
        <p:spPr>
          <a:xfrm>
            <a:off x="6328693" y="6320386"/>
            <a:ext cx="104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Top+Left</a:t>
            </a:r>
            <a:endParaRPr kumimoji="1" lang="ja-JP" altLang="en-US" dirty="0" err="1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8FBA4FC-614E-4AFA-BCF4-CEAC796AC1EB}"/>
              </a:ext>
            </a:extLst>
          </p:cNvPr>
          <p:cNvSpPr txBox="1"/>
          <p:nvPr/>
        </p:nvSpPr>
        <p:spPr>
          <a:xfrm>
            <a:off x="4193189" y="6320386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Top</a:t>
            </a:r>
            <a:endParaRPr kumimoji="1" lang="ja-JP" altLang="en-US" dirty="0" err="1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D7B2CBF-18E2-4B9C-A2F4-3CE937FD38B9}"/>
              </a:ext>
            </a:extLst>
          </p:cNvPr>
          <p:cNvSpPr txBox="1"/>
          <p:nvPr/>
        </p:nvSpPr>
        <p:spPr>
          <a:xfrm>
            <a:off x="8850404" y="4162425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Left</a:t>
            </a:r>
            <a:endParaRPr kumimoji="1" lang="ja-JP" altLang="en-US" dirty="0" err="1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6DE0FEFF-2505-40B9-97FD-A20D52F14D18}"/>
              </a:ext>
            </a:extLst>
          </p:cNvPr>
          <p:cNvCxnSpPr>
            <a:cxnSpLocks/>
          </p:cNvCxnSpPr>
          <p:nvPr/>
        </p:nvCxnSpPr>
        <p:spPr>
          <a:xfrm flipV="1">
            <a:off x="3935760" y="3088207"/>
            <a:ext cx="0" cy="3769794"/>
          </a:xfrm>
          <a:prstGeom prst="lin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295D9160-C8CC-4393-AC74-DF234788583F}"/>
              </a:ext>
            </a:extLst>
          </p:cNvPr>
          <p:cNvCxnSpPr>
            <a:cxnSpLocks/>
          </p:cNvCxnSpPr>
          <p:nvPr/>
        </p:nvCxnSpPr>
        <p:spPr>
          <a:xfrm flipH="1">
            <a:off x="3935756" y="3088207"/>
            <a:ext cx="8280924" cy="0"/>
          </a:xfrm>
          <a:prstGeom prst="lin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06B39D3-9BD1-4A8B-9B78-083083A2083D}"/>
              </a:ext>
            </a:extLst>
          </p:cNvPr>
          <p:cNvSpPr txBox="1"/>
          <p:nvPr/>
        </p:nvSpPr>
        <p:spPr>
          <a:xfrm>
            <a:off x="11410618" y="3059668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i="1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frame</a:t>
            </a:r>
            <a:endParaRPr kumimoji="1" lang="ja-JP" altLang="en-US" i="1" dirty="0" err="1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62B8BE45-DA53-4FEB-8AA5-38E450D2FBE4}"/>
              </a:ext>
            </a:extLst>
          </p:cNvPr>
          <p:cNvSpPr/>
          <p:nvPr/>
        </p:nvSpPr>
        <p:spPr>
          <a:xfrm>
            <a:off x="9696400" y="6067079"/>
            <a:ext cx="364137" cy="369332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21FC584-9C4C-49CC-94F1-8E51F0B2AE5D}"/>
              </a:ext>
            </a:extLst>
          </p:cNvPr>
          <p:cNvSpPr txBox="1"/>
          <p:nvPr/>
        </p:nvSpPr>
        <p:spPr>
          <a:xfrm>
            <a:off x="10132324" y="6084004"/>
            <a:ext cx="1729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template region</a:t>
            </a:r>
            <a:endParaRPr kumimoji="1" lang="ja-JP" altLang="en-US" dirty="0" err="1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9372516E-E74D-43F5-AA08-44FAF62BFBC0}"/>
              </a:ext>
            </a:extLst>
          </p:cNvPr>
          <p:cNvSpPr/>
          <p:nvPr/>
        </p:nvSpPr>
        <p:spPr>
          <a:xfrm>
            <a:off x="9696400" y="5588879"/>
            <a:ext cx="364137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511484B-41E0-4F58-9C4B-9BB02B4BAD20}"/>
              </a:ext>
            </a:extLst>
          </p:cNvPr>
          <p:cNvSpPr txBox="1"/>
          <p:nvPr/>
        </p:nvSpPr>
        <p:spPr>
          <a:xfrm>
            <a:off x="10132324" y="5603269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current block</a:t>
            </a:r>
            <a:endParaRPr kumimoji="1" lang="ja-JP" altLang="en-US" dirty="0" err="1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19636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D37FCF-B514-493A-A2AE-D0372D637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ED59D4E-36E0-4276-866A-5C281741D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94" y="828000"/>
            <a:ext cx="6408713" cy="1088832"/>
          </a:xfrm>
        </p:spPr>
        <p:txBody>
          <a:bodyPr/>
          <a:lstStyle/>
          <a:p>
            <a:r>
              <a:rPr kumimoji="1" lang="en-US" altLang="ja-JP" dirty="0"/>
              <a:t>Introduce selectable template types</a:t>
            </a:r>
          </a:p>
          <a:p>
            <a:pPr lvl="1"/>
            <a:r>
              <a:rPr lang="en-US" altLang="ja-JP" dirty="0"/>
              <a:t>Syntax</a:t>
            </a:r>
            <a:endParaRPr kumimoji="1" lang="en-US" altLang="ja-JP" dirty="0"/>
          </a:p>
          <a:p>
            <a:endParaRPr lang="en-US" altLang="ja-JP" dirty="0"/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EFA08BC2-914B-4A1B-A436-DC8DFB7119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42625"/>
              </p:ext>
            </p:extLst>
          </p:nvPr>
        </p:nvGraphicFramePr>
        <p:xfrm>
          <a:off x="7900297" y="1742742"/>
          <a:ext cx="3520413" cy="1804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4837">
                  <a:extLst>
                    <a:ext uri="{9D8B030D-6E8A-4147-A177-3AD203B41FA5}">
                      <a16:colId xmlns:a16="http://schemas.microsoft.com/office/drawing/2014/main" val="541140634"/>
                    </a:ext>
                  </a:extLst>
                </a:gridCol>
                <a:gridCol w="1215403">
                  <a:extLst>
                    <a:ext uri="{9D8B030D-6E8A-4147-A177-3AD203B41FA5}">
                      <a16:colId xmlns:a16="http://schemas.microsoft.com/office/drawing/2014/main" val="403524305"/>
                    </a:ext>
                  </a:extLst>
                </a:gridCol>
                <a:gridCol w="1360173">
                  <a:extLst>
                    <a:ext uri="{9D8B030D-6E8A-4147-A177-3AD203B41FA5}">
                      <a16:colId xmlns:a16="http://schemas.microsoft.com/office/drawing/2014/main" val="4001351871"/>
                    </a:ext>
                  </a:extLst>
                </a:gridCol>
              </a:tblGrid>
              <a:tr h="45111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Mode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Bin string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Templates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5217715"/>
                  </a:ext>
                </a:extLst>
              </a:tr>
              <a:tr h="45111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T+L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0658897"/>
                  </a:ext>
                </a:extLst>
              </a:tr>
              <a:tr h="45111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T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518554"/>
                  </a:ext>
                </a:extLst>
              </a:tr>
              <a:tr h="45111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L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641199"/>
                  </a:ext>
                </a:extLst>
              </a:tr>
            </a:tbl>
          </a:graphicData>
        </a:graphic>
      </p:graphicFrame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32CD004-B8B5-454F-BDFB-7840D69CD13A}"/>
              </a:ext>
            </a:extLst>
          </p:cNvPr>
          <p:cNvSpPr/>
          <p:nvPr/>
        </p:nvSpPr>
        <p:spPr>
          <a:xfrm>
            <a:off x="2859738" y="5229200"/>
            <a:ext cx="1076241" cy="1074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9C37BA2-B7BE-4512-8788-9355ED756041}"/>
              </a:ext>
            </a:extLst>
          </p:cNvPr>
          <p:cNvSpPr/>
          <p:nvPr/>
        </p:nvSpPr>
        <p:spPr>
          <a:xfrm>
            <a:off x="2859737" y="4873151"/>
            <a:ext cx="1076241" cy="356049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5ED290D-8417-46A0-9FA1-95DCF0052671}"/>
              </a:ext>
            </a:extLst>
          </p:cNvPr>
          <p:cNvSpPr/>
          <p:nvPr/>
        </p:nvSpPr>
        <p:spPr>
          <a:xfrm>
            <a:off x="2495600" y="5229200"/>
            <a:ext cx="364137" cy="1074218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83921EE-46DC-48F8-AA98-04213F0384F2}"/>
              </a:ext>
            </a:extLst>
          </p:cNvPr>
          <p:cNvSpPr/>
          <p:nvPr/>
        </p:nvSpPr>
        <p:spPr>
          <a:xfrm>
            <a:off x="5811846" y="5235102"/>
            <a:ext cx="1076241" cy="1074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E4C14442-C14F-448D-A97C-1758805BF997}"/>
              </a:ext>
            </a:extLst>
          </p:cNvPr>
          <p:cNvSpPr/>
          <p:nvPr/>
        </p:nvSpPr>
        <p:spPr>
          <a:xfrm>
            <a:off x="5811845" y="4869160"/>
            <a:ext cx="1076241" cy="365942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A9585AB-37FB-4321-8857-F30B6A0ACF32}"/>
              </a:ext>
            </a:extLst>
          </p:cNvPr>
          <p:cNvSpPr/>
          <p:nvPr/>
        </p:nvSpPr>
        <p:spPr>
          <a:xfrm>
            <a:off x="8624478" y="5229200"/>
            <a:ext cx="1076241" cy="1074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63CEF34-DEC4-41C8-AC33-AFF365A3A0C9}"/>
              </a:ext>
            </a:extLst>
          </p:cNvPr>
          <p:cNvSpPr/>
          <p:nvPr/>
        </p:nvSpPr>
        <p:spPr>
          <a:xfrm>
            <a:off x="8260338" y="5229200"/>
            <a:ext cx="364137" cy="1074218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7E642F3-A5E0-4A2F-8B27-D9F04741B08F}"/>
              </a:ext>
            </a:extLst>
          </p:cNvPr>
          <p:cNvSpPr txBox="1"/>
          <p:nvPr/>
        </p:nvSpPr>
        <p:spPr>
          <a:xfrm>
            <a:off x="2736385" y="6308952"/>
            <a:ext cx="104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Top+Left</a:t>
            </a:r>
            <a:endParaRPr kumimoji="1" lang="ja-JP" altLang="en-US" dirty="0" err="1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0D06FF9-DB00-42E2-9E83-FCC5EC924712}"/>
              </a:ext>
            </a:extLst>
          </p:cNvPr>
          <p:cNvSpPr txBox="1"/>
          <p:nvPr/>
        </p:nvSpPr>
        <p:spPr>
          <a:xfrm>
            <a:off x="6111840" y="6286144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Top</a:t>
            </a:r>
            <a:endParaRPr kumimoji="1" lang="ja-JP" altLang="en-US" dirty="0" err="1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E90718E-31A2-4AF0-A4F3-DA117D6ECC2D}"/>
              </a:ext>
            </a:extLst>
          </p:cNvPr>
          <p:cNvSpPr txBox="1"/>
          <p:nvPr/>
        </p:nvSpPr>
        <p:spPr>
          <a:xfrm>
            <a:off x="8854500" y="6303418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Left</a:t>
            </a:r>
            <a:endParaRPr kumimoji="1" lang="ja-JP" altLang="en-US" dirty="0" err="1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A38C5A03-2177-42F0-A304-01ACE0A36C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268449"/>
              </p:ext>
            </p:extLst>
          </p:nvPr>
        </p:nvGraphicFramePr>
        <p:xfrm>
          <a:off x="623392" y="1742742"/>
          <a:ext cx="6408712" cy="2654300"/>
        </p:xfrm>
        <a:graphic>
          <a:graphicData uri="http://schemas.openxmlformats.org/drawingml/2006/table">
            <a:tbl>
              <a:tblPr/>
              <a:tblGrid>
                <a:gridCol w="5256584">
                  <a:extLst>
                    <a:ext uri="{9D8B030D-6E8A-4147-A177-3AD203B41FA5}">
                      <a16:colId xmlns:a16="http://schemas.microsoft.com/office/drawing/2014/main" val="404047336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045059035"/>
                    </a:ext>
                  </a:extLst>
                </a:gridCol>
              </a:tblGrid>
              <a:tr h="1983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coding_unit( x0, y0, cbWidth, cbHeight, treeType ) {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Descriptor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266420"/>
                  </a:ext>
                </a:extLst>
              </a:tr>
              <a:tr h="8445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…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997035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if( CuPredMode[ x0 ][ y0 ]  ==  MODE_INTRA ) {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315584"/>
                  </a:ext>
                </a:extLst>
              </a:tr>
              <a:tr h="920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		…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1812910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fr-FR" sz="16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timd_flag</a:t>
                      </a: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 x0 ][ y0 ]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ae(v)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232662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if(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timd_flag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 x0 ][ y0 ] != 0 )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083936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	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fr-FR" sz="16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timd_ref_mode</a:t>
                      </a: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 x0 ][ y0 ]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ae(v)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34410"/>
                  </a:ext>
                </a:extLst>
              </a:tr>
              <a:tr h="8064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	…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872689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	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}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4139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}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3020" marR="32385" marT="10795" marB="107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793450"/>
                  </a:ext>
                </a:extLst>
              </a:tr>
            </a:tbl>
          </a:graphicData>
        </a:graphic>
      </p:graphicFrame>
      <p:sp>
        <p:nvSpPr>
          <p:cNvPr id="17" name="コンテンツ プレースホルダー 2">
            <a:extLst>
              <a:ext uri="{FF2B5EF4-FFF2-40B4-BE49-F238E27FC236}">
                <a16:creationId xmlns:a16="http://schemas.microsoft.com/office/drawing/2014/main" id="{45E2C408-D88E-482A-9814-C79B5594D21A}"/>
              </a:ext>
            </a:extLst>
          </p:cNvPr>
          <p:cNvSpPr txBox="1">
            <a:spLocks/>
          </p:cNvSpPr>
          <p:nvPr/>
        </p:nvSpPr>
        <p:spPr>
          <a:xfrm>
            <a:off x="7248128" y="862444"/>
            <a:ext cx="4695976" cy="1088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 baseline="0">
                <a:solidFill>
                  <a:schemeClr val="tx1"/>
                </a:solidFill>
                <a:latin typeface="Arial" panose="020B0604020202020204" pitchFamily="34" charset="0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Arial" panose="020B0604020202020204" pitchFamily="34" charset="0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Arial" panose="020B0604020202020204" pitchFamily="34" charset="0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Arial" panose="020B0604020202020204" pitchFamily="34" charset="0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Arial" panose="020B0604020202020204" pitchFamily="34" charset="0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altLang="ja-JP" dirty="0"/>
          </a:p>
          <a:p>
            <a:pPr lvl="1"/>
            <a:r>
              <a:rPr lang="en-US" altLang="ja-JP" dirty="0"/>
              <a:t>Modes</a:t>
            </a:r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63513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11A190-CB27-456D-B092-BD16B493E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Experimental results (</a:t>
            </a:r>
            <a:r>
              <a:rPr lang="en-US" altLang="ja-JP" dirty="0"/>
              <a:t>A</a:t>
            </a:r>
            <a:r>
              <a:rPr kumimoji="1" lang="en-US" altLang="ja-JP" dirty="0"/>
              <a:t>ll </a:t>
            </a:r>
            <a:r>
              <a:rPr lang="en-US" altLang="ja-JP" dirty="0"/>
              <a:t>i</a:t>
            </a:r>
            <a:r>
              <a:rPr kumimoji="1" lang="en-US" altLang="ja-JP" dirty="0"/>
              <a:t>ntra)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95953F3-F664-4FDC-9A59-F829BF57E3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8831" y="4509120"/>
            <a:ext cx="5823599" cy="2160240"/>
          </a:xfrm>
        </p:spPr>
        <p:txBody>
          <a:bodyPr/>
          <a:lstStyle/>
          <a:p>
            <a:r>
              <a:rPr kumimoji="1" lang="en-US" altLang="ja-JP" dirty="0"/>
              <a:t>0.09% BD-rate gain in average with 118% ET.</a:t>
            </a:r>
          </a:p>
          <a:p>
            <a:r>
              <a:rPr kumimoji="1" lang="en-US" altLang="ja-JP" dirty="0"/>
              <a:t>0.07% gain </a:t>
            </a:r>
            <a:r>
              <a:rPr lang="en-US" altLang="ja-JP" dirty="0"/>
              <a:t>and 111% ET w</a:t>
            </a:r>
            <a:r>
              <a:rPr kumimoji="1" lang="en-US" altLang="ja-JP" dirty="0"/>
              <a:t>it</a:t>
            </a:r>
            <a:r>
              <a:rPr lang="en-US" altLang="ja-JP" dirty="0"/>
              <a:t>h stronger restriction (</a:t>
            </a:r>
            <a:r>
              <a:rPr lang="ja-JP" altLang="en-US" dirty="0"/>
              <a:t>≥</a:t>
            </a:r>
            <a:r>
              <a:rPr lang="en-US" altLang="ja-JP" dirty="0"/>
              <a:t>8x8).</a:t>
            </a:r>
            <a:endParaRPr kumimoji="1" lang="en-US" altLang="ja-JP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28A838BA-153D-4EF5-82AA-1AD0AFC7E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270643"/>
              </p:ext>
            </p:extLst>
          </p:nvPr>
        </p:nvGraphicFramePr>
        <p:xfrm>
          <a:off x="335360" y="1268760"/>
          <a:ext cx="5040561" cy="2448270"/>
        </p:xfrm>
        <a:graphic>
          <a:graphicData uri="http://schemas.openxmlformats.org/drawingml/2006/table">
            <a:tbl>
              <a:tblPr firstRow="1" firstCol="1" bandRow="1"/>
              <a:tblGrid>
                <a:gridCol w="840093">
                  <a:extLst>
                    <a:ext uri="{9D8B030D-6E8A-4147-A177-3AD203B41FA5}">
                      <a16:colId xmlns:a16="http://schemas.microsoft.com/office/drawing/2014/main" val="3198426613"/>
                    </a:ext>
                  </a:extLst>
                </a:gridCol>
                <a:gridCol w="906666">
                  <a:extLst>
                    <a:ext uri="{9D8B030D-6E8A-4147-A177-3AD203B41FA5}">
                      <a16:colId xmlns:a16="http://schemas.microsoft.com/office/drawing/2014/main" val="353948260"/>
                    </a:ext>
                  </a:extLst>
                </a:gridCol>
                <a:gridCol w="905875">
                  <a:extLst>
                    <a:ext uri="{9D8B030D-6E8A-4147-A177-3AD203B41FA5}">
                      <a16:colId xmlns:a16="http://schemas.microsoft.com/office/drawing/2014/main" val="1448577158"/>
                    </a:ext>
                  </a:extLst>
                </a:gridCol>
                <a:gridCol w="905875">
                  <a:extLst>
                    <a:ext uri="{9D8B030D-6E8A-4147-A177-3AD203B41FA5}">
                      <a16:colId xmlns:a16="http://schemas.microsoft.com/office/drawing/2014/main" val="209096583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303251118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1089013232"/>
                    </a:ext>
                  </a:extLst>
                </a:gridCol>
              </a:tblGrid>
              <a:tr h="222570">
                <a:tc>
                  <a:txBody>
                    <a:bodyPr/>
                    <a:lstStyle/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237007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ECM-7.0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998070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012847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92549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945306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419073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8645474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132439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971724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297132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256336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CEAE48C-2CFD-41C6-BDA2-C750AA778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135054"/>
              </p:ext>
            </p:extLst>
          </p:nvPr>
        </p:nvGraphicFramePr>
        <p:xfrm>
          <a:off x="6096001" y="1268760"/>
          <a:ext cx="5040561" cy="2448270"/>
        </p:xfrm>
        <a:graphic>
          <a:graphicData uri="http://schemas.openxmlformats.org/drawingml/2006/table">
            <a:tbl>
              <a:tblPr firstRow="1" firstCol="1" bandRow="1"/>
              <a:tblGrid>
                <a:gridCol w="840094">
                  <a:extLst>
                    <a:ext uri="{9D8B030D-6E8A-4147-A177-3AD203B41FA5}">
                      <a16:colId xmlns:a16="http://schemas.microsoft.com/office/drawing/2014/main" val="656023476"/>
                    </a:ext>
                  </a:extLst>
                </a:gridCol>
                <a:gridCol w="906667">
                  <a:extLst>
                    <a:ext uri="{9D8B030D-6E8A-4147-A177-3AD203B41FA5}">
                      <a16:colId xmlns:a16="http://schemas.microsoft.com/office/drawing/2014/main" val="329920608"/>
                    </a:ext>
                  </a:extLst>
                </a:gridCol>
                <a:gridCol w="905874">
                  <a:extLst>
                    <a:ext uri="{9D8B030D-6E8A-4147-A177-3AD203B41FA5}">
                      <a16:colId xmlns:a16="http://schemas.microsoft.com/office/drawing/2014/main" val="3276526805"/>
                    </a:ext>
                  </a:extLst>
                </a:gridCol>
                <a:gridCol w="905874">
                  <a:extLst>
                    <a:ext uri="{9D8B030D-6E8A-4147-A177-3AD203B41FA5}">
                      <a16:colId xmlns:a16="http://schemas.microsoft.com/office/drawing/2014/main" val="4048623184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1650873081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317062833"/>
                    </a:ext>
                  </a:extLst>
                </a:gridCol>
              </a:tblGrid>
              <a:tr h="222570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8134553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ECM-7.0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4437096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486767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169085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995311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540005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345727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804260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063382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481779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3741010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42C3BE5-A5A0-4163-9EF1-C7D9259C86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710046"/>
              </p:ext>
            </p:extLst>
          </p:nvPr>
        </p:nvGraphicFramePr>
        <p:xfrm>
          <a:off x="335359" y="4275835"/>
          <a:ext cx="5040561" cy="2420242"/>
        </p:xfrm>
        <a:graphic>
          <a:graphicData uri="http://schemas.openxmlformats.org/drawingml/2006/table">
            <a:tbl>
              <a:tblPr firstRow="1" firstCol="1" bandRow="1"/>
              <a:tblGrid>
                <a:gridCol w="840093">
                  <a:extLst>
                    <a:ext uri="{9D8B030D-6E8A-4147-A177-3AD203B41FA5}">
                      <a16:colId xmlns:a16="http://schemas.microsoft.com/office/drawing/2014/main" val="2815395346"/>
                    </a:ext>
                  </a:extLst>
                </a:gridCol>
                <a:gridCol w="906666">
                  <a:extLst>
                    <a:ext uri="{9D8B030D-6E8A-4147-A177-3AD203B41FA5}">
                      <a16:colId xmlns:a16="http://schemas.microsoft.com/office/drawing/2014/main" val="711471900"/>
                    </a:ext>
                  </a:extLst>
                </a:gridCol>
                <a:gridCol w="905875">
                  <a:extLst>
                    <a:ext uri="{9D8B030D-6E8A-4147-A177-3AD203B41FA5}">
                      <a16:colId xmlns:a16="http://schemas.microsoft.com/office/drawing/2014/main" val="3319251609"/>
                    </a:ext>
                  </a:extLst>
                </a:gridCol>
                <a:gridCol w="905875">
                  <a:extLst>
                    <a:ext uri="{9D8B030D-6E8A-4147-A177-3AD203B41FA5}">
                      <a16:colId xmlns:a16="http://schemas.microsoft.com/office/drawing/2014/main" val="3273052929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109153372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2834370930"/>
                    </a:ext>
                  </a:extLst>
                </a:gridCol>
              </a:tblGrid>
              <a:tr h="220022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360150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ECM-7.0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215248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216273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0549108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851023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691024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165658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691768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919553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952243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10249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E63226C-C3D2-4378-8DC4-070098C1FCB4}"/>
              </a:ext>
            </a:extLst>
          </p:cNvPr>
          <p:cNvSpPr txBox="1"/>
          <p:nvPr/>
        </p:nvSpPr>
        <p:spPr>
          <a:xfrm>
            <a:off x="14486" y="84362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Test a) No block size restrictions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3A94084-7343-49E3-862B-02C9C991988F}"/>
              </a:ext>
            </a:extLst>
          </p:cNvPr>
          <p:cNvSpPr txBox="1"/>
          <p:nvPr/>
        </p:nvSpPr>
        <p:spPr>
          <a:xfrm>
            <a:off x="5675336" y="84691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Test b) area </a:t>
            </a:r>
            <a:r>
              <a:rPr lang="ja-JP" altLang="en-US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≥</a:t>
            </a:r>
            <a:r>
              <a:rPr lang="en-CA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32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8BF6AF8-A724-4639-BB7F-050C8359B0A6}"/>
              </a:ext>
            </a:extLst>
          </p:cNvPr>
          <p:cNvSpPr txBox="1"/>
          <p:nvPr/>
        </p:nvSpPr>
        <p:spPr>
          <a:xfrm>
            <a:off x="131676" y="390650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Test c) size </a:t>
            </a:r>
            <a:r>
              <a:rPr lang="ja-JP" altLang="en-US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≥</a:t>
            </a:r>
            <a:r>
              <a:rPr lang="en-CA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8x8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F1F80D6-3C28-4A9B-B875-FE1B21FB6400}"/>
              </a:ext>
            </a:extLst>
          </p:cNvPr>
          <p:cNvSpPr txBox="1"/>
          <p:nvPr/>
        </p:nvSpPr>
        <p:spPr>
          <a:xfrm>
            <a:off x="8087808" y="6484694"/>
            <a:ext cx="41041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Thanks to Alibaba for cross-checking!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5867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11A190-CB27-456D-B092-BD16B493E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Experimental results (Random access)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28A838BA-153D-4EF5-82AA-1AD0AFC7E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820389"/>
              </p:ext>
            </p:extLst>
          </p:nvPr>
        </p:nvGraphicFramePr>
        <p:xfrm>
          <a:off x="335360" y="1268760"/>
          <a:ext cx="5040561" cy="2448270"/>
        </p:xfrm>
        <a:graphic>
          <a:graphicData uri="http://schemas.openxmlformats.org/drawingml/2006/table">
            <a:tbl>
              <a:tblPr firstRow="1" firstCol="1" bandRow="1"/>
              <a:tblGrid>
                <a:gridCol w="840093">
                  <a:extLst>
                    <a:ext uri="{9D8B030D-6E8A-4147-A177-3AD203B41FA5}">
                      <a16:colId xmlns:a16="http://schemas.microsoft.com/office/drawing/2014/main" val="3198426613"/>
                    </a:ext>
                  </a:extLst>
                </a:gridCol>
                <a:gridCol w="906666">
                  <a:extLst>
                    <a:ext uri="{9D8B030D-6E8A-4147-A177-3AD203B41FA5}">
                      <a16:colId xmlns:a16="http://schemas.microsoft.com/office/drawing/2014/main" val="353948260"/>
                    </a:ext>
                  </a:extLst>
                </a:gridCol>
                <a:gridCol w="905875">
                  <a:extLst>
                    <a:ext uri="{9D8B030D-6E8A-4147-A177-3AD203B41FA5}">
                      <a16:colId xmlns:a16="http://schemas.microsoft.com/office/drawing/2014/main" val="1448577158"/>
                    </a:ext>
                  </a:extLst>
                </a:gridCol>
                <a:gridCol w="905875">
                  <a:extLst>
                    <a:ext uri="{9D8B030D-6E8A-4147-A177-3AD203B41FA5}">
                      <a16:colId xmlns:a16="http://schemas.microsoft.com/office/drawing/2014/main" val="209096583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303251118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1089013232"/>
                    </a:ext>
                  </a:extLst>
                </a:gridCol>
              </a:tblGrid>
              <a:tr h="22257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237007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998070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012847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92549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945306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419073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8645474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132439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971724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297132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256336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CEAE48C-2CFD-41C6-BDA2-C750AA778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440026"/>
              </p:ext>
            </p:extLst>
          </p:nvPr>
        </p:nvGraphicFramePr>
        <p:xfrm>
          <a:off x="6096001" y="1268760"/>
          <a:ext cx="5040561" cy="2448270"/>
        </p:xfrm>
        <a:graphic>
          <a:graphicData uri="http://schemas.openxmlformats.org/drawingml/2006/table">
            <a:tbl>
              <a:tblPr firstRow="1" firstCol="1" bandRow="1"/>
              <a:tblGrid>
                <a:gridCol w="840094">
                  <a:extLst>
                    <a:ext uri="{9D8B030D-6E8A-4147-A177-3AD203B41FA5}">
                      <a16:colId xmlns:a16="http://schemas.microsoft.com/office/drawing/2014/main" val="656023476"/>
                    </a:ext>
                  </a:extLst>
                </a:gridCol>
                <a:gridCol w="906667">
                  <a:extLst>
                    <a:ext uri="{9D8B030D-6E8A-4147-A177-3AD203B41FA5}">
                      <a16:colId xmlns:a16="http://schemas.microsoft.com/office/drawing/2014/main" val="329920608"/>
                    </a:ext>
                  </a:extLst>
                </a:gridCol>
                <a:gridCol w="905874">
                  <a:extLst>
                    <a:ext uri="{9D8B030D-6E8A-4147-A177-3AD203B41FA5}">
                      <a16:colId xmlns:a16="http://schemas.microsoft.com/office/drawing/2014/main" val="3276526805"/>
                    </a:ext>
                  </a:extLst>
                </a:gridCol>
                <a:gridCol w="905874">
                  <a:extLst>
                    <a:ext uri="{9D8B030D-6E8A-4147-A177-3AD203B41FA5}">
                      <a16:colId xmlns:a16="http://schemas.microsoft.com/office/drawing/2014/main" val="4048623184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1650873081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317062833"/>
                    </a:ext>
                  </a:extLst>
                </a:gridCol>
              </a:tblGrid>
              <a:tr h="22257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8134553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4437096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486767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169085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995311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540005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345727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804260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063382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481779"/>
                  </a:ext>
                </a:extLst>
              </a:tr>
              <a:tr h="2225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3741010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42C3BE5-A5A0-4163-9EF1-C7D9259C86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21487"/>
              </p:ext>
            </p:extLst>
          </p:nvPr>
        </p:nvGraphicFramePr>
        <p:xfrm>
          <a:off x="335359" y="4275835"/>
          <a:ext cx="5040561" cy="2420242"/>
        </p:xfrm>
        <a:graphic>
          <a:graphicData uri="http://schemas.openxmlformats.org/drawingml/2006/table">
            <a:tbl>
              <a:tblPr firstRow="1" firstCol="1" bandRow="1"/>
              <a:tblGrid>
                <a:gridCol w="840093">
                  <a:extLst>
                    <a:ext uri="{9D8B030D-6E8A-4147-A177-3AD203B41FA5}">
                      <a16:colId xmlns:a16="http://schemas.microsoft.com/office/drawing/2014/main" val="2815395346"/>
                    </a:ext>
                  </a:extLst>
                </a:gridCol>
                <a:gridCol w="906666">
                  <a:extLst>
                    <a:ext uri="{9D8B030D-6E8A-4147-A177-3AD203B41FA5}">
                      <a16:colId xmlns:a16="http://schemas.microsoft.com/office/drawing/2014/main" val="711471900"/>
                    </a:ext>
                  </a:extLst>
                </a:gridCol>
                <a:gridCol w="905875">
                  <a:extLst>
                    <a:ext uri="{9D8B030D-6E8A-4147-A177-3AD203B41FA5}">
                      <a16:colId xmlns:a16="http://schemas.microsoft.com/office/drawing/2014/main" val="3319251609"/>
                    </a:ext>
                  </a:extLst>
                </a:gridCol>
                <a:gridCol w="905875">
                  <a:extLst>
                    <a:ext uri="{9D8B030D-6E8A-4147-A177-3AD203B41FA5}">
                      <a16:colId xmlns:a16="http://schemas.microsoft.com/office/drawing/2014/main" val="3273052929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109153372"/>
                    </a:ext>
                  </a:extLst>
                </a:gridCol>
                <a:gridCol w="741026">
                  <a:extLst>
                    <a:ext uri="{9D8B030D-6E8A-4147-A177-3AD203B41FA5}">
                      <a16:colId xmlns:a16="http://schemas.microsoft.com/office/drawing/2014/main" val="2834370930"/>
                    </a:ext>
                  </a:extLst>
                </a:gridCol>
              </a:tblGrid>
              <a:tr h="220022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360150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215248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216273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0549108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851023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691024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165658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691768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919553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952243"/>
                  </a:ext>
                </a:extLst>
              </a:tr>
              <a:tr h="220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10249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E63226C-C3D2-4378-8DC4-070098C1FCB4}"/>
              </a:ext>
            </a:extLst>
          </p:cNvPr>
          <p:cNvSpPr txBox="1"/>
          <p:nvPr/>
        </p:nvSpPr>
        <p:spPr>
          <a:xfrm>
            <a:off x="14486" y="84362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Test a) No block size restrictions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3A94084-7343-49E3-862B-02C9C991988F}"/>
              </a:ext>
            </a:extLst>
          </p:cNvPr>
          <p:cNvSpPr txBox="1"/>
          <p:nvPr/>
        </p:nvSpPr>
        <p:spPr>
          <a:xfrm>
            <a:off x="5675336" y="84691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Test b) area </a:t>
            </a:r>
            <a:r>
              <a:rPr lang="ja-JP" altLang="en-US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≥</a:t>
            </a:r>
            <a:r>
              <a:rPr lang="en-CA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32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8BF6AF8-A724-4639-BB7F-050C8359B0A6}"/>
              </a:ext>
            </a:extLst>
          </p:cNvPr>
          <p:cNvSpPr txBox="1"/>
          <p:nvPr/>
        </p:nvSpPr>
        <p:spPr>
          <a:xfrm>
            <a:off x="131676" y="390650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Test c) size </a:t>
            </a:r>
            <a:r>
              <a:rPr lang="ja-JP" altLang="en-US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≥</a:t>
            </a:r>
            <a:r>
              <a:rPr lang="en-CA" altLang="ja-JP" sz="18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8x8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F1F80D6-3C28-4A9B-B875-FE1B21FB6400}"/>
              </a:ext>
            </a:extLst>
          </p:cNvPr>
          <p:cNvSpPr txBox="1"/>
          <p:nvPr/>
        </p:nvSpPr>
        <p:spPr>
          <a:xfrm>
            <a:off x="8087808" y="6484694"/>
            <a:ext cx="41041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Thanks to Alibaba for cross-checking!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26650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8766BB-D35C-4BC7-913E-B724CD2F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CC742F8-1479-4F41-BD7E-17FACF99C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In this proposal, we proposed TIMD with three selectable template types</a:t>
            </a:r>
            <a:r>
              <a:rPr lang="en-US" altLang="ja-JP" dirty="0"/>
              <a:t>.</a:t>
            </a:r>
          </a:p>
          <a:p>
            <a:endParaRPr kumimoji="1" lang="en-US" altLang="ja-JP" dirty="0"/>
          </a:p>
          <a:p>
            <a:r>
              <a:rPr kumimoji="1" lang="en-US" altLang="ja-JP" dirty="0"/>
              <a:t>Experimental results (AI)</a:t>
            </a:r>
          </a:p>
          <a:p>
            <a:pPr lvl="1"/>
            <a:r>
              <a:rPr lang="en-US" altLang="ja-JP" dirty="0"/>
              <a:t>test a: no restrictions</a:t>
            </a:r>
          </a:p>
          <a:p>
            <a:pPr lvl="2"/>
            <a:r>
              <a:rPr lang="en-US" altLang="ja-JP" dirty="0"/>
              <a:t>0.09% BD-rate gain in average and 119% ET</a:t>
            </a:r>
          </a:p>
          <a:p>
            <a:pPr lvl="1"/>
            <a:r>
              <a:rPr kumimoji="1" lang="en-US" altLang="ja-JP" dirty="0"/>
              <a:t>test b:</a:t>
            </a:r>
            <a:r>
              <a:rPr lang="en-US" altLang="ja-JP" dirty="0"/>
              <a:t> blocks with 32 samples or more</a:t>
            </a:r>
          </a:p>
          <a:p>
            <a:pPr lvl="2"/>
            <a:r>
              <a:rPr lang="en-US" altLang="ja-JP" dirty="0"/>
              <a:t>0.09% BD-rate gain in average and 118% ET</a:t>
            </a:r>
          </a:p>
          <a:p>
            <a:pPr lvl="1"/>
            <a:r>
              <a:rPr kumimoji="1" lang="en-US" altLang="ja-JP" dirty="0"/>
              <a:t>test c: blocks &gt;=8x8 </a:t>
            </a:r>
            <a:r>
              <a:rPr lang="en-US" altLang="ja-JP" dirty="0"/>
              <a:t>sample</a:t>
            </a:r>
            <a:r>
              <a:rPr kumimoji="1" lang="en-US" altLang="ja-JP" dirty="0"/>
              <a:t>s</a:t>
            </a:r>
          </a:p>
          <a:p>
            <a:pPr lvl="2"/>
            <a:r>
              <a:rPr kumimoji="1" lang="en-US" altLang="ja-JP" dirty="0"/>
              <a:t>0.07% BD-rate gain in average and 111% ET</a:t>
            </a:r>
          </a:p>
          <a:p>
            <a:pPr marL="0" indent="0">
              <a:buNone/>
            </a:pPr>
            <a:endParaRPr kumimoji="1" lang="en-US" altLang="ja-JP" dirty="0"/>
          </a:p>
          <a:p>
            <a:r>
              <a:rPr kumimoji="1" lang="en-US" altLang="ja-JP" dirty="0"/>
              <a:t>We suggest that this proposed method is considered in EE.</a:t>
            </a:r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26633469"/>
      </p:ext>
    </p:extLst>
  </p:cSld>
  <p:clrMapOvr>
    <a:masterClrMapping/>
  </p:clrMapOvr>
</p:sld>
</file>

<file path=ppt/theme/theme1.xml><?xml version="1.0" encoding="utf-8"?>
<a:theme xmlns:a="http://schemas.openxmlformats.org/drawingml/2006/main" name="SHARP_16_9_universal_font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  <a:latin typeface="Source Sans Pro" panose="020B0503030403020204" pitchFamily="34" charset="0"/>
            <a:ea typeface="Source Han Sans CN Regular" panose="020B0500000000000000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err="1" smtClean="0">
            <a:latin typeface="Source Sans Pro" panose="020B0503030403020204" pitchFamily="34" charset="0"/>
            <a:ea typeface="Source Han Sans CN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HARP_16_9_universal_font" id="{BA2C8BE9-03EA-4F68-8DEB-7040B028D22D}" vid="{C9BA275C-349D-4BA0-9578-620CC1E7BE7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SHARP_16_9_universal_font</Template>
  <TotalTime>730</TotalTime>
  <Words>1067</Words>
  <Application>Microsoft Office PowerPoint</Application>
  <PresentationFormat>ワイド画面</PresentationFormat>
  <Paragraphs>405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3" baseType="lpstr">
      <vt:lpstr>メイリオ</vt:lpstr>
      <vt:lpstr>源ノ角ゴシック JP Regular</vt:lpstr>
      <vt:lpstr>Arial</vt:lpstr>
      <vt:lpstr>Source Sans Pro</vt:lpstr>
      <vt:lpstr>Source Sans Pro Black</vt:lpstr>
      <vt:lpstr>Times New Roman</vt:lpstr>
      <vt:lpstr>SHARP_16_9_universal_font</vt:lpstr>
      <vt:lpstr>Modification of TIMD</vt:lpstr>
      <vt:lpstr>Introduction</vt:lpstr>
      <vt:lpstr>Proposal</vt:lpstr>
      <vt:lpstr>Experimental results (All intra)</vt:lpstr>
      <vt:lpstr>Experimental results (Random access)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Modification of TIMD</dc:title>
  <dc:creator>Y.Yasugi</dc:creator>
  <cp:lastModifiedBy>Y.Yasugi</cp:lastModifiedBy>
  <cp:revision>33</cp:revision>
  <dcterms:created xsi:type="dcterms:W3CDTF">2023-01-06T01:56:55Z</dcterms:created>
  <dcterms:modified xsi:type="dcterms:W3CDTF">2023-01-11T16:41:25Z</dcterms:modified>
</cp:coreProperties>
</file>