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0"/>
  </p:notesMasterIdLst>
  <p:sldIdLst>
    <p:sldId id="256" r:id="rId2"/>
    <p:sldId id="276" r:id="rId3"/>
    <p:sldId id="258" r:id="rId4"/>
    <p:sldId id="257" r:id="rId5"/>
    <p:sldId id="269" r:id="rId6"/>
    <p:sldId id="270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71" r:id="rId17"/>
    <p:sldId id="272" r:id="rId18"/>
    <p:sldId id="273" r:id="rId19"/>
    <p:sldId id="274" r:id="rId20"/>
    <p:sldId id="275" r:id="rId21"/>
    <p:sldId id="278" r:id="rId22"/>
    <p:sldId id="277" r:id="rId23"/>
    <p:sldId id="292" r:id="rId24"/>
    <p:sldId id="293" r:id="rId25"/>
    <p:sldId id="259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7" autoAdjust="0"/>
    <p:restoredTop sz="94632" autoAdjust="0"/>
  </p:normalViewPr>
  <p:slideViewPr>
    <p:cSldViewPr snapToGrid="0">
      <p:cViewPr varScale="1">
        <p:scale>
          <a:sx n="75" d="100"/>
          <a:sy n="75" d="100"/>
        </p:scale>
        <p:origin x="76" y="7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D878C8-63F8-47FE-ADA9-963FCA30527C}" type="datetimeFigureOut">
              <a:rPr lang="de-DE" smtClean="0"/>
              <a:t>25.10.2022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94FFDC-7674-4422-9482-442BA14EA89D}" type="slidenum">
              <a:rPr lang="de-DE" smtClean="0"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62108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C64266-F416-F6A1-EFEB-04A5E9E1BB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93BDAB1-F7D4-6FFE-06B2-C84F9A3E0F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81E8829-E601-E971-1A65-0FA5FE64E1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BF9C72B-6155-6416-915D-2CDE9BA0A3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AC4353A-B4D3-7AAF-33F7-FA7D9DB8F8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97589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654C398-D448-48C4-D105-A8CF247E6A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F6462064-E61D-EC00-03F1-3411D8D819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FA64873-F0DF-54E3-6157-9CD0F176CB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865FA2D-D0F4-82AB-891C-868ECD03D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963A2C8-3615-B202-AD3C-C9CA7BFA8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69017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E82782B4-AF65-BD76-0F8D-744B19B31F1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CA4CBE09-C07F-E488-2B11-F6C6529417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A8C11A1-A037-BAE6-3DD7-6FA6D26268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2649196-40CB-9B59-B193-8FC4BDC8E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07BA553-229E-A7F4-65A5-E69138111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0114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099FBBE-4D2B-6DFC-B689-CF0FE9A34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6FF2060-AB66-D39A-5C83-17621A25CE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1141BE5-3A8C-20AC-F2C2-FED6B7792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3133C59-92F4-B5A1-EAD4-51440DA35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F2EE66B-4972-EBCE-B582-FC8F8AA8A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0185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CF98A9-5E87-A101-01DE-12B9D4E54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A85FBD1-2B44-1071-F32F-59446C2B40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BE42529-2346-09E5-570F-8BB680163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D285DD9-36F1-93D8-093C-70E8182E54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2B53440-3505-A189-A877-9A6336518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3348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820FD9-A344-0F0A-7BBB-AE4F4A44E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92CBD23-EAE7-2B4F-C166-F77C147004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2D721A1-E37F-84A8-4AA5-54CFC159AB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DF76641-B638-5AC8-1FF8-9E252C0C6D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F08853E-8004-0687-6731-AFB5B17E26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3720CEC-22A3-D61A-CD72-7CA495BF4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2626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FC8D9DD-2CF7-6257-EB00-642E0B4731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0A3B8B9-86CC-F9E7-BE02-EEDE51D18B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670E5DD-9A96-BF44-7D1E-9C679FC387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D55EAB1-16AF-FB71-B744-CD94B9F589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0F90101B-08C7-B89C-8794-AA3A64C30F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7374C3FC-7AC3-F158-7A00-C990C0048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60144CC-69D8-C110-83E6-B2EC2D54B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E9C170AA-9576-6B09-09ED-1C4A1D4690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1639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6F1046B-D25B-D521-8456-F3BEAF2752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E071FB7D-29D9-A924-C81B-730C260C83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4E7E05E-FF71-D63E-BE43-9B80BBD23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11EE065-24EF-8E95-5CE8-45655DA93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4885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85E48C8B-4111-87C1-233C-18CB9CB5A8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B7DBB36-9835-605C-7B05-871F1283E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7C293E3-FAFB-E554-8B6A-265814D6C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34394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54FB76C-4BE0-9C54-AB8E-B707E5BCBA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94E4EE8-F6B4-CE1E-D8F6-474CF2F4CE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2611E7E-9798-2942-CFC1-C6487692CD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4489F00-15D0-3C79-3FEC-DD6B8F54E5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D7BE41A-15CC-AB9E-3D76-3E83634C0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A4CC1E5-CF21-A1B1-FBD1-567E32278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2436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B6B8840-3E70-33EB-5FB7-8FEDD9F5FD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7F2B6377-1543-CD0A-9959-AC6DC0AE7F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CE9B76F-7FA0-EDF6-B443-2B4072753B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BD09B92-820B-94F4-589A-55F61473D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3CF49A0-5E66-5DF9-8FB1-F29D432FC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A7EC1AC-273B-1204-4B3E-89057D4414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983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46870261-948E-E36E-2874-0AABB0B70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6164372-7371-6B53-3FA7-30656B016D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902E53F-F59F-11FE-B649-C3F2D087D3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927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7E11367-62D1-F84A-1802-2ED456CF71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896533" y="6356350"/>
            <a:ext cx="86783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26462C8-DE93-4A76-AA25-5879D1A94B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18800" y="6356350"/>
            <a:ext cx="635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DE4706-995E-49E9-84C4-823E4F03F58C}" type="slidenum">
              <a:rPr lang="de-DE" smtClean="0"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7404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package" Target="../embeddings/Microsoft_Excel_Worksheet.xlsx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package" Target="../embeddings/Microsoft_Excel_Worksheet1.xlsx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package" Target="../embeddings/Microsoft_Excel_Worksheet2.xlsx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package" Target="../embeddings/Microsoft_Excel_Worksheet3.xlsx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package" Target="../embeddings/Microsoft_Excel_Worksheet4.xlsx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package" Target="../embeddings/Microsoft_Excel_Worksheet6.xlsx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package" Target="../embeddings/Microsoft_Excel_Worksheet7.xlsx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package" Target="../embeddings/Microsoft_Excel_Worksheet8.xlsx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package" Target="../embeddings/Microsoft_Excel_Worksheet9.xlsx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package" Target="../embeddings/Microsoft_Excel_Worksheet10.xlsx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F0C7F1-A6E4-6FE7-8F7D-D891BD7DCB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br>
              <a:rPr lang="de-DE" dirty="0"/>
            </a:br>
            <a:r>
              <a:rPr lang="de-DE" dirty="0" err="1"/>
              <a:t>Preliminary</a:t>
            </a:r>
            <a:r>
              <a:rPr lang="de-DE" dirty="0"/>
              <a:t> r</a:t>
            </a:r>
            <a:r>
              <a:rPr lang="en-US" dirty="0" err="1"/>
              <a:t>eport</a:t>
            </a:r>
            <a:r>
              <a:rPr lang="en-US" dirty="0"/>
              <a:t> on subjective performance evaluation of the ECM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F104DAE-DE51-52CF-D908-FA23FCCF68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JVET-AB0270</a:t>
            </a:r>
          </a:p>
          <a:p>
            <a:r>
              <a:rPr lang="de-DE" dirty="0"/>
              <a:t>M. Wien, V. </a:t>
            </a:r>
            <a:r>
              <a:rPr lang="de-DE" dirty="0" err="1"/>
              <a:t>Baroncini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765707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96C5A5-502A-E006-1A14-318AA5B0F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HD-RA</a:t>
            </a:r>
            <a:br>
              <a:rPr lang="de-DE" dirty="0"/>
            </a:br>
            <a:endParaRPr lang="de-DE" dirty="0"/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169AC8CE-8112-7BBC-28B6-E5BC6305C7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53832" y="1919329"/>
            <a:ext cx="6084335" cy="4163929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5103DF7-BD0E-64FD-6273-0F3A5C8C6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3B8FFA8-4E06-471B-8040-2E40AEB374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4F42432-552A-0955-3DDB-E9E1F23C2A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844612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96C5A5-502A-E006-1A14-318AA5B0F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HD-RA</a:t>
            </a:r>
            <a:br>
              <a:rPr lang="de-DE" dirty="0"/>
            </a:br>
            <a:endParaRPr lang="de-DE" dirty="0"/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2EACBDBA-4B5F-3AC3-A0B1-537B0D7F8E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53832" y="1919329"/>
            <a:ext cx="6084335" cy="4163929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142A6D9-D903-6CEA-2770-4D0D1A130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9FA15C6-DF70-A09B-C0DF-3A208C29F3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35A3ED-1ADD-D9E5-8EB0-7BD77E3F2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113544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96C5A5-502A-E006-1A14-318AA5B0F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HD-RA</a:t>
            </a:r>
            <a:br>
              <a:rPr lang="de-DE" dirty="0"/>
            </a:br>
            <a:endParaRPr lang="de-DE" dirty="0"/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34C34702-8D7F-1AFC-92D1-778EBC677D6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53832" y="1919329"/>
            <a:ext cx="6084335" cy="4163929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76ADB3E1-6D21-85CE-4648-9D3B13BD6F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32DE44C-66CD-30C3-BD16-B49B0DF33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D4B9859-0C7E-E44C-D680-55582162A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7050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96C5A5-502A-E006-1A14-318AA5B0F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UHD-RA</a:t>
            </a:r>
            <a:br>
              <a:rPr lang="de-DE" dirty="0"/>
            </a:br>
            <a:endParaRPr lang="de-DE" dirty="0"/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3318C37B-07B1-FE1E-78CC-40724BEBCF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53832" y="1919329"/>
            <a:ext cx="6084335" cy="4163929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E3A4CFD-CF03-1110-919E-1CC282854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DC5EA1A-5B44-240C-E7F2-8542FB5B1B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8E40C4A-E77A-7D60-1F96-7DC7930AC7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33981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96C5A5-502A-E006-1A14-318AA5B0F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UHD-RA</a:t>
            </a:r>
            <a:br>
              <a:rPr lang="de-DE" dirty="0"/>
            </a:br>
            <a:endParaRPr lang="de-DE" dirty="0"/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90C32129-E458-E205-B957-56FCADA85F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53832" y="1919329"/>
            <a:ext cx="6084335" cy="4163929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C8759A8-71AC-5505-49BE-BAD0BCDF01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20D2B47-494E-A066-B6C9-E0F2826A5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65C54A2-F782-9ADE-F476-A8723A1284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59189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96C5A5-502A-E006-1A14-318AA5B0F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UHD-RA</a:t>
            </a:r>
            <a:br>
              <a:rPr lang="de-DE" dirty="0"/>
            </a:br>
            <a:endParaRPr lang="de-DE" dirty="0"/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6EDE2454-E367-0972-111E-EAEC0B9032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53832" y="1919329"/>
            <a:ext cx="6084335" cy="4163929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19D2848-2226-1B55-AAB6-95DED0B1C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BF6E01B-FE58-EF0C-50EE-757AC6856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1D13689-46C5-363A-EDC5-1B3DEB2438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897101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BA1B0D5-D7FB-1E22-DA87-6C205D38A1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UHD-RA</a:t>
            </a:r>
            <a:br>
              <a:rPr lang="de-DE" dirty="0"/>
            </a:br>
            <a:endParaRPr lang="de-DE" dirty="0"/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DB05A970-3F51-C12C-FB87-AB88C943C1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53832" y="1919329"/>
            <a:ext cx="6084335" cy="4163929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D18F29FB-8605-AFBA-D3B5-81C94146A7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34B1A35-1580-26B5-4904-A36D6CE75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2870B27-AAE4-AD38-8876-58CDF07DDF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46652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BA1B0D5-D7FB-1E22-DA87-6C205D38A1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UHD-RA</a:t>
            </a:r>
            <a:br>
              <a:rPr lang="de-DE" dirty="0"/>
            </a:br>
            <a:endParaRPr lang="de-DE" dirty="0"/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6E0781B2-C8A3-1FE7-06FB-4B5BEFEFC9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53832" y="1919329"/>
            <a:ext cx="6084335" cy="4163929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F7BF85B-167F-B8D2-FB2C-FD7CF28C4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D1D6469-D0C5-8ABE-CB05-218044E7EE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CEDBE66-B48E-52D3-ADBE-026CA5641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1963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BA1B0D5-D7FB-1E22-DA87-6C205D38A1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UHD-RA</a:t>
            </a:r>
            <a:br>
              <a:rPr lang="de-DE" dirty="0"/>
            </a:br>
            <a:endParaRPr lang="de-DE" dirty="0"/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98DCA00F-5249-C477-213C-AAE6B97D39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53832" y="1919329"/>
            <a:ext cx="6084335" cy="4163929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F5D96AF-C04F-15E7-64D8-1DDF26F978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5CE1CB2-8954-9307-EB86-1A31622872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AF401F5-DC17-BC12-2784-9715DC464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48585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BA1B0D5-D7FB-1E22-DA87-6C205D38A1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UHD-RA</a:t>
            </a:r>
            <a:br>
              <a:rPr lang="de-DE" dirty="0"/>
            </a:br>
            <a:endParaRPr lang="de-DE" dirty="0"/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206F4112-0DB0-54D8-CB34-2397A809C6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53832" y="1919329"/>
            <a:ext cx="6084335" cy="4163929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4A1F140-450F-7C14-F3AF-EEDE89102E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0DABD2C-5AA9-A3AB-7B26-F1460F2F0B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807D02C-60CA-F911-82EA-7058BFAC7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5351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779DA7B3-AE55-3C9A-417F-51A9A2CFDC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Experts</a:t>
            </a:r>
            <a:r>
              <a:rPr lang="de-DE" dirty="0"/>
              <a:t> </a:t>
            </a:r>
            <a:r>
              <a:rPr lang="de-DE" dirty="0" err="1"/>
              <a:t>viewing</a:t>
            </a:r>
            <a:r>
              <a:rPr lang="de-DE" dirty="0"/>
              <a:t> in Mainz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77B9D1C-8A66-6583-2DB4-2B407AD03E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5A5D071B-6D2A-BEB7-7BFB-4A63B48B25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3DFD2C2-75E2-05EE-3F87-829121E8C3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1A05251-0C6C-6F9B-C0CC-064C71F1BF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91253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E99D73F3-43D1-13B8-B9A1-C2F1443649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Formal </a:t>
            </a:r>
            <a:r>
              <a:rPr lang="de-DE" dirty="0" err="1"/>
              <a:t>subjective</a:t>
            </a:r>
            <a:r>
              <a:rPr lang="de-DE" dirty="0"/>
              <a:t> </a:t>
            </a:r>
            <a:r>
              <a:rPr lang="de-DE" dirty="0" err="1"/>
              <a:t>assesment</a:t>
            </a:r>
            <a:r>
              <a:rPr lang="de-DE" dirty="0"/>
              <a:t> in Rome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A856AE48-2359-48BB-1ACE-38578261B2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67542624-ACD5-4452-F421-1998EEE7E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188255D-E073-D102-0DB6-12F4F1672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225B4BC-0031-0133-5ABA-118C3A7014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8070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AE1B250-F396-B80F-7E70-5AAAB1F373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Logistics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05DBA43-EF0E-840E-FB9D-4F076D2E47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Test conducted in the Rome </a:t>
            </a:r>
            <a:r>
              <a:rPr lang="en-US" dirty="0" err="1"/>
              <a:t>VABTech</a:t>
            </a:r>
            <a:r>
              <a:rPr lang="en-US" dirty="0"/>
              <a:t> test laboratory</a:t>
            </a:r>
          </a:p>
          <a:p>
            <a:r>
              <a:rPr lang="en-US" dirty="0"/>
              <a:t>Two viewing rooms</a:t>
            </a:r>
          </a:p>
          <a:p>
            <a:r>
              <a:rPr lang="en-US" dirty="0"/>
              <a:t>4K display (set to 1920x1080 resolution for HD test*)</a:t>
            </a:r>
          </a:p>
          <a:p>
            <a:r>
              <a:rPr lang="en-US" dirty="0"/>
              <a:t>Three subjects for each viewing room </a:t>
            </a:r>
          </a:p>
          <a:p>
            <a:r>
              <a:rPr lang="en-US" dirty="0"/>
              <a:t>Viewing distance</a:t>
            </a:r>
            <a:r>
              <a:rPr lang="en-US"/>
              <a:t>: 1,5H </a:t>
            </a:r>
            <a:r>
              <a:rPr lang="en-US" dirty="0"/>
              <a:t>for UHD; 3H for HD </a:t>
            </a:r>
          </a:p>
          <a:p>
            <a:r>
              <a:rPr lang="en-US" dirty="0"/>
              <a:t>24 viewers, all aging between 19 and 24 and visual checked for acuity and color blindness (18 females, 6 males)</a:t>
            </a:r>
          </a:p>
          <a:p>
            <a:r>
              <a:rPr lang="en-US" dirty="0"/>
              <a:t>Accurate viewers training with dedicated training session</a:t>
            </a:r>
          </a:p>
          <a:p>
            <a:r>
              <a:rPr lang="en-US" dirty="0"/>
              <a:t>Post test data processing and viewers screening (none excluded)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3D9D7108-2C0E-D83C-9878-2F4B21EFC10B}"/>
              </a:ext>
            </a:extLst>
          </p:cNvPr>
          <p:cNvSpPr txBox="1"/>
          <p:nvPr/>
        </p:nvSpPr>
        <p:spPr>
          <a:xfrm>
            <a:off x="838200" y="5992297"/>
            <a:ext cx="34323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i="1" dirty="0">
                <a:latin typeface="Arial Narrow" panose="020B0606020202030204" pitchFamily="34" charset="0"/>
              </a:rPr>
              <a:t>* 2K setting </a:t>
            </a:r>
            <a:r>
              <a:rPr lang="it-IT" i="1" dirty="0" err="1">
                <a:latin typeface="Arial Narrow" panose="020B0606020202030204" pitchFamily="34" charset="0"/>
              </a:rPr>
              <a:t>prevents</a:t>
            </a:r>
            <a:r>
              <a:rPr lang="it-IT" i="1" dirty="0">
                <a:latin typeface="Arial Narrow" panose="020B0606020202030204" pitchFamily="34" charset="0"/>
              </a:rPr>
              <a:t> from alias </a:t>
            </a:r>
            <a:r>
              <a:rPr lang="it-IT" i="1" dirty="0" err="1">
                <a:latin typeface="Arial Narrow" panose="020B0606020202030204" pitchFamily="34" charset="0"/>
              </a:rPr>
              <a:t>figures</a:t>
            </a:r>
            <a:endParaRPr lang="en-GB" i="1" dirty="0">
              <a:latin typeface="Arial Narrow" panose="020B0606020202030204" pitchFamily="34" charset="0"/>
            </a:endParaRP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6A803F3-5125-247D-E2FE-F6AB11808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0070F0E-57D2-EC73-2C7B-DB17C68C8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BC81EE5-71E3-322A-C79B-73445E677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547377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FF722B1-21ED-AE51-0FBB-AB9A274E4E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configurations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24AF395-C23E-2162-EF3C-093C35DDD4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Same bitstreams used for expert viewing in Mainz (plus </a:t>
            </a:r>
            <a:r>
              <a:rPr lang="en-US" dirty="0" err="1"/>
              <a:t>VVenc</a:t>
            </a:r>
            <a:r>
              <a:rPr lang="en-US" dirty="0"/>
              <a:t>)</a:t>
            </a:r>
          </a:p>
          <a:p>
            <a:r>
              <a:rPr lang="en-US" dirty="0"/>
              <a:t>Two screen resolutions: HD, UHD</a:t>
            </a:r>
          </a:p>
          <a:p>
            <a:r>
              <a:rPr lang="en-US" dirty="0"/>
              <a:t>HD test</a:t>
            </a:r>
          </a:p>
          <a:p>
            <a:pPr lvl="1"/>
            <a:r>
              <a:rPr lang="en-US" dirty="0"/>
              <a:t>ECM vs. VTM</a:t>
            </a:r>
          </a:p>
          <a:p>
            <a:pPr lvl="1"/>
            <a:r>
              <a:rPr lang="en-US" dirty="0"/>
              <a:t>Two coding configurations: LD and RA</a:t>
            </a:r>
          </a:p>
          <a:p>
            <a:pPr lvl="1"/>
            <a:r>
              <a:rPr lang="en-US" dirty="0"/>
              <a:t>Three test sequences for LD; three test sequences for RA</a:t>
            </a:r>
          </a:p>
          <a:p>
            <a:pPr lvl="1"/>
            <a:r>
              <a:rPr lang="en-US" dirty="0"/>
              <a:t>Four bit rates</a:t>
            </a:r>
          </a:p>
          <a:p>
            <a:r>
              <a:rPr lang="en-US" dirty="0"/>
              <a:t>UHD test</a:t>
            </a:r>
          </a:p>
          <a:p>
            <a:pPr lvl="1"/>
            <a:r>
              <a:rPr lang="en-US" dirty="0"/>
              <a:t>ECM vs. VTM vs. </a:t>
            </a:r>
            <a:r>
              <a:rPr lang="en-US" dirty="0" err="1"/>
              <a:t>VVenc</a:t>
            </a:r>
            <a:r>
              <a:rPr lang="en-US" dirty="0"/>
              <a:t> in RA configuration only</a:t>
            </a:r>
          </a:p>
          <a:p>
            <a:pPr lvl="1"/>
            <a:r>
              <a:rPr lang="en-US" dirty="0"/>
              <a:t>Six test sequences (originally 7; one discarded)</a:t>
            </a:r>
          </a:p>
          <a:p>
            <a:pPr lvl="1"/>
            <a:r>
              <a:rPr lang="en-US" dirty="0"/>
              <a:t>Four bit rates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1D98C13-4249-8B53-9556-98C1B60963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4B6AAFA-B81E-6F14-35A6-30ED4C1E4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1569D5-6FAD-897C-F220-FBF131A8E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20504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FD6E17-47CE-2FAE-D608-A9EDB3C23A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Test design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4F1DB50-DFDF-3D54-B04D-EDB6A9340F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599767" cy="4351338"/>
          </a:xfrm>
        </p:spPr>
        <p:txBody>
          <a:bodyPr/>
          <a:lstStyle/>
          <a:p>
            <a:r>
              <a:rPr lang="de-DE" dirty="0"/>
              <a:t>DSIS </a:t>
            </a:r>
            <a:r>
              <a:rPr lang="de-DE" dirty="0" err="1"/>
              <a:t>method</a:t>
            </a:r>
            <a:r>
              <a:rPr lang="de-DE" dirty="0"/>
              <a:t> (Rec. ITU-R BT 500-14)</a:t>
            </a:r>
          </a:p>
          <a:p>
            <a:r>
              <a:rPr lang="de-DE" dirty="0"/>
              <a:t>11-grade </a:t>
            </a:r>
            <a:r>
              <a:rPr lang="de-DE" dirty="0" err="1"/>
              <a:t>scale</a:t>
            </a:r>
            <a:endParaRPr lang="de-DE" dirty="0"/>
          </a:p>
          <a:p>
            <a:r>
              <a:rPr lang="de-DE" dirty="0"/>
              <a:t>Paper </a:t>
            </a:r>
            <a:r>
              <a:rPr lang="de-DE" dirty="0" err="1"/>
              <a:t>scoring</a:t>
            </a:r>
            <a:r>
              <a:rPr lang="de-DE" dirty="0"/>
              <a:t> </a:t>
            </a:r>
            <a:r>
              <a:rPr lang="de-DE" dirty="0" err="1"/>
              <a:t>sheets</a:t>
            </a:r>
            <a:endParaRPr lang="de-DE" dirty="0"/>
          </a:p>
          <a:p>
            <a:r>
              <a:rPr lang="de-DE" dirty="0"/>
              <a:t>HD-RA+LD: 2 test </a:t>
            </a:r>
            <a:r>
              <a:rPr lang="de-DE" dirty="0" err="1"/>
              <a:t>sessions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27 </a:t>
            </a:r>
            <a:r>
              <a:rPr lang="de-DE" dirty="0" err="1"/>
              <a:t>basic</a:t>
            </a:r>
            <a:r>
              <a:rPr lang="de-DE" dirty="0"/>
              <a:t> test </a:t>
            </a:r>
            <a:r>
              <a:rPr lang="de-DE" dirty="0" err="1"/>
              <a:t>cells</a:t>
            </a:r>
            <a:r>
              <a:rPr lang="de-DE" dirty="0"/>
              <a:t> (BTCs)</a:t>
            </a:r>
          </a:p>
          <a:p>
            <a:r>
              <a:rPr lang="de-DE" dirty="0"/>
              <a:t>UHD-RA: 3 test </a:t>
            </a:r>
            <a:r>
              <a:rPr lang="de-DE" dirty="0" err="1"/>
              <a:t>sessions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27 (BTCs)</a:t>
            </a:r>
          </a:p>
          <a:p>
            <a:r>
              <a:rPr lang="en-US" dirty="0"/>
              <a:t>Stabilization phase in each session made of three BTC</a:t>
            </a:r>
          </a:p>
          <a:p>
            <a:r>
              <a:rPr lang="en-US" dirty="0"/>
              <a:t>Intense and accurate viewers training</a:t>
            </a:r>
          </a:p>
          <a:p>
            <a:endParaRPr lang="de-DE" dirty="0"/>
          </a:p>
        </p:txBody>
      </p:sp>
      <p:pic>
        <p:nvPicPr>
          <p:cNvPr id="4" name="Grafik 3" descr="Ein Bild, das Tisch enthält.&#10;&#10;Automatisch generierte Beschreibung">
            <a:extLst>
              <a:ext uri="{FF2B5EF4-FFF2-40B4-BE49-F238E27FC236}">
                <a16:creationId xmlns:a16="http://schemas.microsoft.com/office/drawing/2014/main" id="{87B08F31-9108-92A0-13A8-D39F1C50A7E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935382" y="1720321"/>
            <a:ext cx="4130589" cy="39147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64086F2-D07D-1C58-DE61-7E9C6B16B4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B15F9FD-BE44-36EA-DAED-634ACDC2C4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9D020A7-D490-58FE-7128-23CB8C345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77602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69E282-CAA5-DA1F-90C1-229C8AFB58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Data </a:t>
            </a:r>
            <a:r>
              <a:rPr lang="de-DE" dirty="0" err="1"/>
              <a:t>processing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801BD4F-4AAC-8B4F-6C15-17E9D31F6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MOS;  5% CI </a:t>
            </a:r>
          </a:p>
          <a:p>
            <a:r>
              <a:rPr lang="en-US" dirty="0"/>
              <a:t>Pearson correlation (&gt; 0.9 for all viewers)</a:t>
            </a:r>
          </a:p>
          <a:p>
            <a:r>
              <a:rPr lang="en-US" dirty="0"/>
              <a:t>Outlier detection (less that 15 scores over a total of 4023 scores)</a:t>
            </a:r>
          </a:p>
          <a:p>
            <a:r>
              <a:rPr lang="en-US" dirty="0"/>
              <a:t>Score consistency subject by subject and for each test case</a:t>
            </a:r>
          </a:p>
          <a:p>
            <a:r>
              <a:rPr lang="en-US" dirty="0"/>
              <a:t>Stabilization scores discarded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ED44FDB-3B47-1228-5D9E-5B1FC0AFC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4281240-D0AB-CCEB-F7B1-FA355D69DA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B3C3818-B2AA-ED89-363B-8F0863C52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90859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48F20C6-9893-D6B3-5751-D463CB9D7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HD test results - LD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AAE029CD-BFE5-1C06-690E-0EAF541E02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6502" y="2296006"/>
            <a:ext cx="6687892" cy="3462828"/>
          </a:xfrm>
          <a:prstGeom prst="rect">
            <a:avLst/>
          </a:prstGeom>
        </p:spPr>
      </p:pic>
      <p:graphicFrame>
        <p:nvGraphicFramePr>
          <p:cNvPr id="8" name="Tabella 7">
            <a:extLst>
              <a:ext uri="{FF2B5EF4-FFF2-40B4-BE49-F238E27FC236}">
                <a16:creationId xmlns:a16="http://schemas.microsoft.com/office/drawing/2014/main" id="{36554FE7-B910-513D-9163-C110452A19E7}"/>
              </a:ext>
            </a:extLst>
          </p:cNvPr>
          <p:cNvGraphicFramePr>
            <a:graphicFrameLocks noGrp="1"/>
          </p:cNvGraphicFramePr>
          <p:nvPr/>
        </p:nvGraphicFramePr>
        <p:xfrm>
          <a:off x="376646" y="3033010"/>
          <a:ext cx="4368801" cy="1988820"/>
        </p:xfrm>
        <a:graphic>
          <a:graphicData uri="http://schemas.openxmlformats.org/drawingml/2006/table">
            <a:tbl>
              <a:tblPr/>
              <a:tblGrid>
                <a:gridCol w="680206">
                  <a:extLst>
                    <a:ext uri="{9D8B030D-6E8A-4147-A177-3AD203B41FA5}">
                      <a16:colId xmlns:a16="http://schemas.microsoft.com/office/drawing/2014/main" val="605083488"/>
                    </a:ext>
                  </a:extLst>
                </a:gridCol>
                <a:gridCol w="406464">
                  <a:extLst>
                    <a:ext uri="{9D8B030D-6E8A-4147-A177-3AD203B41FA5}">
                      <a16:colId xmlns:a16="http://schemas.microsoft.com/office/drawing/2014/main" val="509243871"/>
                    </a:ext>
                  </a:extLst>
                </a:gridCol>
                <a:gridCol w="496113">
                  <a:extLst>
                    <a:ext uri="{9D8B030D-6E8A-4147-A177-3AD203B41FA5}">
                      <a16:colId xmlns:a16="http://schemas.microsoft.com/office/drawing/2014/main" val="3302056244"/>
                    </a:ext>
                  </a:extLst>
                </a:gridCol>
                <a:gridCol w="421888">
                  <a:extLst>
                    <a:ext uri="{9D8B030D-6E8A-4147-A177-3AD203B41FA5}">
                      <a16:colId xmlns:a16="http://schemas.microsoft.com/office/drawing/2014/main" val="4074229419"/>
                    </a:ext>
                  </a:extLst>
                </a:gridCol>
                <a:gridCol w="732742">
                  <a:extLst>
                    <a:ext uri="{9D8B030D-6E8A-4147-A177-3AD203B41FA5}">
                      <a16:colId xmlns:a16="http://schemas.microsoft.com/office/drawing/2014/main" val="1961782699"/>
                    </a:ext>
                  </a:extLst>
                </a:gridCol>
                <a:gridCol w="732742">
                  <a:extLst>
                    <a:ext uri="{9D8B030D-6E8A-4147-A177-3AD203B41FA5}">
                      <a16:colId xmlns:a16="http://schemas.microsoft.com/office/drawing/2014/main" val="1910574088"/>
                    </a:ext>
                  </a:extLst>
                </a:gridCol>
                <a:gridCol w="898646">
                  <a:extLst>
                    <a:ext uri="{9D8B030D-6E8A-4147-A177-3AD203B41FA5}">
                      <a16:colId xmlns:a16="http://schemas.microsoft.com/office/drawing/2014/main" val="3937595765"/>
                    </a:ext>
                  </a:extLst>
                </a:gridCol>
              </a:tblGrid>
              <a:tr h="22098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Mean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CI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 rate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5199231"/>
                  </a:ext>
                </a:extLst>
              </a:tr>
              <a:tr h="220980">
                <a:tc rowSpan="8"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Beatriz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8"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LD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ECM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qp30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7,43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0,24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524.565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3490031"/>
                  </a:ext>
                </a:extLst>
              </a:tr>
              <a:tr h="2209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qp34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5,79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0,32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273.125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1226935"/>
                  </a:ext>
                </a:extLst>
              </a:tr>
              <a:tr h="2209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qp38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4,21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0,27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166.421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9926513"/>
                  </a:ext>
                </a:extLst>
              </a:tr>
              <a:tr h="2209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qp42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3,21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0,20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109.779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1609160"/>
                  </a:ext>
                </a:extLst>
              </a:tr>
              <a:tr h="2209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qp30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6,71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0,22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505.629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8939768"/>
                  </a:ext>
                </a:extLst>
              </a:tr>
              <a:tr h="2209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qp34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4,93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0,28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250.524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4376247"/>
                  </a:ext>
                </a:extLst>
              </a:tr>
              <a:tr h="2209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qp38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3,29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0,34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145.182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7582002"/>
                  </a:ext>
                </a:extLst>
              </a:tr>
              <a:tr h="2209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qp42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2,21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0,41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87.073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162824"/>
                  </a:ext>
                </a:extLst>
              </a:tr>
            </a:tbl>
          </a:graphicData>
        </a:graphic>
      </p:graphicFrame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7C7DB4AB-C799-2BDC-F742-8DD5715D7E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5FF112B-8D4A-474E-8AD8-8E2AC3291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EA91F92-E5B3-56B1-54DF-240324C26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66123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48F20C6-9893-D6B3-5751-D463CB9D7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HD test results - LD</a:t>
            </a:r>
          </a:p>
        </p:txBody>
      </p:sp>
      <p:graphicFrame>
        <p:nvGraphicFramePr>
          <p:cNvPr id="3" name="Oggetto 2">
            <a:extLst>
              <a:ext uri="{FF2B5EF4-FFF2-40B4-BE49-F238E27FC236}">
                <a16:creationId xmlns:a16="http://schemas.microsoft.com/office/drawing/2014/main" id="{3ABF19A2-2B4C-5581-845B-B115E5BC7AC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2609" y="3263537"/>
          <a:ext cx="4479925" cy="199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4480560" imgH="1996314" progId="Excel.Sheet.12">
                  <p:embed/>
                </p:oleObj>
              </mc:Choice>
              <mc:Fallback>
                <p:oleObj name="Worksheet" r:id="rId2" imgW="4480560" imgH="1996314" progId="Excel.Sheet.12">
                  <p:embed/>
                  <p:pic>
                    <p:nvPicPr>
                      <p:cNvPr id="3" name="Oggetto 2">
                        <a:extLst>
                          <a:ext uri="{FF2B5EF4-FFF2-40B4-BE49-F238E27FC236}">
                            <a16:creationId xmlns:a16="http://schemas.microsoft.com/office/drawing/2014/main" id="{3ABF19A2-2B4C-5581-845B-B115E5BC7A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72609" y="3263537"/>
                        <a:ext cx="4479925" cy="1997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Immagine 4">
            <a:extLst>
              <a:ext uri="{FF2B5EF4-FFF2-40B4-BE49-F238E27FC236}">
                <a16:creationId xmlns:a16="http://schemas.microsoft.com/office/drawing/2014/main" id="{1DBC441E-95EC-9930-FFEB-2E8D5D1016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9789" y="2530660"/>
            <a:ext cx="6669602" cy="3462828"/>
          </a:xfrm>
          <a:prstGeom prst="rect">
            <a:avLst/>
          </a:prstGeom>
        </p:spPr>
      </p:pic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5911E06-0CC4-5781-BE39-4F4E0EAE1D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31B055E-4365-EA5E-CD47-8EA4552EB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EF7EA1E-1DD6-C14E-C0ED-A19068AB53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66238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48F20C6-9893-D6B3-5751-D463CB9D7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HD test results - LD</a:t>
            </a:r>
          </a:p>
        </p:txBody>
      </p:sp>
      <p:graphicFrame>
        <p:nvGraphicFramePr>
          <p:cNvPr id="6" name="Oggetto 5">
            <a:extLst>
              <a:ext uri="{FF2B5EF4-FFF2-40B4-BE49-F238E27FC236}">
                <a16:creationId xmlns:a16="http://schemas.microsoft.com/office/drawing/2014/main" id="{4E7B6D6C-2A7E-454F-D0FB-768304FB169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3709" y="3263536"/>
          <a:ext cx="4656137" cy="199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4655785" imgH="1996314" progId="Excel.Sheet.12">
                  <p:embed/>
                </p:oleObj>
              </mc:Choice>
              <mc:Fallback>
                <p:oleObj name="Worksheet" r:id="rId2" imgW="4655785" imgH="1996314" progId="Excel.Sheet.12">
                  <p:embed/>
                  <p:pic>
                    <p:nvPicPr>
                      <p:cNvPr id="6" name="Oggetto 5">
                        <a:extLst>
                          <a:ext uri="{FF2B5EF4-FFF2-40B4-BE49-F238E27FC236}">
                            <a16:creationId xmlns:a16="http://schemas.microsoft.com/office/drawing/2014/main" id="{4E7B6D6C-2A7E-454F-D0FB-768304FB16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83709" y="3263536"/>
                        <a:ext cx="4656137" cy="1997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magine 6">
            <a:extLst>
              <a:ext uri="{FF2B5EF4-FFF2-40B4-BE49-F238E27FC236}">
                <a16:creationId xmlns:a16="http://schemas.microsoft.com/office/drawing/2014/main" id="{6CB9BC0B-EA4D-337B-A137-489DA95683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2592" y="2527610"/>
            <a:ext cx="6675699" cy="3468925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9B32752-501B-D0C9-AA46-FD05E0DC4F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25655C7-8649-7AFC-E8A1-442E94621C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DB1E7C1-23D4-2806-7A63-A9EB645B5C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736503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48F20C6-9893-D6B3-5751-D463CB9D7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0290"/>
            <a:ext cx="10515600" cy="1325563"/>
          </a:xfrm>
        </p:spPr>
        <p:txBody>
          <a:bodyPr/>
          <a:lstStyle/>
          <a:p>
            <a:r>
              <a:rPr lang="en-US" dirty="0"/>
              <a:t>HD test results - RA</a:t>
            </a:r>
          </a:p>
        </p:txBody>
      </p:sp>
      <p:graphicFrame>
        <p:nvGraphicFramePr>
          <p:cNvPr id="3" name="Oggetto 2">
            <a:extLst>
              <a:ext uri="{FF2B5EF4-FFF2-40B4-BE49-F238E27FC236}">
                <a16:creationId xmlns:a16="http://schemas.microsoft.com/office/drawing/2014/main" id="{792827D9-C657-64DC-7DAD-B01D8397EDB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3709" y="3263534"/>
          <a:ext cx="4656137" cy="199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4655785" imgH="1996314" progId="Excel.Sheet.12">
                  <p:embed/>
                </p:oleObj>
              </mc:Choice>
              <mc:Fallback>
                <p:oleObj name="Worksheet" r:id="rId2" imgW="4655785" imgH="1996314" progId="Excel.Sheet.12">
                  <p:embed/>
                  <p:pic>
                    <p:nvPicPr>
                      <p:cNvPr id="3" name="Oggetto 2">
                        <a:extLst>
                          <a:ext uri="{FF2B5EF4-FFF2-40B4-BE49-F238E27FC236}">
                            <a16:creationId xmlns:a16="http://schemas.microsoft.com/office/drawing/2014/main" id="{792827D9-C657-64DC-7DAD-B01D8397ED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83709" y="3263534"/>
                        <a:ext cx="4656137" cy="1997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Immagine 3">
            <a:extLst>
              <a:ext uri="{FF2B5EF4-FFF2-40B4-BE49-F238E27FC236}">
                <a16:creationId xmlns:a16="http://schemas.microsoft.com/office/drawing/2014/main" id="{521F6F5F-A0FF-0E1B-0405-CEA2DD65C2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2592" y="2530657"/>
            <a:ext cx="6675699" cy="3462828"/>
          </a:xfrm>
          <a:prstGeom prst="rect">
            <a:avLst/>
          </a:prstGeom>
        </p:spPr>
      </p:pic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0147F1D-A572-4641-0905-EEDBCC7C6E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D5682F2-571F-B776-B339-D4A778A0A4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8079AD9-4669-A345-6194-0BEEC44D8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77132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48F20C6-9893-D6B3-5751-D463CB9D7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0290"/>
            <a:ext cx="10515600" cy="1325563"/>
          </a:xfrm>
        </p:spPr>
        <p:txBody>
          <a:bodyPr/>
          <a:lstStyle/>
          <a:p>
            <a:r>
              <a:rPr lang="en-US" dirty="0"/>
              <a:t>HD test results - RA</a:t>
            </a:r>
          </a:p>
        </p:txBody>
      </p:sp>
      <p:graphicFrame>
        <p:nvGraphicFramePr>
          <p:cNvPr id="5" name="Oggetto 4">
            <a:extLst>
              <a:ext uri="{FF2B5EF4-FFF2-40B4-BE49-F238E27FC236}">
                <a16:creationId xmlns:a16="http://schemas.microsoft.com/office/drawing/2014/main" id="{4E655B93-5484-CE08-92DD-3C569F0873B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4669" y="3263533"/>
          <a:ext cx="4656137" cy="199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4655785" imgH="1996314" progId="Excel.Sheet.12">
                  <p:embed/>
                </p:oleObj>
              </mc:Choice>
              <mc:Fallback>
                <p:oleObj name="Worksheet" r:id="rId2" imgW="4655785" imgH="1996314" progId="Excel.Sheet.12">
                  <p:embed/>
                  <p:pic>
                    <p:nvPicPr>
                      <p:cNvPr id="5" name="Oggetto 4">
                        <a:extLst>
                          <a:ext uri="{FF2B5EF4-FFF2-40B4-BE49-F238E27FC236}">
                            <a16:creationId xmlns:a16="http://schemas.microsoft.com/office/drawing/2014/main" id="{4E655B93-5484-CE08-92DD-3C569F0873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44669" y="3263533"/>
                        <a:ext cx="4656137" cy="1997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Immagine 5">
            <a:extLst>
              <a:ext uri="{FF2B5EF4-FFF2-40B4-BE49-F238E27FC236}">
                <a16:creationId xmlns:a16="http://schemas.microsoft.com/office/drawing/2014/main" id="{2EB61523-F39D-E5D6-944F-8745C3B1E3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6965" y="2530656"/>
            <a:ext cx="6675699" cy="3462828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ED044B51-5C96-456B-ABE9-93F37BD80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1424327-D953-9657-CDF7-A1E6B5882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6F74589-C897-F44B-21E9-C6B57CC833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80687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7966D25-1C24-5401-74BE-C997B712F5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Test </a:t>
            </a:r>
            <a:r>
              <a:rPr lang="de-DE" dirty="0" err="1"/>
              <a:t>data</a:t>
            </a:r>
            <a:endParaRPr lang="de-DE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726B2E20-079C-E1CB-02CC-529FC8158FA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DE" dirty="0"/>
              <a:t>ECM6.0 vs. VTM-11.0 </a:t>
            </a:r>
            <a:r>
              <a:rPr lang="de-DE" dirty="0" err="1"/>
              <a:t>with</a:t>
            </a:r>
            <a:r>
              <a:rPr lang="de-DE" dirty="0"/>
              <a:t> ECM-</a:t>
            </a:r>
            <a:r>
              <a:rPr lang="de-DE" dirty="0" err="1"/>
              <a:t>compatible</a:t>
            </a:r>
            <a:r>
              <a:rPr lang="de-DE" dirty="0"/>
              <a:t> </a:t>
            </a:r>
            <a:r>
              <a:rPr lang="de-DE" dirty="0" err="1"/>
              <a:t>configuration</a:t>
            </a:r>
            <a:endParaRPr lang="de-DE" dirty="0"/>
          </a:p>
          <a:p>
            <a:r>
              <a:rPr lang="de-DE" dirty="0" err="1"/>
              <a:t>Bittreams</a:t>
            </a:r>
            <a:r>
              <a:rPr lang="de-DE" dirty="0"/>
              <a:t> </a:t>
            </a:r>
            <a:r>
              <a:rPr lang="de-DE" dirty="0" err="1"/>
              <a:t>generated</a:t>
            </a:r>
            <a:r>
              <a:rPr lang="de-DE" dirty="0"/>
              <a:t> and </a:t>
            </a:r>
            <a:r>
              <a:rPr lang="de-DE" dirty="0" err="1"/>
              <a:t>crosschecked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volunteers</a:t>
            </a:r>
            <a:endParaRPr lang="de-DE" dirty="0"/>
          </a:p>
          <a:p>
            <a:r>
              <a:rPr lang="de-DE" dirty="0"/>
              <a:t>Test </a:t>
            </a:r>
            <a:r>
              <a:rPr lang="de-DE" dirty="0" err="1"/>
              <a:t>set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4 rate </a:t>
            </a:r>
            <a:r>
              <a:rPr lang="de-DE" dirty="0" err="1"/>
              <a:t>points</a:t>
            </a:r>
            <a:r>
              <a:rPr lang="de-DE" dirty="0"/>
              <a:t> per </a:t>
            </a:r>
            <a:r>
              <a:rPr lang="de-DE" dirty="0" err="1"/>
              <a:t>sequence</a:t>
            </a:r>
            <a:br>
              <a:rPr lang="de-DE" dirty="0"/>
            </a:br>
            <a:r>
              <a:rPr lang="de-DE" dirty="0" err="1"/>
              <a:t>sequence</a:t>
            </a:r>
            <a:r>
              <a:rPr lang="de-DE" dirty="0"/>
              <a:t> </a:t>
            </a:r>
            <a:r>
              <a:rPr lang="de-DE" dirty="0" err="1"/>
              <a:t>duration</a:t>
            </a:r>
            <a:r>
              <a:rPr lang="de-DE" dirty="0"/>
              <a:t>: 10sec</a:t>
            </a:r>
          </a:p>
          <a:p>
            <a:pPr lvl="1"/>
            <a:r>
              <a:rPr lang="de-DE" dirty="0"/>
              <a:t>UHD 2*7*4	= 56 rate </a:t>
            </a:r>
            <a:r>
              <a:rPr lang="de-DE" dirty="0" err="1"/>
              <a:t>points</a:t>
            </a:r>
            <a:endParaRPr lang="de-DE" dirty="0"/>
          </a:p>
          <a:p>
            <a:pPr lvl="1"/>
            <a:r>
              <a:rPr lang="de-DE" dirty="0"/>
              <a:t>HD 2*2*3*4	= 48 rate </a:t>
            </a:r>
            <a:r>
              <a:rPr lang="de-DE" dirty="0" err="1"/>
              <a:t>points</a:t>
            </a:r>
            <a:endParaRPr lang="de-DE" dirty="0"/>
          </a:p>
          <a:p>
            <a:r>
              <a:rPr lang="de-DE" dirty="0"/>
              <a:t>Rate </a:t>
            </a:r>
            <a:r>
              <a:rPr lang="de-DE" dirty="0" err="1"/>
              <a:t>matching</a:t>
            </a:r>
            <a:r>
              <a:rPr lang="de-DE" dirty="0"/>
              <a:t>: </a:t>
            </a:r>
            <a:br>
              <a:rPr lang="de-DE" dirty="0"/>
            </a:br>
            <a:r>
              <a:rPr lang="de-DE" dirty="0"/>
              <a:t>ECM rate ≤ VTM rate (</a:t>
            </a:r>
            <a:r>
              <a:rPr lang="de-DE" dirty="0" err="1"/>
              <a:t>dev</a:t>
            </a:r>
            <a:r>
              <a:rPr lang="de-DE" dirty="0"/>
              <a:t>. </a:t>
            </a:r>
            <a:r>
              <a:rPr lang="de-DE" dirty="0" err="1"/>
              <a:t>max</a:t>
            </a:r>
            <a:r>
              <a:rPr lang="de-DE" dirty="0"/>
              <a:t> 2%)</a:t>
            </a:r>
          </a:p>
          <a:p>
            <a:endParaRPr lang="de-DE" dirty="0"/>
          </a:p>
          <a:p>
            <a:endParaRPr lang="de-DE" dirty="0"/>
          </a:p>
        </p:txBody>
      </p:sp>
      <p:graphicFrame>
        <p:nvGraphicFramePr>
          <p:cNvPr id="7" name="Inhaltsplatzhalter 6">
            <a:extLst>
              <a:ext uri="{FF2B5EF4-FFF2-40B4-BE49-F238E27FC236}">
                <a16:creationId xmlns:a16="http://schemas.microsoft.com/office/drawing/2014/main" id="{3E496978-7966-5A5B-BC90-9B8C24679324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778010497"/>
              </p:ext>
            </p:extLst>
          </p:nvPr>
        </p:nvGraphicFramePr>
        <p:xfrm>
          <a:off x="6172200" y="1825625"/>
          <a:ext cx="5181600" cy="43513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67231">
                  <a:extLst>
                    <a:ext uri="{9D8B030D-6E8A-4147-A177-3AD203B41FA5}">
                      <a16:colId xmlns:a16="http://schemas.microsoft.com/office/drawing/2014/main" val="3066942544"/>
                    </a:ext>
                  </a:extLst>
                </a:gridCol>
                <a:gridCol w="2531209">
                  <a:extLst>
                    <a:ext uri="{9D8B030D-6E8A-4147-A177-3AD203B41FA5}">
                      <a16:colId xmlns:a16="http://schemas.microsoft.com/office/drawing/2014/main" val="3518866687"/>
                    </a:ext>
                  </a:extLst>
                </a:gridCol>
                <a:gridCol w="474838">
                  <a:extLst>
                    <a:ext uri="{9D8B030D-6E8A-4147-A177-3AD203B41FA5}">
                      <a16:colId xmlns:a16="http://schemas.microsoft.com/office/drawing/2014/main" val="2088959976"/>
                    </a:ext>
                  </a:extLst>
                </a:gridCol>
                <a:gridCol w="1008322">
                  <a:extLst>
                    <a:ext uri="{9D8B030D-6E8A-4147-A177-3AD203B41FA5}">
                      <a16:colId xmlns:a16="http://schemas.microsoft.com/office/drawing/2014/main" val="4293920072"/>
                    </a:ext>
                  </a:extLst>
                </a:gridCol>
              </a:tblGrid>
              <a:tr h="31081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Class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Sequence name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fps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Frames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extLst>
                  <a:ext uri="{0D108BD9-81ED-4DB2-BD59-A6C34878D82A}">
                    <a16:rowId xmlns:a16="http://schemas.microsoft.com/office/drawing/2014/main" val="914468580"/>
                  </a:ext>
                </a:extLst>
              </a:tr>
              <a:tr h="31081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UHD RA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Campfire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30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300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extLst>
                  <a:ext uri="{0D108BD9-81ED-4DB2-BD59-A6C34878D82A}">
                    <a16:rowId xmlns:a16="http://schemas.microsoft.com/office/drawing/2014/main" val="4256322837"/>
                  </a:ext>
                </a:extLst>
              </a:tr>
              <a:tr h="31081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UHD RA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CatRobot1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60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600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extLst>
                  <a:ext uri="{0D108BD9-81ED-4DB2-BD59-A6C34878D82A}">
                    <a16:rowId xmlns:a16="http://schemas.microsoft.com/office/drawing/2014/main" val="3220858867"/>
                  </a:ext>
                </a:extLst>
              </a:tr>
              <a:tr h="31081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UHD RA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DaylightRoad2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60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600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extLst>
                  <a:ext uri="{0D108BD9-81ED-4DB2-BD59-A6C34878D82A}">
                    <a16:rowId xmlns:a16="http://schemas.microsoft.com/office/drawing/2014/main" val="469137791"/>
                  </a:ext>
                </a:extLst>
              </a:tr>
              <a:tr h="31081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UHD RA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DrivingPOV3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60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600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extLst>
                  <a:ext uri="{0D108BD9-81ED-4DB2-BD59-A6C34878D82A}">
                    <a16:rowId xmlns:a16="http://schemas.microsoft.com/office/drawing/2014/main" val="2654604578"/>
                  </a:ext>
                </a:extLst>
              </a:tr>
              <a:tr h="31081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UHD RA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Marathon2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30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300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extLst>
                  <a:ext uri="{0D108BD9-81ED-4DB2-BD59-A6C34878D82A}">
                    <a16:rowId xmlns:a16="http://schemas.microsoft.com/office/drawing/2014/main" val="134358343"/>
                  </a:ext>
                </a:extLst>
              </a:tr>
              <a:tr h="31081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UHD RA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MountainBay2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30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300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extLst>
                  <a:ext uri="{0D108BD9-81ED-4DB2-BD59-A6C34878D82A}">
                    <a16:rowId xmlns:a16="http://schemas.microsoft.com/office/drawing/2014/main" val="840977628"/>
                  </a:ext>
                </a:extLst>
              </a:tr>
              <a:tr h="31081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UHD RA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TallBuildings2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30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300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extLst>
                  <a:ext uri="{0D108BD9-81ED-4DB2-BD59-A6C34878D82A}">
                    <a16:rowId xmlns:a16="http://schemas.microsoft.com/office/drawing/2014/main" val="3432996877"/>
                  </a:ext>
                </a:extLst>
              </a:tr>
              <a:tr h="31081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HD RA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BQTerrace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60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600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extLst>
                  <a:ext uri="{0D108BD9-81ED-4DB2-BD59-A6C34878D82A}">
                    <a16:rowId xmlns:a16="http://schemas.microsoft.com/office/drawing/2014/main" val="3957868180"/>
                  </a:ext>
                </a:extLst>
              </a:tr>
              <a:tr h="31081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HD RA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Cactus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50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500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extLst>
                  <a:ext uri="{0D108BD9-81ED-4DB2-BD59-A6C34878D82A}">
                    <a16:rowId xmlns:a16="http://schemas.microsoft.com/office/drawing/2014/main" val="881735349"/>
                  </a:ext>
                </a:extLst>
              </a:tr>
              <a:tr h="31081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HD RA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Meridian2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60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600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extLst>
                  <a:ext uri="{0D108BD9-81ED-4DB2-BD59-A6C34878D82A}">
                    <a16:rowId xmlns:a16="http://schemas.microsoft.com/office/drawing/2014/main" val="670029010"/>
                  </a:ext>
                </a:extLst>
              </a:tr>
              <a:tr h="31081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HD LD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Beatriz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50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500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extLst>
                  <a:ext uri="{0D108BD9-81ED-4DB2-BD59-A6C34878D82A}">
                    <a16:rowId xmlns:a16="http://schemas.microsoft.com/office/drawing/2014/main" val="3524695065"/>
                  </a:ext>
                </a:extLst>
              </a:tr>
              <a:tr h="31081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HD LD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EuroTruckSimulator2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60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600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extLst>
                  <a:ext uri="{0D108BD9-81ED-4DB2-BD59-A6C34878D82A}">
                    <a16:rowId xmlns:a16="http://schemas.microsoft.com/office/drawing/2014/main" val="2361192352"/>
                  </a:ext>
                </a:extLst>
              </a:tr>
              <a:tr h="31081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HD LD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DOTA2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>
                          <a:effectLst/>
                        </a:rPr>
                        <a:t>60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800" dirty="0">
                          <a:effectLst/>
                        </a:rPr>
                        <a:t>600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080" marR="14080" marT="9387" marB="9387" anchor="ctr"/>
                </a:tc>
                <a:extLst>
                  <a:ext uri="{0D108BD9-81ED-4DB2-BD59-A6C34878D82A}">
                    <a16:rowId xmlns:a16="http://schemas.microsoft.com/office/drawing/2014/main" val="2503702093"/>
                  </a:ext>
                </a:extLst>
              </a:tr>
            </a:tbl>
          </a:graphicData>
        </a:graphic>
      </p:graphicFrame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B1A91BB-E153-BF4A-8449-DB286C0054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9D64DF3-A65E-6F50-E4C4-45BFC9CAEC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12DC6E7-747C-EF4E-37D8-EC8CE4E0A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32195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48F20C6-9893-D6B3-5751-D463CB9D7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0290"/>
            <a:ext cx="10515600" cy="1325563"/>
          </a:xfrm>
        </p:spPr>
        <p:txBody>
          <a:bodyPr/>
          <a:lstStyle/>
          <a:p>
            <a:r>
              <a:rPr lang="en-US" dirty="0"/>
              <a:t>HD test results - RA</a:t>
            </a:r>
          </a:p>
        </p:txBody>
      </p:sp>
      <p:graphicFrame>
        <p:nvGraphicFramePr>
          <p:cNvPr id="3" name="Oggetto 2">
            <a:extLst>
              <a:ext uri="{FF2B5EF4-FFF2-40B4-BE49-F238E27FC236}">
                <a16:creationId xmlns:a16="http://schemas.microsoft.com/office/drawing/2014/main" id="{20F5309F-8A39-98EE-33CD-84776240739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9336" y="3263532"/>
          <a:ext cx="4656137" cy="199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4655785" imgH="1996314" progId="Excel.Sheet.12">
                  <p:embed/>
                </p:oleObj>
              </mc:Choice>
              <mc:Fallback>
                <p:oleObj name="Worksheet" r:id="rId2" imgW="4655785" imgH="1996314" progId="Excel.Sheet.12">
                  <p:embed/>
                  <p:pic>
                    <p:nvPicPr>
                      <p:cNvPr id="3" name="Oggetto 2">
                        <a:extLst>
                          <a:ext uri="{FF2B5EF4-FFF2-40B4-BE49-F238E27FC236}">
                            <a16:creationId xmlns:a16="http://schemas.microsoft.com/office/drawing/2014/main" id="{20F5309F-8A39-98EE-33CD-8477624073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29336" y="3263532"/>
                        <a:ext cx="4656137" cy="1997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Immagine 3">
            <a:extLst>
              <a:ext uri="{FF2B5EF4-FFF2-40B4-BE49-F238E27FC236}">
                <a16:creationId xmlns:a16="http://schemas.microsoft.com/office/drawing/2014/main" id="{552C2F94-1465-6676-F2FD-E1F3320C13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7510" y="2530655"/>
            <a:ext cx="6675699" cy="3462828"/>
          </a:xfrm>
          <a:prstGeom prst="rect">
            <a:avLst/>
          </a:prstGeom>
        </p:spPr>
      </p:pic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F4A6D83-A9DE-6899-6D22-61CAE4C60C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9B75736-71C6-A7B1-C3E8-F7D67B4F6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D5B4CFD-6051-83A8-EC33-8696E0825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30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891801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48F20C6-9893-D6B3-5751-D463CB9D7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0290"/>
            <a:ext cx="10515600" cy="1325563"/>
          </a:xfrm>
        </p:spPr>
        <p:txBody>
          <a:bodyPr/>
          <a:lstStyle/>
          <a:p>
            <a:r>
              <a:rPr lang="en-US" dirty="0"/>
              <a:t>UHD test results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D97C0061-42E0-ADFA-7825-A32D5C2507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1452" y="2509317"/>
            <a:ext cx="5486876" cy="3505504"/>
          </a:xfrm>
          <a:prstGeom prst="rect">
            <a:avLst/>
          </a:prstGeom>
        </p:spPr>
      </p:pic>
      <p:graphicFrame>
        <p:nvGraphicFramePr>
          <p:cNvPr id="3" name="Oggetto 2">
            <a:extLst>
              <a:ext uri="{FF2B5EF4-FFF2-40B4-BE49-F238E27FC236}">
                <a16:creationId xmlns:a16="http://schemas.microsoft.com/office/drawing/2014/main" id="{53CEE0EA-AA4E-0C04-233D-C0BDC7E32CA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21371" y="2814269"/>
          <a:ext cx="4470400" cy="289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4470349" imgH="2895600" progId="Excel.Sheet.12">
                  <p:embed/>
                </p:oleObj>
              </mc:Choice>
              <mc:Fallback>
                <p:oleObj name="Worksheet" r:id="rId3" imgW="4470349" imgH="2895600" progId="Excel.Sheet.12">
                  <p:embed/>
                  <p:pic>
                    <p:nvPicPr>
                      <p:cNvPr id="3" name="Oggetto 2">
                        <a:extLst>
                          <a:ext uri="{FF2B5EF4-FFF2-40B4-BE49-F238E27FC236}">
                            <a16:creationId xmlns:a16="http://schemas.microsoft.com/office/drawing/2014/main" id="{53CEE0EA-AA4E-0C04-233D-C0BDC7E32C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1371" y="2814269"/>
                        <a:ext cx="4470400" cy="289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AF065D1-A804-4E3E-9969-C62B43318D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9E49F7E-DD1C-655F-1BFD-277443692A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15D8E8F-8F07-D4CC-90BE-72E656F72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31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9771350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48F20C6-9893-D6B3-5751-D463CB9D7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0290"/>
            <a:ext cx="10515600" cy="1325563"/>
          </a:xfrm>
        </p:spPr>
        <p:txBody>
          <a:bodyPr/>
          <a:lstStyle/>
          <a:p>
            <a:r>
              <a:rPr lang="en-US" dirty="0"/>
              <a:t>UHD test results</a:t>
            </a:r>
          </a:p>
        </p:txBody>
      </p:sp>
      <p:graphicFrame>
        <p:nvGraphicFramePr>
          <p:cNvPr id="7" name="Oggetto 6">
            <a:extLst>
              <a:ext uri="{FF2B5EF4-FFF2-40B4-BE49-F238E27FC236}">
                <a16:creationId xmlns:a16="http://schemas.microsoft.com/office/drawing/2014/main" id="{821441AB-991C-8686-EB86-5700DD2AD70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49248" y="2925394"/>
          <a:ext cx="4470400" cy="267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4470349" imgH="2673401" progId="Excel.Sheet.12">
                  <p:embed/>
                </p:oleObj>
              </mc:Choice>
              <mc:Fallback>
                <p:oleObj name="Worksheet" r:id="rId2" imgW="4470349" imgH="2673401" progId="Excel.Sheet.12">
                  <p:embed/>
                  <p:pic>
                    <p:nvPicPr>
                      <p:cNvPr id="7" name="Oggetto 6">
                        <a:extLst>
                          <a:ext uri="{FF2B5EF4-FFF2-40B4-BE49-F238E27FC236}">
                            <a16:creationId xmlns:a16="http://schemas.microsoft.com/office/drawing/2014/main" id="{821441AB-991C-8686-EB86-5700DD2AD7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49248" y="2925394"/>
                        <a:ext cx="4470400" cy="2673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Immagine 7">
            <a:extLst>
              <a:ext uri="{FF2B5EF4-FFF2-40B4-BE49-F238E27FC236}">
                <a16:creationId xmlns:a16="http://schemas.microsoft.com/office/drawing/2014/main" id="{27D3C977-DA28-6054-E231-FBB0C7772A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6924" y="2506269"/>
            <a:ext cx="5486876" cy="3511600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7A838BA-2965-0925-22AB-025F5DF301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16C70C0-74A3-E5F6-F6B7-1AD083B55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ADADAE5-ABB6-D485-E11C-B4389D374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32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737516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48F20C6-9893-D6B3-5751-D463CB9D7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0290"/>
            <a:ext cx="10515600" cy="1325563"/>
          </a:xfrm>
        </p:spPr>
        <p:txBody>
          <a:bodyPr/>
          <a:lstStyle/>
          <a:p>
            <a:r>
              <a:rPr lang="en-US" dirty="0"/>
              <a:t>UHD test results</a:t>
            </a:r>
          </a:p>
        </p:txBody>
      </p:sp>
      <p:graphicFrame>
        <p:nvGraphicFramePr>
          <p:cNvPr id="3" name="Oggetto 2">
            <a:extLst>
              <a:ext uri="{FF2B5EF4-FFF2-40B4-BE49-F238E27FC236}">
                <a16:creationId xmlns:a16="http://schemas.microsoft.com/office/drawing/2014/main" id="{1A8854BC-E626-51B9-32C8-CB3DD5F00F3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27308" y="2925394"/>
          <a:ext cx="4470400" cy="267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4470349" imgH="2673401" progId="Excel.Sheet.12">
                  <p:embed/>
                </p:oleObj>
              </mc:Choice>
              <mc:Fallback>
                <p:oleObj name="Worksheet" r:id="rId2" imgW="4470349" imgH="2673401" progId="Excel.Sheet.12">
                  <p:embed/>
                  <p:pic>
                    <p:nvPicPr>
                      <p:cNvPr id="3" name="Oggetto 2">
                        <a:extLst>
                          <a:ext uri="{FF2B5EF4-FFF2-40B4-BE49-F238E27FC236}">
                            <a16:creationId xmlns:a16="http://schemas.microsoft.com/office/drawing/2014/main" id="{1A8854BC-E626-51B9-32C8-CB3DD5F00F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27308" y="2925394"/>
                        <a:ext cx="4470400" cy="2673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Immagine 3">
            <a:extLst>
              <a:ext uri="{FF2B5EF4-FFF2-40B4-BE49-F238E27FC236}">
                <a16:creationId xmlns:a16="http://schemas.microsoft.com/office/drawing/2014/main" id="{9B50490F-82EA-940A-60EC-EC3442B1C2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7816" y="2509317"/>
            <a:ext cx="5486876" cy="3505504"/>
          </a:xfrm>
          <a:prstGeom prst="rect">
            <a:avLst/>
          </a:prstGeom>
        </p:spPr>
      </p:pic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750D428-92E1-69D9-DBC4-1BA767336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CE309F5-4D28-9A4A-FA96-FFB86F0EA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331A1C7-592B-7F11-924D-676D59DE1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33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223707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48F20C6-9893-D6B3-5751-D463CB9D7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0290"/>
            <a:ext cx="10515600" cy="1325563"/>
          </a:xfrm>
        </p:spPr>
        <p:txBody>
          <a:bodyPr/>
          <a:lstStyle/>
          <a:p>
            <a:r>
              <a:rPr lang="en-US" dirty="0"/>
              <a:t>UHD test results</a:t>
            </a:r>
          </a:p>
        </p:txBody>
      </p:sp>
      <p:graphicFrame>
        <p:nvGraphicFramePr>
          <p:cNvPr id="5" name="Oggetto 4">
            <a:extLst>
              <a:ext uri="{FF2B5EF4-FFF2-40B4-BE49-F238E27FC236}">
                <a16:creationId xmlns:a16="http://schemas.microsoft.com/office/drawing/2014/main" id="{09B3331D-DF18-91A5-DEFE-91B702CCB0A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38200" y="2925394"/>
          <a:ext cx="4470400" cy="267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4470349" imgH="2673401" progId="Excel.Sheet.12">
                  <p:embed/>
                </p:oleObj>
              </mc:Choice>
              <mc:Fallback>
                <p:oleObj name="Worksheet" r:id="rId2" imgW="4470349" imgH="2673401" progId="Excel.Sheet.12">
                  <p:embed/>
                  <p:pic>
                    <p:nvPicPr>
                      <p:cNvPr id="5" name="Oggetto 4">
                        <a:extLst>
                          <a:ext uri="{FF2B5EF4-FFF2-40B4-BE49-F238E27FC236}">
                            <a16:creationId xmlns:a16="http://schemas.microsoft.com/office/drawing/2014/main" id="{09B3331D-DF18-91A5-DEFE-91B702CCB0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38200" y="2925394"/>
                        <a:ext cx="4470400" cy="2673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Immagine 5">
            <a:extLst>
              <a:ext uri="{FF2B5EF4-FFF2-40B4-BE49-F238E27FC236}">
                <a16:creationId xmlns:a16="http://schemas.microsoft.com/office/drawing/2014/main" id="{5CF9F987-432C-2068-F677-606B248FD4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6924" y="2509317"/>
            <a:ext cx="5486876" cy="3505504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3A0B568-7811-801E-BFE9-CD6B7E692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B0C92CE-9A89-A867-9E14-05D504400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217C020-BCF2-D142-CA97-F36ACBF75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34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54986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48F20C6-9893-D6B3-5751-D463CB9D7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0290"/>
            <a:ext cx="10515600" cy="1325563"/>
          </a:xfrm>
        </p:spPr>
        <p:txBody>
          <a:bodyPr/>
          <a:lstStyle/>
          <a:p>
            <a:r>
              <a:rPr lang="en-US" dirty="0"/>
              <a:t>UHD test results</a:t>
            </a:r>
          </a:p>
        </p:txBody>
      </p:sp>
      <p:graphicFrame>
        <p:nvGraphicFramePr>
          <p:cNvPr id="3" name="Oggetto 2">
            <a:extLst>
              <a:ext uri="{FF2B5EF4-FFF2-40B4-BE49-F238E27FC236}">
                <a16:creationId xmlns:a16="http://schemas.microsoft.com/office/drawing/2014/main" id="{D1CA799D-58E1-A199-F0DC-74280921082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9124" y="2930970"/>
          <a:ext cx="4470400" cy="267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4470349" imgH="2673401" progId="Excel.Sheet.12">
                  <p:embed/>
                </p:oleObj>
              </mc:Choice>
              <mc:Fallback>
                <p:oleObj name="Worksheet" r:id="rId2" imgW="4470349" imgH="2673401" progId="Excel.Sheet.12">
                  <p:embed/>
                  <p:pic>
                    <p:nvPicPr>
                      <p:cNvPr id="3" name="Oggetto 2">
                        <a:extLst>
                          <a:ext uri="{FF2B5EF4-FFF2-40B4-BE49-F238E27FC236}">
                            <a16:creationId xmlns:a16="http://schemas.microsoft.com/office/drawing/2014/main" id="{D1CA799D-58E1-A199-F0DC-7428092108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09124" y="2930970"/>
                        <a:ext cx="4470400" cy="2673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Immagine 3">
            <a:extLst>
              <a:ext uri="{FF2B5EF4-FFF2-40B4-BE49-F238E27FC236}">
                <a16:creationId xmlns:a16="http://schemas.microsoft.com/office/drawing/2014/main" id="{90D476BA-5E2B-391F-9679-F74F4F6F93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2506269"/>
            <a:ext cx="5486876" cy="3511600"/>
          </a:xfrm>
          <a:prstGeom prst="rect">
            <a:avLst/>
          </a:prstGeom>
        </p:spPr>
      </p:pic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74A1812-5033-160B-4178-C9EC6EF1B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1856598-CA2A-DBE8-8825-4F5AC8825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85EB47C-89CA-24FC-3AAC-B014A4E321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35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3527683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48F20C6-9893-D6B3-5751-D463CB9D7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0290"/>
            <a:ext cx="10515600" cy="1325563"/>
          </a:xfrm>
        </p:spPr>
        <p:txBody>
          <a:bodyPr/>
          <a:lstStyle/>
          <a:p>
            <a:r>
              <a:rPr lang="en-US" dirty="0"/>
              <a:t>UHD test results</a:t>
            </a:r>
          </a:p>
        </p:txBody>
      </p:sp>
      <p:graphicFrame>
        <p:nvGraphicFramePr>
          <p:cNvPr id="5" name="Oggetto 4">
            <a:extLst>
              <a:ext uri="{FF2B5EF4-FFF2-40B4-BE49-F238E27FC236}">
                <a16:creationId xmlns:a16="http://schemas.microsoft.com/office/drawing/2014/main" id="{083385DF-ECD3-5295-DD04-34D4D75DFD5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4025" y="2925394"/>
          <a:ext cx="4470400" cy="267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4470349" imgH="2673401" progId="Excel.Sheet.12">
                  <p:embed/>
                </p:oleObj>
              </mc:Choice>
              <mc:Fallback>
                <p:oleObj name="Worksheet" r:id="rId2" imgW="4470349" imgH="2673401" progId="Excel.Sheet.12">
                  <p:embed/>
                  <p:pic>
                    <p:nvPicPr>
                      <p:cNvPr id="5" name="Oggetto 4">
                        <a:extLst>
                          <a:ext uri="{FF2B5EF4-FFF2-40B4-BE49-F238E27FC236}">
                            <a16:creationId xmlns:a16="http://schemas.microsoft.com/office/drawing/2014/main" id="{083385DF-ECD3-5295-DD04-34D4D75DFD5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04025" y="2925394"/>
                        <a:ext cx="4470400" cy="2673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Immagine 5">
            <a:extLst>
              <a:ext uri="{FF2B5EF4-FFF2-40B4-BE49-F238E27FC236}">
                <a16:creationId xmlns:a16="http://schemas.microsoft.com/office/drawing/2014/main" id="{1E217DDB-D76A-C7DB-E477-63CADC5EA0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6924" y="2509317"/>
            <a:ext cx="5486876" cy="3505504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2490032-DC10-144B-0689-65BEF60A08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AD78A03-E0BD-D247-8F20-EE001E1EE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B2A5D2E-515E-C864-110C-1A89A70D5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36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041175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030533-C374-2909-E504-5E288C8297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Conclusions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8A93E3C-8AC0-FBC5-5879-1CFDDABBF5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Improved performance for ECM clearly demonstrated </a:t>
            </a:r>
          </a:p>
          <a:p>
            <a:r>
              <a:rPr lang="en-US" dirty="0"/>
              <a:t>Presented results preliminary, further study ongoing</a:t>
            </a:r>
          </a:p>
          <a:p>
            <a:r>
              <a:rPr lang="en-US" dirty="0"/>
              <a:t>Obvious differences between expert and naïve viewers</a:t>
            </a:r>
          </a:p>
          <a:p>
            <a:pPr lvl="1"/>
            <a:r>
              <a:rPr lang="en-US" dirty="0"/>
              <a:t>Stronger opinions, expertise</a:t>
            </a:r>
          </a:p>
          <a:p>
            <a:pPr lvl="1"/>
            <a:r>
              <a:rPr lang="en-US" dirty="0"/>
              <a:t>Personal interpretation of scale</a:t>
            </a:r>
          </a:p>
          <a:p>
            <a:pPr lvl="1"/>
            <a:r>
              <a:rPr lang="en-US" dirty="0"/>
              <a:t>Naïve viewers more carefully obeying instructions received</a:t>
            </a:r>
          </a:p>
          <a:p>
            <a:r>
              <a:rPr lang="en-US" dirty="0"/>
              <a:t>Expert Viewing and Formal Subjective Assessment experiments provided results showing very consistent tendency!</a:t>
            </a:r>
          </a:p>
          <a:p>
            <a:endParaRPr lang="en-US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FC28958-5C52-9254-661E-DDB72DA1D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2C4D683-EFCD-B5C6-B87A-E52E1902D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A28FA87-739F-4066-ADE7-A6BE9F44D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37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079892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F0425B-A49A-7F7A-A104-F267CB95D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Thanks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17F6E89-CA93-4542-54B8-AC16CF6D30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/>
              <a:t>Thanks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volunteers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ECM and VTM </a:t>
            </a:r>
            <a:r>
              <a:rPr lang="de-DE" dirty="0" err="1"/>
              <a:t>encoding</a:t>
            </a:r>
            <a:r>
              <a:rPr lang="de-DE" dirty="0"/>
              <a:t>, and </a:t>
            </a:r>
            <a:r>
              <a:rPr lang="de-DE" dirty="0" err="1"/>
              <a:t>crosscheck</a:t>
            </a:r>
            <a:r>
              <a:rPr lang="de-DE" dirty="0"/>
              <a:t>!</a:t>
            </a:r>
          </a:p>
          <a:p>
            <a:pPr lvl="1"/>
            <a:r>
              <a:rPr lang="de-DE" sz="2800" dirty="0"/>
              <a:t>Xiaomi, </a:t>
            </a:r>
            <a:r>
              <a:rPr lang="de-DE" sz="2800" dirty="0" err="1"/>
              <a:t>InterDigital</a:t>
            </a:r>
            <a:r>
              <a:rPr lang="de-DE" sz="2800" dirty="0"/>
              <a:t>, Bytedance, Qualcomm, Alibaba, Ericsson</a:t>
            </a:r>
            <a:endParaRPr lang="de-DE" dirty="0"/>
          </a:p>
          <a:p>
            <a:r>
              <a:rPr lang="en-US" dirty="0"/>
              <a:t>Thanks for providing the equipment at meeting site!</a:t>
            </a:r>
          </a:p>
          <a:p>
            <a:pPr lvl="1"/>
            <a:r>
              <a:rPr lang="en-US" dirty="0"/>
              <a:t>HHI</a:t>
            </a:r>
          </a:p>
          <a:p>
            <a:r>
              <a:rPr lang="en-US" dirty="0"/>
              <a:t>Thanks to Adam for support during test preparation!</a:t>
            </a:r>
          </a:p>
          <a:p>
            <a:r>
              <a:rPr lang="en-US" dirty="0"/>
              <a:t>Thanks to the 24 volunteers in Mainz!</a:t>
            </a:r>
          </a:p>
          <a:p>
            <a:r>
              <a:rPr lang="en-US" dirty="0"/>
              <a:t>Thanks to Vittorio for the laboratory test!</a:t>
            </a:r>
          </a:p>
          <a:p>
            <a:pPr lvl="1"/>
            <a:endParaRPr lang="en-US" dirty="0"/>
          </a:p>
          <a:p>
            <a:pPr lvl="1"/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D42E8C7-1782-A2FD-4FE6-F733B71B4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29DF079-548C-A392-BE25-30FDA125AC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84F6595-DF95-E4C0-48C4-06C1CC786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38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58514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9850399-661E-F7E1-76A4-564A81C6AC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Test </a:t>
            </a:r>
            <a:r>
              <a:rPr lang="de-DE" dirty="0" err="1"/>
              <a:t>Logistics</a:t>
            </a:r>
            <a:r>
              <a:rPr lang="de-DE" dirty="0"/>
              <a:t> in Mainz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69E0CA6-8AB8-6452-EDE6-7FE94FE21C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12925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/>
              <a:t>Displays: 2× LG 65” E9, HDMI (3840×2160), 3 viewers each, at 1.5H;</a:t>
            </a:r>
            <a:br>
              <a:rPr lang="en-US" dirty="0"/>
            </a:br>
            <a:r>
              <a:rPr lang="en-US" dirty="0"/>
              <a:t>displays driven by PC with playout to HDMI via a video board</a:t>
            </a:r>
          </a:p>
          <a:p>
            <a:r>
              <a:rPr lang="en-US" dirty="0"/>
              <a:t>Viewers located at ±75°, 90°</a:t>
            </a:r>
          </a:p>
          <a:p>
            <a:r>
              <a:rPr lang="en-US" dirty="0"/>
              <a:t>24 experts, confirmed for visual acuity and normal </a:t>
            </a:r>
            <a:r>
              <a:rPr lang="en-US" dirty="0" err="1"/>
              <a:t>colour</a:t>
            </a:r>
            <a:r>
              <a:rPr lang="en-US" dirty="0"/>
              <a:t> vision</a:t>
            </a:r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584B86D-7407-DFE3-5EC9-64E571D985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1A2A87B-293D-AD56-F9CA-CCA9BBD923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64B8994-2523-E343-1825-1BB996702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6068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FD6E17-47CE-2FAE-D608-A9EDB3C23A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Test </a:t>
            </a:r>
            <a:r>
              <a:rPr lang="de-DE" dirty="0" err="1"/>
              <a:t>setup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4F1DB50-DFDF-3D54-B04D-EDB6A9340F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599767" cy="4351338"/>
          </a:xfrm>
        </p:spPr>
        <p:txBody>
          <a:bodyPr/>
          <a:lstStyle/>
          <a:p>
            <a:r>
              <a:rPr lang="de-DE" dirty="0"/>
              <a:t>DCR </a:t>
            </a:r>
            <a:r>
              <a:rPr lang="de-DE" dirty="0" err="1"/>
              <a:t>method</a:t>
            </a:r>
            <a:r>
              <a:rPr lang="de-DE" dirty="0"/>
              <a:t> </a:t>
            </a:r>
            <a:r>
              <a:rPr lang="de-DE" dirty="0" err="1"/>
              <a:t>using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11-grade </a:t>
            </a:r>
            <a:r>
              <a:rPr lang="de-DE" dirty="0" err="1"/>
              <a:t>scale</a:t>
            </a:r>
            <a:endParaRPr lang="de-DE" dirty="0"/>
          </a:p>
          <a:p>
            <a:pPr lvl="1"/>
            <a:r>
              <a:rPr lang="en-CA" dirty="0"/>
              <a:t>“Original” (1sec) </a:t>
            </a:r>
          </a:p>
          <a:p>
            <a:pPr lvl="1"/>
            <a:r>
              <a:rPr lang="en-CA" dirty="0"/>
              <a:t>[uncompressed sequence] (10sec) </a:t>
            </a:r>
          </a:p>
          <a:p>
            <a:pPr lvl="1"/>
            <a:r>
              <a:rPr lang="en-CA" dirty="0"/>
              <a:t>“A” (1sec) </a:t>
            </a:r>
          </a:p>
          <a:p>
            <a:pPr lvl="1"/>
            <a:r>
              <a:rPr lang="en-CA" dirty="0"/>
              <a:t>[PVS] (10sec) </a:t>
            </a:r>
          </a:p>
          <a:p>
            <a:pPr lvl="1"/>
            <a:r>
              <a:rPr lang="en-CA" dirty="0"/>
              <a:t>“Vote &lt;N&gt;” (5sec)</a:t>
            </a:r>
            <a:endParaRPr lang="de-DE" dirty="0"/>
          </a:p>
          <a:p>
            <a:r>
              <a:rPr lang="de-DE" dirty="0"/>
              <a:t>UHD-RA: 3 </a:t>
            </a:r>
            <a:r>
              <a:rPr lang="de-DE" dirty="0" err="1"/>
              <a:t>test</a:t>
            </a:r>
            <a:r>
              <a:rPr lang="de-DE" dirty="0"/>
              <a:t> </a:t>
            </a:r>
            <a:r>
              <a:rPr lang="de-DE" dirty="0" err="1"/>
              <a:t>sessions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24 </a:t>
            </a:r>
            <a:r>
              <a:rPr lang="de-DE" dirty="0" err="1"/>
              <a:t>basic</a:t>
            </a:r>
            <a:r>
              <a:rPr lang="de-DE" dirty="0"/>
              <a:t> </a:t>
            </a:r>
            <a:r>
              <a:rPr lang="de-DE" dirty="0" err="1"/>
              <a:t>test</a:t>
            </a:r>
            <a:r>
              <a:rPr lang="de-DE" dirty="0"/>
              <a:t> </a:t>
            </a:r>
            <a:r>
              <a:rPr lang="de-DE" dirty="0" err="1"/>
              <a:t>cells</a:t>
            </a:r>
            <a:r>
              <a:rPr lang="de-DE" dirty="0"/>
              <a:t> (BTCs)</a:t>
            </a:r>
          </a:p>
          <a:p>
            <a:r>
              <a:rPr lang="de-DE" dirty="0"/>
              <a:t>HD-RA+LD: 3 </a:t>
            </a:r>
            <a:r>
              <a:rPr lang="de-DE" dirty="0" err="1"/>
              <a:t>test</a:t>
            </a:r>
            <a:r>
              <a:rPr lang="de-DE" dirty="0"/>
              <a:t> </a:t>
            </a:r>
            <a:r>
              <a:rPr lang="de-DE" dirty="0" err="1"/>
              <a:t>sessions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21 BTCs</a:t>
            </a:r>
          </a:p>
        </p:txBody>
      </p:sp>
      <p:pic>
        <p:nvPicPr>
          <p:cNvPr id="4" name="Grafik 3" descr="Ein Bild, das Tisch enthält.&#10;&#10;Automatisch generierte Beschreibung">
            <a:extLst>
              <a:ext uri="{FF2B5EF4-FFF2-40B4-BE49-F238E27FC236}">
                <a16:creationId xmlns:a16="http://schemas.microsoft.com/office/drawing/2014/main" id="{87B08F31-9108-92A0-13A8-D39F1C50A7E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935382" y="1720321"/>
            <a:ext cx="4130589" cy="39147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64086F2-D07D-1C58-DE61-7E9C6B16B4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B15F9FD-BE44-36EA-DAED-634ACDC2C4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9D020A7-D490-58FE-7128-23CB8C345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5621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69E282-CAA5-DA1F-90C1-229C8AFB58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Test design and </a:t>
            </a:r>
            <a:r>
              <a:rPr lang="de-DE" dirty="0" err="1"/>
              <a:t>data</a:t>
            </a:r>
            <a:r>
              <a:rPr lang="de-DE" dirty="0"/>
              <a:t> </a:t>
            </a:r>
            <a:r>
              <a:rPr lang="de-DE" dirty="0" err="1"/>
              <a:t>processing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801BD4F-4AAC-8B4F-6C15-17E9D31F6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Session design</a:t>
            </a:r>
          </a:p>
          <a:p>
            <a:pPr lvl="1"/>
            <a:r>
              <a:rPr lang="en-US" dirty="0"/>
              <a:t>Stabilization phase (results not considered in evaluation)</a:t>
            </a:r>
          </a:p>
          <a:p>
            <a:pPr lvl="1"/>
            <a:r>
              <a:rPr lang="en-US" dirty="0"/>
              <a:t>Include comparison original vs. original</a:t>
            </a:r>
          </a:p>
          <a:p>
            <a:pPr lvl="1"/>
            <a:endParaRPr lang="en-US" dirty="0"/>
          </a:p>
          <a:p>
            <a:r>
              <a:rPr lang="en-US" dirty="0"/>
              <a:t>Processing of results</a:t>
            </a:r>
          </a:p>
          <a:p>
            <a:pPr lvl="1"/>
            <a:r>
              <a:rPr lang="en-US" dirty="0"/>
              <a:t>Total of 6 cases with viewers voting below score of 8 for the original: </a:t>
            </a:r>
            <a:br>
              <a:rPr lang="en-US" dirty="0"/>
            </a:br>
            <a:r>
              <a:rPr lang="en-US" dirty="0"/>
              <a:t>results of corresponding session not regarded</a:t>
            </a:r>
          </a:p>
          <a:p>
            <a:pPr lvl="1"/>
            <a:r>
              <a:rPr lang="en-US" dirty="0"/>
              <a:t>Outlier detection, BT.500 method: triggered for one participant </a:t>
            </a:r>
          </a:p>
          <a:p>
            <a:pPr lvl="1"/>
            <a:r>
              <a:rPr lang="en-US" dirty="0"/>
              <a:t>Further refinement: removal of isolated outliers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ED44FDB-3B47-1228-5D9E-5B1FC0AFC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4281240-D0AB-CCEB-F7B1-FA355D69DA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B3C3818-B2AA-ED89-363B-8F0863C52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12379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BD1E091A-47AC-084C-F0EE-FA586D6F8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HD-LD</a:t>
            </a:r>
          </a:p>
        </p:txBody>
      </p:sp>
      <p:pic>
        <p:nvPicPr>
          <p:cNvPr id="8" name="Inhaltsplatzhalter 7">
            <a:extLst>
              <a:ext uri="{FF2B5EF4-FFF2-40B4-BE49-F238E27FC236}">
                <a16:creationId xmlns:a16="http://schemas.microsoft.com/office/drawing/2014/main" id="{8C50F45F-2991-8213-F828-AE87BA6EAA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53832" y="1919329"/>
            <a:ext cx="6084335" cy="4163929"/>
          </a:xfrm>
          <a:prstGeom prst="rect">
            <a:avLst/>
          </a:prstGeom>
        </p:spPr>
      </p:pic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6C1A5626-FC34-8C63-A347-1E43AFC2BA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81269DC-21D8-59FF-079C-69615B257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57F6B55-976E-4905-023F-25850ABDF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390205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96C5A5-502A-E006-1A14-318AA5B0F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HD-LD</a:t>
            </a:r>
            <a:br>
              <a:rPr lang="de-DE" dirty="0"/>
            </a:br>
            <a:endParaRPr lang="de-DE" dirty="0"/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9D7727C9-FAD1-DB21-8CBA-DF59D1242F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53832" y="1919329"/>
            <a:ext cx="6084335" cy="4163929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E81935F8-78AF-AE6D-6C67-1C11A39A46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7C4CD3B-95EA-5A15-5468-A6B2F83EFB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8DD4FCA-37B1-3595-0176-F6C30DC7D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32241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96C5A5-502A-E006-1A14-318AA5B0F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HD-LD</a:t>
            </a:r>
            <a:br>
              <a:rPr lang="de-DE" dirty="0"/>
            </a:br>
            <a:endParaRPr lang="de-DE" dirty="0"/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76F0624E-48BA-7657-2DCE-3E7A28304B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53832" y="1919329"/>
            <a:ext cx="6084335" cy="4163929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E639C44-807B-F7E6-39A5-AE9C2D9E4D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Oct. 2022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D739C64-0FD6-FAE9-98B8-63C07E05D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MPEG VQA |  JVET |  doc. JVET-AB0270  |  M. Wien, V. Baroncini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23F083E-BBB2-8403-9DD4-F20FFBA6D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867964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1564</Words>
  <Application>Microsoft Office PowerPoint</Application>
  <PresentationFormat>Widescreen</PresentationFormat>
  <Paragraphs>323</Paragraphs>
  <Slides>38</Slides>
  <Notes>0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38</vt:i4>
      </vt:variant>
    </vt:vector>
  </HeadingPairs>
  <TitlesOfParts>
    <vt:vector size="45" baseType="lpstr">
      <vt:lpstr>Arial</vt:lpstr>
      <vt:lpstr>Arial Narrow</vt:lpstr>
      <vt:lpstr>Calibri</vt:lpstr>
      <vt:lpstr>Calibri Light</vt:lpstr>
      <vt:lpstr>Times New Roman</vt:lpstr>
      <vt:lpstr>Office</vt:lpstr>
      <vt:lpstr>Worksheet</vt:lpstr>
      <vt:lpstr> Preliminary report on subjective performance evaluation of the ECM</vt:lpstr>
      <vt:lpstr>Experts viewing in Mainz</vt:lpstr>
      <vt:lpstr>Test data</vt:lpstr>
      <vt:lpstr>Test Logistics in Mainz</vt:lpstr>
      <vt:lpstr>Test setup</vt:lpstr>
      <vt:lpstr>Test design and data processing</vt:lpstr>
      <vt:lpstr>HD-LD</vt:lpstr>
      <vt:lpstr>HD-LD </vt:lpstr>
      <vt:lpstr>HD-LD </vt:lpstr>
      <vt:lpstr>HD-RA </vt:lpstr>
      <vt:lpstr>HD-RA </vt:lpstr>
      <vt:lpstr>HD-RA </vt:lpstr>
      <vt:lpstr>UHD-RA </vt:lpstr>
      <vt:lpstr>UHD-RA </vt:lpstr>
      <vt:lpstr>UHD-RA </vt:lpstr>
      <vt:lpstr>UHD-RA </vt:lpstr>
      <vt:lpstr>UHD-RA </vt:lpstr>
      <vt:lpstr>UHD-RA </vt:lpstr>
      <vt:lpstr>UHD-RA </vt:lpstr>
      <vt:lpstr>Formal subjective assesment in Rome</vt:lpstr>
      <vt:lpstr>Logistics</vt:lpstr>
      <vt:lpstr>Test configurations</vt:lpstr>
      <vt:lpstr>Test design</vt:lpstr>
      <vt:lpstr>Data processing</vt:lpstr>
      <vt:lpstr>HD test results - LD</vt:lpstr>
      <vt:lpstr>HD test results - LD</vt:lpstr>
      <vt:lpstr>HD test results - LD</vt:lpstr>
      <vt:lpstr>HD test results - RA</vt:lpstr>
      <vt:lpstr>HD test results - RA</vt:lpstr>
      <vt:lpstr>HD test results - RA</vt:lpstr>
      <vt:lpstr>UHD test results</vt:lpstr>
      <vt:lpstr>UHD test results</vt:lpstr>
      <vt:lpstr>UHD test results</vt:lpstr>
      <vt:lpstr>UHD test results</vt:lpstr>
      <vt:lpstr>UHD test results</vt:lpstr>
      <vt:lpstr>UHD test results</vt:lpstr>
      <vt:lpstr>Conclusions</vt:lpstr>
      <vt:lpstr>Thanks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Report on subjective performance evaluation of the ECM</dc:title>
  <dc:creator>Mathias</dc:creator>
  <cp:lastModifiedBy>Vittorio Baroncini</cp:lastModifiedBy>
  <cp:revision>8</cp:revision>
  <dcterms:created xsi:type="dcterms:W3CDTF">2022-10-25T10:19:32Z</dcterms:created>
  <dcterms:modified xsi:type="dcterms:W3CDTF">2022-10-25T18:40:02Z</dcterms:modified>
</cp:coreProperties>
</file>