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62" r:id="rId1"/>
    <p:sldMasterId id="2147483774" r:id="rId2"/>
  </p:sldMasterIdLst>
  <p:notesMasterIdLst>
    <p:notesMasterId r:id="rId7"/>
  </p:notesMasterIdLst>
  <p:handoutMasterIdLst>
    <p:handoutMasterId r:id="rId8"/>
  </p:handoutMasterIdLst>
  <p:sldIdLst>
    <p:sldId id="267" r:id="rId3"/>
    <p:sldId id="374" r:id="rId4"/>
    <p:sldId id="383" r:id="rId5"/>
    <p:sldId id="388" r:id="rId6"/>
  </p:sldIdLst>
  <p:sldSz cx="12192000" cy="6858000"/>
  <p:notesSz cx="6799263" cy="99298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nglin Wang" initials="XW" lastIdx="1" clrIdx="0">
    <p:extLst>
      <p:ext uri="{19B8F6BF-5375-455C-9EA6-DF929625EA0E}">
        <p15:presenceInfo xmlns:p15="http://schemas.microsoft.com/office/powerpoint/2012/main" userId="29d3220b9f7a056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86E7"/>
    <a:srgbClr val="1E75F6"/>
    <a:srgbClr val="2769ED"/>
    <a:srgbClr val="7DB9FB"/>
    <a:srgbClr val="CCECFF"/>
    <a:srgbClr val="2807EB"/>
    <a:srgbClr val="7585FD"/>
    <a:srgbClr val="FF9300"/>
    <a:srgbClr val="00823B"/>
    <a:srgbClr val="FA40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9" autoAdjust="0"/>
    <p:restoredTop sz="93850" autoAdjust="0"/>
  </p:normalViewPr>
  <p:slideViewPr>
    <p:cSldViewPr snapToGrid="0" snapToObjects="1">
      <p:cViewPr varScale="1">
        <p:scale>
          <a:sx n="69" d="100"/>
          <a:sy n="69" d="100"/>
        </p:scale>
        <p:origin x="408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0" d="100"/>
          <a:sy n="80" d="100"/>
        </p:scale>
        <p:origin x="316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F71FF7-898C-764C-BA9D-F5CB11F82A11}" type="datetimeFigureOut">
              <a:rPr kumimoji="1" lang="zh-CN" altLang="en-US" smtClean="0"/>
              <a:t>2022/10/22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D1A330-7A54-034E-8E61-F6BD3801FFA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892576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5658A1-3E81-F948-9296-33D76CEBD331}" type="datetimeFigureOut">
              <a:rPr kumimoji="1" lang="zh-CN" altLang="en-US" smtClean="0"/>
              <a:t>2022/10/22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5986E8-93E9-C64B-BFF1-5E33A87BE15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00621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5986E8-93E9-C64B-BFF1-5E33A87BE151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948346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19268" y="2146388"/>
            <a:ext cx="7189694" cy="1645920"/>
          </a:xfrm>
          <a:noFill/>
          <a:ln w="38100">
            <a:noFill/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14058" y="4191179"/>
            <a:ext cx="7194904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pic>
        <p:nvPicPr>
          <p:cNvPr id="32" name="Picture 31" title="Ribbon tab">
            <a:extLst>
              <a:ext uri="{FF2B5EF4-FFF2-40B4-BE49-F238E27FC236}">
                <a16:creationId xmlns:a16="http://schemas.microsoft.com/office/drawing/2014/main" id="{A33377A7-8545-426C-968E-E7A8DE06A03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1470" y="0"/>
            <a:ext cx="1482811" cy="1845171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FBEFF6D6-E183-4F2A-99AD-1BFBA0AF31AF}"/>
              </a:ext>
            </a:extLst>
          </p:cNvPr>
          <p:cNvGrpSpPr/>
          <p:nvPr userDrawn="1"/>
        </p:nvGrpSpPr>
        <p:grpSpPr>
          <a:xfrm>
            <a:off x="0" y="932931"/>
            <a:ext cx="12192000" cy="63125"/>
            <a:chOff x="507492" y="1501519"/>
            <a:chExt cx="8129016" cy="63125"/>
          </a:xfrm>
        </p:grpSpPr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16759945-344B-4AF3-90DB-D9E88ED9EE25}"/>
                </a:ext>
              </a:extLst>
            </p:cNvPr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39548AF7-DE2C-4CDE-9E92-9944CCEF6687}"/>
                </a:ext>
              </a:extLst>
            </p:cNvPr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FFA7B74A-8FA1-4894-AE5A-284B7C134B3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30839" y="2489023"/>
            <a:ext cx="2938373" cy="84492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34660D-3DDA-4565-BCCE-34E3B48C58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82D227-7951-4B3A-BBBC-5839703DDA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380A5F-968C-47DE-8D59-F8D9B85FC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C2FDE9-6A46-4C24-BEB6-13839462C0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0E5BEC-B6A8-458A-865C-4BBB98446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2707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48A8B-ABD9-4991-B440-F1B113F3A4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96308B-F98E-4EDA-AD53-5F4D3DE246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3C84D6-901F-43D4-9BE8-6B977663D8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1C89C9-29A0-44F7-A5EF-F9DAD1A27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00F502-C262-4546-A3A0-697627873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7151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25A1BD-C8F4-4133-A712-0C445F034C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256C24-1B90-46EB-A779-0F73C3FEF5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35CA67-61B2-4FC0-A5AE-D3B3007C4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AFA73A-5843-4F37-ACBE-36A77BC59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CEAE5A-D279-4680-9717-7D8A9DB69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1388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4B13E3-08B6-4686-9CB1-21A0986CD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0A2E49-1E7C-4D03-A9A8-95212079BB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A29C76-895D-4BFD-825F-B05A3BD738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0C143C-4AD1-405A-8930-4F2DC45D7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447B26-0756-4A9B-9C5E-1281939AF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F1D453-6F06-4ACA-80C2-1CAA29051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1506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56C3C-A798-4DD8-BA20-0CC5D348D5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957945-6734-483D-8B07-2D488F74D8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963799-4A3D-4F1D-A537-DF09F36828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6CF3DE-3E2E-4385-ABEA-8CFE534D12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C200038-54C8-4B56-AB0A-659CF88152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788BEA-37C3-416A-9BC6-99EAE4CAD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6C76C96-6108-48CB-892B-C208DDF15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04812A7-7FF3-4102-95D5-65392C4D3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616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35FCC-B7A4-4084-8142-9022CDFD0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77A3B6-82B7-4F56-BE3F-5D4941E64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00C4F0-FF27-43FD-89FA-CB9CA0D6C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324DED-E99A-41B7-9E03-AA8C640279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8160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5574989-549A-4218-B722-9142536CB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49EEC8-3B47-404E-8366-43C03146F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1E1525-09F0-40A0-9EB7-7D7629B45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9358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6404F-F4CC-4C52-A45A-9224C91463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B68B8-BF50-4827-93EB-58BE049771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1A9074-69C0-42A0-8F90-6D478A6D8C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819040-CC3D-4C7F-A351-F416F2E79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5D259B-50CC-4BEA-8921-38EDEA38E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C40B94-84B1-45A0-B481-ED55EF649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049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2907" y="1137537"/>
            <a:ext cx="9651352" cy="5012251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27" name="Date Placeholder 3">
            <a:extLst>
              <a:ext uri="{FF2B5EF4-FFF2-40B4-BE49-F238E27FC236}">
                <a16:creationId xmlns:a16="http://schemas.microsoft.com/office/drawing/2014/main" id="{AB9E0956-5A58-45B4-8B7C-707A8A826A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056680" y="6394432"/>
            <a:ext cx="866399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r>
              <a:rPr kumimoji="1" lang="en-US" altLang="zh-CN"/>
              <a:t>2019/2/21</a:t>
            </a:r>
            <a:endParaRPr kumimoji="1" lang="zh-CN" altLang="en-US" dirty="0"/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id="{59BEA95E-D349-4B9D-8FCF-0B92344F51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08999" y="6373536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288F7849-32F3-194E-BDD1-B2A2EC6DDAC8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  <p:sp>
        <p:nvSpPr>
          <p:cNvPr id="30" name="Title Placeholder 1">
            <a:extLst>
              <a:ext uri="{FF2B5EF4-FFF2-40B4-BE49-F238E27FC236}">
                <a16:creationId xmlns:a16="http://schemas.microsoft.com/office/drawing/2014/main" id="{838A8841-AB9D-49CE-8371-625F91B03A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907" y="202969"/>
            <a:ext cx="9250882" cy="677809"/>
          </a:xfrm>
          <a:prstGeom prst="rect">
            <a:avLst/>
          </a:prstGeom>
          <a:noFill/>
          <a:ln w="31750" cap="sq">
            <a:noFill/>
            <a:miter lim="800000"/>
          </a:ln>
        </p:spPr>
        <p:txBody>
          <a:bodyPr vert="horz" lIns="182880" tIns="182880" rIns="182880" bIns="182880" rtlCol="0" anchor="ctr">
            <a:noAutofit/>
          </a:bodyPr>
          <a:lstStyle>
            <a:lvl1pPr algn="l">
              <a:defRPr sz="2800" b="1" cap="none" spc="0">
                <a:latin typeface="KaiTi" panose="02010609060101010101" pitchFamily="49" charset="-122"/>
                <a:ea typeface="KaiTi" panose="02010609060101010101" pitchFamily="49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0" name="Shape 491">
            <a:extLst>
              <a:ext uri="{FF2B5EF4-FFF2-40B4-BE49-F238E27FC236}">
                <a16:creationId xmlns:a16="http://schemas.microsoft.com/office/drawing/2014/main" id="{694D4683-AEB3-4DDC-8ECA-FC1DA158C046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F55C9FE-6B76-4374-8E68-B03E112D6FBF}"/>
              </a:ext>
            </a:extLst>
          </p:cNvPr>
          <p:cNvGrpSpPr/>
          <p:nvPr userDrawn="1"/>
        </p:nvGrpSpPr>
        <p:grpSpPr>
          <a:xfrm>
            <a:off x="0" y="932931"/>
            <a:ext cx="12192000" cy="63125"/>
            <a:chOff x="507492" y="1501519"/>
            <a:chExt cx="8129016" cy="63125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D014C6C-6BAE-4E96-A69C-4398C6B53205}"/>
                </a:ext>
              </a:extLst>
            </p:cNvPr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8FC2AB6-A460-4F7D-A302-0AB550701794}"/>
                </a:ext>
              </a:extLst>
            </p:cNvPr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Shape 490">
            <a:extLst>
              <a:ext uri="{FF2B5EF4-FFF2-40B4-BE49-F238E27FC236}">
                <a16:creationId xmlns:a16="http://schemas.microsoft.com/office/drawing/2014/main" id="{D0A4DF63-763D-4E16-B165-5EE0B09977FF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5B2E1B-D9F0-41BA-BFEA-2388E1A1807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83789" y="115735"/>
            <a:ext cx="2622350" cy="75404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86279D-7002-4D1F-A4A6-CAB2B061F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469ABE-20C8-47B5-BCAE-D77399FF44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CD3B47-1BA5-4DA3-9203-2C0DDEB203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997B12-2B5E-4228-9577-916810044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3F8145-B3C3-4F2F-97F7-A19756032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B8DF16-9157-4B34-BE84-0EC7EF899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4986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648A4-6D73-47EB-8976-0CDC85918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3AEEB3-A246-430B-9163-82D74B498E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A509AA-CE07-4575-8707-2BF237C187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7B9014-C6A4-4833-8F7A-95DA63C42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C234D4-DCC3-4166-9797-9AC2D0023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149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69E022-B23E-4313-84A8-C684FF3926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5646DE-B7C0-4B5A-AD1E-710ACFB171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906586-22AC-4887-8472-932E013EBE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14E463-5D59-4972-A61E-3A882C00C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D9D6B0-B90E-46DD-A9C9-063349CDF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15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8218" y="1275408"/>
            <a:ext cx="5446150" cy="49885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7633" y="1268863"/>
            <a:ext cx="5163402" cy="498850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6D309F8-5149-4789-8AD8-BEB2C69D48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52" y="229864"/>
            <a:ext cx="8249389" cy="792112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</a:gradFill>
          <a:ln w="31750" cap="sq">
            <a:noFill/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8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81350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68C8F1D-ACED-46BA-AEAC-258FB8D49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EF4799-1BE5-4255-82DA-DBC84C8BA4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06298F-521F-4CE1-BFBE-D0AC0BF471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603FDD-1BC8-48AE-9A83-4F35938C34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4A1A03-D727-4523-8208-127AEF9E07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379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B64BC0-09AB-47D9-9EDC-5D74018773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61130" y="2146388"/>
            <a:ext cx="8668870" cy="1645920"/>
          </a:xfrm>
        </p:spPr>
        <p:txBody>
          <a:bodyPr>
            <a:normAutofit fontScale="90000"/>
          </a:bodyPr>
          <a:lstStyle/>
          <a:p>
            <a:r>
              <a:rPr lang="en-US" sz="4400" dirty="0"/>
              <a:t>JVET-a</a:t>
            </a:r>
            <a:r>
              <a:rPr lang="en-US" altLang="zh-CN" sz="4400" dirty="0"/>
              <a:t>B</a:t>
            </a:r>
            <a:r>
              <a:rPr lang="en-US" sz="4400" dirty="0"/>
              <a:t>0191</a:t>
            </a:r>
            <a:br>
              <a:rPr lang="en-US" sz="4400" dirty="0"/>
            </a:br>
            <a:r>
              <a:rPr lang="en-US" altLang="zh-CN" dirty="0"/>
              <a:t>Non-EE2: Combined intra block copy and intra mode</a:t>
            </a:r>
            <a:endParaRPr lang="en-US" sz="4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6675B6-F7E5-4C2E-89DE-697258EE12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28203" y="4206891"/>
            <a:ext cx="7662452" cy="1239894"/>
          </a:xfrm>
        </p:spPr>
        <p:txBody>
          <a:bodyPr>
            <a:normAutofit fontScale="92500"/>
          </a:bodyPr>
          <a:lstStyle/>
          <a:p>
            <a:r>
              <a:rPr lang="en-CA" sz="2800" dirty="0" err="1"/>
              <a:t>Changyue</a:t>
            </a:r>
            <a:r>
              <a:rPr lang="en-CA" sz="2800" dirty="0"/>
              <a:t> Ma, </a:t>
            </a:r>
            <a:r>
              <a:rPr lang="en-CA" altLang="zh-CN" sz="2800" dirty="0"/>
              <a:t>Xiaoyu Xiu, Wei Chen, </a:t>
            </a:r>
            <a:r>
              <a:rPr lang="en-CA" altLang="zh-CN" sz="2800" dirty="0" err="1"/>
              <a:t>Che</a:t>
            </a:r>
            <a:r>
              <a:rPr lang="en-CA" altLang="zh-CN" sz="2800" dirty="0"/>
              <a:t>-Wei </a:t>
            </a:r>
            <a:r>
              <a:rPr lang="en-CA" altLang="zh-CN" sz="2800" dirty="0" err="1"/>
              <a:t>Kuo</a:t>
            </a:r>
            <a:r>
              <a:rPr lang="en-CA" altLang="zh-CN" sz="2800" dirty="0"/>
              <a:t>, </a:t>
            </a:r>
            <a:r>
              <a:rPr lang="de-DE" sz="2800" dirty="0"/>
              <a:t>Hong-Jheng Jhu,</a:t>
            </a:r>
            <a:r>
              <a:rPr lang="en-CA" sz="2800" dirty="0"/>
              <a:t> Ning Yan, Xianglin Wang</a:t>
            </a:r>
          </a:p>
        </p:txBody>
      </p:sp>
    </p:spTree>
    <p:extLst>
      <p:ext uri="{BB962C8B-B14F-4D97-AF65-F5344CB8AC3E}">
        <p14:creationId xmlns:p14="http://schemas.microsoft.com/office/powerpoint/2010/main" val="97326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23242"/>
            <a:ext cx="11189372" cy="4838792"/>
          </a:xfrm>
        </p:spPr>
        <p:txBody>
          <a:bodyPr>
            <a:normAutofit/>
          </a:bodyPr>
          <a:lstStyle/>
          <a:p>
            <a:pPr hangingPunct="0"/>
            <a:r>
              <a:rPr lang="en-CA" altLang="zh-CN" dirty="0"/>
              <a:t>In</a:t>
            </a:r>
            <a:r>
              <a:rPr lang="en-US" altLang="zh-CN" dirty="0"/>
              <a:t> ECM-6.0, </a:t>
            </a:r>
            <a:r>
              <a:rPr lang="en-US" altLang="zh-CN" b="1" dirty="0"/>
              <a:t>CIIP</a:t>
            </a:r>
            <a:r>
              <a:rPr lang="en-US" altLang="zh-CN" dirty="0"/>
              <a:t> </a:t>
            </a:r>
            <a:r>
              <a:rPr lang="en-US" altLang="zh-CN" dirty="0" smtClean="0"/>
              <a:t>combines </a:t>
            </a:r>
            <a:r>
              <a:rPr lang="en-US" altLang="zh-CN" dirty="0"/>
              <a:t>inter merge mode and intra </a:t>
            </a:r>
            <a:r>
              <a:rPr lang="en-US" altLang="zh-CN" dirty="0" smtClean="0"/>
              <a:t>mode.</a:t>
            </a:r>
            <a:endParaRPr lang="en-US" altLang="zh-CN" dirty="0"/>
          </a:p>
          <a:p>
            <a:pPr marL="0" indent="0" hangingPunct="0">
              <a:buNone/>
            </a:pPr>
            <a:r>
              <a:rPr lang="en-US" altLang="zh-CN" sz="1600" dirty="0"/>
              <a:t>   1) The inter merge mode can be regular merge mode or TM merge mode.</a:t>
            </a:r>
          </a:p>
          <a:p>
            <a:pPr marL="0" indent="0" hangingPunct="0">
              <a:buNone/>
            </a:pPr>
            <a:r>
              <a:rPr lang="en-US" altLang="zh-CN" sz="1600" dirty="0"/>
              <a:t>   2) The intra mode can be PDPC mode or the </a:t>
            </a:r>
            <a:r>
              <a:rPr lang="en-US" altLang="zh-CN" sz="1600" dirty="0" smtClean="0"/>
              <a:t>TIMD</a:t>
            </a:r>
            <a:r>
              <a:rPr lang="en-US" altLang="zh-CN" sz="1600" dirty="0"/>
              <a:t>.</a:t>
            </a:r>
          </a:p>
          <a:p>
            <a:pPr marL="0" indent="0" hangingPunct="0">
              <a:buNone/>
            </a:pPr>
            <a:r>
              <a:rPr lang="en-US" altLang="zh-CN" sz="1600" dirty="0"/>
              <a:t>   3) If intra is planar mode, </a:t>
            </a:r>
            <a:r>
              <a:rPr lang="en-CA" altLang="zh-CN" sz="1600" dirty="0"/>
              <a:t>the weights </a:t>
            </a:r>
            <a:r>
              <a:rPr lang="en-CA" altLang="zh-CN" sz="1600" dirty="0" smtClean="0"/>
              <a:t>for </a:t>
            </a:r>
            <a:r>
              <a:rPr lang="en-US" altLang="zh-CN" sz="1600" dirty="0" smtClean="0">
                <a:solidFill>
                  <a:schemeClr val="tx1"/>
                </a:solidFill>
              </a:rPr>
              <a:t>intra/inter</a:t>
            </a:r>
            <a:r>
              <a:rPr lang="en-CA" altLang="zh-CN" sz="1600" dirty="0" smtClean="0">
                <a:solidFill>
                  <a:srgbClr val="00B050"/>
                </a:solidFill>
              </a:rPr>
              <a:t> </a:t>
            </a:r>
            <a:r>
              <a:rPr lang="en-CA" altLang="zh-CN" sz="1600" dirty="0"/>
              <a:t>samples are uniform in the whole CU.</a:t>
            </a:r>
          </a:p>
          <a:p>
            <a:pPr marL="0" indent="0" hangingPunct="0">
              <a:buNone/>
            </a:pPr>
            <a:r>
              <a:rPr lang="en-CA" altLang="zh-CN" sz="1600" dirty="0"/>
              <a:t>   4) If intra is angular mode, the weights for </a:t>
            </a:r>
            <a:r>
              <a:rPr lang="en-US" altLang="zh-CN" sz="1600" dirty="0"/>
              <a:t>intra/inter</a:t>
            </a:r>
            <a:r>
              <a:rPr lang="en-CA" altLang="zh-CN" sz="1600" dirty="0"/>
              <a:t> samples are varying for different positions </a:t>
            </a:r>
            <a:r>
              <a:rPr lang="en-CA" altLang="zh-CN" sz="1600" dirty="0" smtClean="0"/>
              <a:t>of the </a:t>
            </a:r>
            <a:r>
              <a:rPr lang="en-CA" altLang="zh-CN" sz="1600" dirty="0"/>
              <a:t>CU.</a:t>
            </a:r>
          </a:p>
          <a:p>
            <a:pPr marL="0" indent="0" hangingPunct="0">
              <a:buNone/>
            </a:pPr>
            <a:endParaRPr lang="en-CA" altLang="zh-CN" sz="1600" dirty="0"/>
          </a:p>
          <a:p>
            <a:pPr hangingPunct="0"/>
            <a:r>
              <a:rPr lang="en-CA" altLang="zh-CN" dirty="0"/>
              <a:t>In</a:t>
            </a:r>
            <a:r>
              <a:rPr lang="en-US" altLang="zh-CN" dirty="0"/>
              <a:t> ECM-6.0, </a:t>
            </a:r>
            <a:r>
              <a:rPr lang="en-US" altLang="zh-CN" b="1" dirty="0"/>
              <a:t>IBC</a:t>
            </a:r>
            <a:r>
              <a:rPr lang="en-US" altLang="zh-CN" dirty="0"/>
              <a:t> is utilized.</a:t>
            </a:r>
          </a:p>
          <a:p>
            <a:pPr marL="0" indent="0" hangingPunct="0">
              <a:buNone/>
            </a:pPr>
            <a:r>
              <a:rPr lang="en-US" altLang="zh-CN" sz="1600" dirty="0"/>
              <a:t>    1) </a:t>
            </a:r>
            <a:r>
              <a:rPr lang="en-US" altLang="zh-CN" sz="1600" dirty="0" smtClean="0"/>
              <a:t>IBC </a:t>
            </a:r>
            <a:r>
              <a:rPr lang="en-US" altLang="zh-CN" sz="1600" dirty="0"/>
              <a:t>AMVP and IBC </a:t>
            </a:r>
            <a:r>
              <a:rPr lang="en-US" altLang="zh-CN" sz="1600" dirty="0" smtClean="0"/>
              <a:t>merge.</a:t>
            </a:r>
            <a:endParaRPr lang="en-US" altLang="zh-CN" sz="1600" dirty="0"/>
          </a:p>
          <a:p>
            <a:pPr marL="0" indent="0" hangingPunct="0">
              <a:buNone/>
            </a:pPr>
            <a:r>
              <a:rPr lang="en-US" altLang="zh-CN" sz="1600" dirty="0"/>
              <a:t>    2) Under CTC, IBC is enabled for SCC sequences but is disabled for natural sequences.</a:t>
            </a:r>
          </a:p>
          <a:p>
            <a:pPr marL="0" indent="0" hangingPunct="0">
              <a:buNone/>
            </a:pPr>
            <a:endParaRPr lang="zh-CN" altLang="zh-CN" sz="1600" dirty="0"/>
          </a:p>
        </p:txBody>
      </p:sp>
    </p:spTree>
    <p:extLst>
      <p:ext uri="{BB962C8B-B14F-4D97-AF65-F5344CB8AC3E}">
        <p14:creationId xmlns:p14="http://schemas.microsoft.com/office/powerpoint/2010/main" val="22098696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23242"/>
            <a:ext cx="11582002" cy="5129776"/>
          </a:xfrm>
        </p:spPr>
        <p:txBody>
          <a:bodyPr>
            <a:normAutofit/>
          </a:bodyPr>
          <a:lstStyle/>
          <a:p>
            <a:pPr hangingPunct="0"/>
            <a:r>
              <a:rPr lang="en-US" altLang="zh-CN" sz="2000" b="1" dirty="0"/>
              <a:t>Combine IBC with intra prediction</a:t>
            </a:r>
          </a:p>
          <a:p>
            <a:pPr hangingPunct="0">
              <a:buFont typeface="Wingdings" panose="05000000000000000000" pitchFamily="2" charset="2"/>
              <a:buChar char="Ø"/>
            </a:pPr>
            <a:r>
              <a:rPr lang="en-CA" altLang="zh-CN" sz="1600" dirty="0" smtClean="0"/>
              <a:t>The </a:t>
            </a:r>
            <a:r>
              <a:rPr lang="en-CA" altLang="zh-CN" sz="1600" dirty="0"/>
              <a:t>design of the </a:t>
            </a:r>
            <a:r>
              <a:rPr lang="en-CA" altLang="zh-CN" sz="1600" dirty="0" smtClean="0">
                <a:solidFill>
                  <a:schemeClr val="tx1"/>
                </a:solidFill>
              </a:rPr>
              <a:t>proposed </a:t>
            </a:r>
            <a:r>
              <a:rPr lang="en-CA" altLang="zh-CN" sz="1600" dirty="0">
                <a:solidFill>
                  <a:schemeClr val="tx1"/>
                </a:solidFill>
              </a:rPr>
              <a:t>scheme </a:t>
            </a:r>
            <a:r>
              <a:rPr lang="en-CA" altLang="zh-CN" sz="1600" dirty="0"/>
              <a:t>is similar to that of the existing CIIP, except that the inter part in CIIP is replaced with the IBC. </a:t>
            </a:r>
          </a:p>
          <a:p>
            <a:pPr hangingPunct="0">
              <a:buFont typeface="Wingdings" panose="05000000000000000000" pitchFamily="2" charset="2"/>
              <a:buChar char="Ø"/>
            </a:pPr>
            <a:r>
              <a:rPr lang="en-CA" altLang="zh-CN" sz="1600" dirty="0"/>
              <a:t>The IBC regular merge mode or IBC TM merge mode is combined with the PDPC mode or the TIMD mode.</a:t>
            </a:r>
          </a:p>
          <a:p>
            <a:pPr hangingPunct="0">
              <a:buFont typeface="Wingdings" panose="05000000000000000000" pitchFamily="2" charset="2"/>
              <a:buChar char="Ø"/>
            </a:pPr>
            <a:r>
              <a:rPr lang="en-CA" altLang="zh-CN" sz="1600" dirty="0"/>
              <a:t>Current Syntax Change</a:t>
            </a:r>
          </a:p>
          <a:p>
            <a:pPr lvl="1" hangingPunct="0">
              <a:buFont typeface="Wingdings" panose="05000000000000000000" pitchFamily="2" charset="2"/>
              <a:buChar char="§"/>
            </a:pPr>
            <a:r>
              <a:rPr lang="en-US" altLang="zh-CN" sz="1400" dirty="0" smtClean="0"/>
              <a:t>A flag is first </a:t>
            </a:r>
            <a:r>
              <a:rPr lang="en-CA" altLang="zh-CN" sz="1400" dirty="0" smtClean="0"/>
              <a:t>signalled </a:t>
            </a:r>
            <a:r>
              <a:rPr lang="en-US" altLang="zh-CN" sz="1400" dirty="0" smtClean="0"/>
              <a:t>to indicate </a:t>
            </a:r>
            <a:r>
              <a:rPr lang="en-US" altLang="zh-CN" sz="1400" dirty="0"/>
              <a:t>whether a combined IBC and intra prediction mode is applied. </a:t>
            </a:r>
          </a:p>
          <a:p>
            <a:pPr lvl="1" hangingPunct="0">
              <a:buFont typeface="Wingdings" panose="05000000000000000000" pitchFamily="2" charset="2"/>
              <a:buChar char="§"/>
            </a:pPr>
            <a:r>
              <a:rPr lang="en-US" altLang="zh-CN" sz="1400" dirty="0"/>
              <a:t>If this flag is true, another flag is signaled to indicate whether the intra part is based on the TIMD or the PDPC.</a:t>
            </a:r>
            <a:endParaRPr lang="zh-CN" altLang="zh-CN" dirty="0"/>
          </a:p>
          <a:p>
            <a:pPr marL="0" indent="0" hangingPunct="0">
              <a:buNone/>
            </a:pP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6528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9C8A3435-62F3-451B-B927-B5D6FABEE9D5}"/>
              </a:ext>
            </a:extLst>
          </p:cNvPr>
          <p:cNvSpPr txBox="1"/>
          <p:nvPr/>
        </p:nvSpPr>
        <p:spPr>
          <a:xfrm>
            <a:off x="780407" y="1336908"/>
            <a:ext cx="1021756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/>
              <a:t>Test 1</a:t>
            </a:r>
            <a:r>
              <a:rPr lang="en-US" sz="2200" b="1" dirty="0" smtClean="0"/>
              <a:t>: Proposed combined IBC and intra method</a:t>
            </a:r>
            <a:endParaRPr lang="en-US" sz="220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0388646"/>
              </p:ext>
            </p:extLst>
          </p:nvPr>
        </p:nvGraphicFramePr>
        <p:xfrm>
          <a:off x="452587" y="1900653"/>
          <a:ext cx="11305305" cy="4079240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1027755">
                  <a:extLst>
                    <a:ext uri="{9D8B030D-6E8A-4147-A177-3AD203B41FA5}">
                      <a16:colId xmlns:a16="http://schemas.microsoft.com/office/drawing/2014/main" val="2847911116"/>
                    </a:ext>
                  </a:extLst>
                </a:gridCol>
                <a:gridCol w="1027755">
                  <a:extLst>
                    <a:ext uri="{9D8B030D-6E8A-4147-A177-3AD203B41FA5}">
                      <a16:colId xmlns:a16="http://schemas.microsoft.com/office/drawing/2014/main" val="3353698261"/>
                    </a:ext>
                  </a:extLst>
                </a:gridCol>
                <a:gridCol w="1027755">
                  <a:extLst>
                    <a:ext uri="{9D8B030D-6E8A-4147-A177-3AD203B41FA5}">
                      <a16:colId xmlns:a16="http://schemas.microsoft.com/office/drawing/2014/main" val="2604876457"/>
                    </a:ext>
                  </a:extLst>
                </a:gridCol>
                <a:gridCol w="1027755">
                  <a:extLst>
                    <a:ext uri="{9D8B030D-6E8A-4147-A177-3AD203B41FA5}">
                      <a16:colId xmlns:a16="http://schemas.microsoft.com/office/drawing/2014/main" val="3925999271"/>
                    </a:ext>
                  </a:extLst>
                </a:gridCol>
                <a:gridCol w="1027755">
                  <a:extLst>
                    <a:ext uri="{9D8B030D-6E8A-4147-A177-3AD203B41FA5}">
                      <a16:colId xmlns:a16="http://schemas.microsoft.com/office/drawing/2014/main" val="2006432165"/>
                    </a:ext>
                  </a:extLst>
                </a:gridCol>
                <a:gridCol w="1027755">
                  <a:extLst>
                    <a:ext uri="{9D8B030D-6E8A-4147-A177-3AD203B41FA5}">
                      <a16:colId xmlns:a16="http://schemas.microsoft.com/office/drawing/2014/main" val="1899876467"/>
                    </a:ext>
                  </a:extLst>
                </a:gridCol>
                <a:gridCol w="1027755">
                  <a:extLst>
                    <a:ext uri="{9D8B030D-6E8A-4147-A177-3AD203B41FA5}">
                      <a16:colId xmlns:a16="http://schemas.microsoft.com/office/drawing/2014/main" val="928880995"/>
                    </a:ext>
                  </a:extLst>
                </a:gridCol>
                <a:gridCol w="1027755">
                  <a:extLst>
                    <a:ext uri="{9D8B030D-6E8A-4147-A177-3AD203B41FA5}">
                      <a16:colId xmlns:a16="http://schemas.microsoft.com/office/drawing/2014/main" val="2101360864"/>
                    </a:ext>
                  </a:extLst>
                </a:gridCol>
                <a:gridCol w="1027755">
                  <a:extLst>
                    <a:ext uri="{9D8B030D-6E8A-4147-A177-3AD203B41FA5}">
                      <a16:colId xmlns:a16="http://schemas.microsoft.com/office/drawing/2014/main" val="1223099048"/>
                    </a:ext>
                  </a:extLst>
                </a:gridCol>
                <a:gridCol w="1027755">
                  <a:extLst>
                    <a:ext uri="{9D8B030D-6E8A-4147-A177-3AD203B41FA5}">
                      <a16:colId xmlns:a16="http://schemas.microsoft.com/office/drawing/2014/main" val="1146936617"/>
                    </a:ext>
                  </a:extLst>
                </a:gridCol>
                <a:gridCol w="1027755">
                  <a:extLst>
                    <a:ext uri="{9D8B030D-6E8A-4147-A177-3AD203B41FA5}">
                      <a16:colId xmlns:a16="http://schemas.microsoft.com/office/drawing/2014/main" val="3161793632"/>
                    </a:ext>
                  </a:extLst>
                </a:gridCol>
              </a:tblGrid>
              <a:tr h="370840">
                <a:tc gridSpan="1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Over ECM6.0</a:t>
                      </a:r>
                      <a:r>
                        <a:rPr lang="en-US" altLang="zh-CN" baseline="0" dirty="0" smtClean="0"/>
                        <a:t> </a:t>
                      </a:r>
                      <a:r>
                        <a:rPr lang="en-US" altLang="zh-CN" dirty="0" smtClean="0"/>
                        <a:t>IBC</a:t>
                      </a:r>
                      <a:r>
                        <a:rPr lang="en-US" altLang="zh-CN" baseline="0" dirty="0" smtClean="0"/>
                        <a:t> </a:t>
                      </a:r>
                      <a:r>
                        <a:rPr lang="en-US" altLang="zh-CN" dirty="0" smtClean="0"/>
                        <a:t>On</a:t>
                      </a:r>
                      <a:endParaRPr lang="zh-CN" altLang="en-US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7341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/>
                        <a:t>All Intra</a:t>
                      </a:r>
                      <a:endParaRPr lang="zh-CN" altLang="en-US" sz="18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Random Access</a:t>
                      </a:r>
                      <a:endParaRPr lang="en-US" altLang="zh-CN" sz="1800" b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70825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Y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U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V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EncT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DecT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Y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U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V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EncT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DecT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70640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A1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alt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alt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72347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A2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-0.18%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-0.31%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-0.24%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alt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alt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alt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39748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B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alt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alt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-0.03%</a:t>
                      </a:r>
                      <a:endParaRPr 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-0.06%</a:t>
                      </a:r>
                      <a:endParaRPr 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0.09%</a:t>
                      </a:r>
                      <a:endParaRPr 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alt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24315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C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-0.15%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altLang="zh-CN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alt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-0.15%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alt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alt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15956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E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-0.29%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-0.31%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altLang="zh-CN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alt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alt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71155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Overall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-0.08%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-0.16%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altLang="zh-CN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altLang="zh-CN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alt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8575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D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-0.17%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alt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alt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alt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alt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3787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Class F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alt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alt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0.10%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alt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alt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68873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3579459"/>
      </p:ext>
    </p:extLst>
  </p:cSld>
  <p:clrMapOvr>
    <a:masterClrMapping/>
  </p:clrMapOvr>
</p:sld>
</file>

<file path=ppt/theme/theme1.xml><?xml version="1.0" encoding="utf-8"?>
<a:theme xmlns:a="http://schemas.openxmlformats.org/drawingml/2006/main" name="包裹">
  <a:themeElements>
    <a:clrScheme name="包裹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包裹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>
    <a:spDef>
      <a:spPr/>
      <a:bodyPr rtlCol="0" anchor="ctr"/>
      <a:lstStyle>
        <a:defPPr marL="342900" indent="-342900" algn="l">
          <a:buFont typeface="Wingdings" pitchFamily="2" charset="2"/>
          <a:buChar char="l"/>
          <a:defRPr kumimoji="1" sz="2000" dirty="0" smtClean="0">
            <a:solidFill>
              <a:schemeClr val="tx1"/>
            </a:solidFill>
            <a:latin typeface="SimHei" panose="02010609060101010101" pitchFamily="49" charset="-122"/>
            <a:ea typeface="SimHei" panose="020106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arcel" id="{8BEC4385-4EB9-4D53-BFB5-0EA123736B6D}" vid="{71C241A9-A460-4AD1-916F-25308628A5BC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Parcel</Template>
  <TotalTime>71443</TotalTime>
  <Words>398</Words>
  <Application>Microsoft Office PowerPoint</Application>
  <PresentationFormat>宽屏</PresentationFormat>
  <Paragraphs>79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6" baseType="lpstr">
      <vt:lpstr>KaiTi</vt:lpstr>
      <vt:lpstr>Microsoft YaHei Light</vt:lpstr>
      <vt:lpstr>DengXian</vt:lpstr>
      <vt:lpstr>DengXian</vt:lpstr>
      <vt:lpstr>宋体</vt:lpstr>
      <vt:lpstr>Arial</vt:lpstr>
      <vt:lpstr>Calibri</vt:lpstr>
      <vt:lpstr>Calibri Light</vt:lpstr>
      <vt:lpstr>Times New Roman</vt:lpstr>
      <vt:lpstr>Wingdings</vt:lpstr>
      <vt:lpstr>包裹</vt:lpstr>
      <vt:lpstr>Custom Design</vt:lpstr>
      <vt:lpstr>JVET-aB0191 Non-EE2: Combined intra block copy and intra mode</vt:lpstr>
      <vt:lpstr>Introduction</vt:lpstr>
      <vt:lpstr>Proposal</vt:lpstr>
      <vt:lpstr>Performance evaluation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liwenfeiyiran@163.com</dc:creator>
  <cp:lastModifiedBy>kwai</cp:lastModifiedBy>
  <cp:revision>1307</cp:revision>
  <cp:lastPrinted>2018-10-23T07:47:24Z</cp:lastPrinted>
  <dcterms:created xsi:type="dcterms:W3CDTF">2018-07-10T02:40:16Z</dcterms:created>
  <dcterms:modified xsi:type="dcterms:W3CDTF">2022-10-22T10:30:10Z</dcterms:modified>
</cp:coreProperties>
</file>