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58D20C-A8F3-A6A1-A27D-29FC9813F831}" v="225" dt="2022-10-21T07:47:25.929"/>
    <p1510:client id="{E10965C1-727C-4576-9C85-2A75A5B2E3D2}" v="2" dt="2022-10-22T07:47:15.740"/>
    <p1510:client id="{E6E75916-8CE6-D80C-03AA-14EA5AB2F4B2}" v="90" dt="2022-10-21T17:45:06.3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96" d="100"/>
          <a:sy n="96" d="100"/>
        </p:scale>
        <p:origin x="84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kram Jumakulyyev" userId="S::ijumakul@qti.qualcomm.com::583c777c-9ad2-495e-9400-571de0776453" providerId="AD" clId="Web-{CE58D20C-A8F3-A6A1-A27D-29FC9813F831}"/>
    <pc:docChg chg="addSld modSld">
      <pc:chgData name="Ikram Jumakulyyev" userId="S::ijumakul@qti.qualcomm.com::583c777c-9ad2-495e-9400-571de0776453" providerId="AD" clId="Web-{CE58D20C-A8F3-A6A1-A27D-29FC9813F831}" dt="2022-10-21T07:47:25.929" v="171" actId="1076"/>
      <pc:docMkLst>
        <pc:docMk/>
      </pc:docMkLst>
      <pc:sldChg chg="modSp">
        <pc:chgData name="Ikram Jumakulyyev" userId="S::ijumakul@qti.qualcomm.com::583c777c-9ad2-495e-9400-571de0776453" providerId="AD" clId="Web-{CE58D20C-A8F3-A6A1-A27D-29FC9813F831}" dt="2022-10-21T07:40:53.085" v="61"/>
        <pc:sldMkLst>
          <pc:docMk/>
          <pc:sldMk cId="2364673604" sldId="261"/>
        </pc:sldMkLst>
        <pc:graphicFrameChg chg="mod modGraphic">
          <ac:chgData name="Ikram Jumakulyyev" userId="S::ijumakul@qti.qualcomm.com::583c777c-9ad2-495e-9400-571de0776453" providerId="AD" clId="Web-{CE58D20C-A8F3-A6A1-A27D-29FC9813F831}" dt="2022-10-21T07:40:53.085" v="61"/>
          <ac:graphicFrameMkLst>
            <pc:docMk/>
            <pc:sldMk cId="2364673604" sldId="261"/>
            <ac:graphicFrameMk id="3" creationId="{506E1230-EBA6-E137-A478-9B5A2C49E184}"/>
          </ac:graphicFrameMkLst>
        </pc:graphicFrameChg>
      </pc:sldChg>
      <pc:sldChg chg="modSp">
        <pc:chgData name="Ikram Jumakulyyev" userId="S::ijumakul@qti.qualcomm.com::583c777c-9ad2-495e-9400-571de0776453" providerId="AD" clId="Web-{CE58D20C-A8F3-A6A1-A27D-29FC9813F831}" dt="2022-10-21T07:43:28.747" v="131"/>
        <pc:sldMkLst>
          <pc:docMk/>
          <pc:sldMk cId="1544752671" sldId="262"/>
        </pc:sldMkLst>
        <pc:graphicFrameChg chg="mod modGraphic">
          <ac:chgData name="Ikram Jumakulyyev" userId="S::ijumakul@qti.qualcomm.com::583c777c-9ad2-495e-9400-571de0776453" providerId="AD" clId="Web-{CE58D20C-A8F3-A6A1-A27D-29FC9813F831}" dt="2022-10-21T07:43:28.747" v="131"/>
          <ac:graphicFrameMkLst>
            <pc:docMk/>
            <pc:sldMk cId="1544752671" sldId="262"/>
            <ac:graphicFrameMk id="3" creationId="{506E1230-EBA6-E137-A478-9B5A2C49E184}"/>
          </ac:graphicFrameMkLst>
        </pc:graphicFrameChg>
      </pc:sldChg>
      <pc:sldChg chg="addSp delSp modSp new">
        <pc:chgData name="Ikram Jumakulyyev" userId="S::ijumakul@qti.qualcomm.com::583c777c-9ad2-495e-9400-571de0776453" providerId="AD" clId="Web-{CE58D20C-A8F3-A6A1-A27D-29FC9813F831}" dt="2022-10-21T07:47:25.929" v="171" actId="1076"/>
        <pc:sldMkLst>
          <pc:docMk/>
          <pc:sldMk cId="228676785" sldId="265"/>
        </pc:sldMkLst>
        <pc:spChg chg="del">
          <ac:chgData name="Ikram Jumakulyyev" userId="S::ijumakul@qti.qualcomm.com::583c777c-9ad2-495e-9400-571de0776453" providerId="AD" clId="Web-{CE58D20C-A8F3-A6A1-A27D-29FC9813F831}" dt="2022-10-21T07:45:58.613" v="133"/>
          <ac:spMkLst>
            <pc:docMk/>
            <pc:sldMk cId="228676785" sldId="265"/>
            <ac:spMk id="2" creationId="{FEBB7B8E-45CF-4F80-8A0A-2F0CACC7CA6C}"/>
          </ac:spMkLst>
        </pc:spChg>
        <pc:spChg chg="del mod">
          <ac:chgData name="Ikram Jumakulyyev" userId="S::ijumakul@qti.qualcomm.com::583c777c-9ad2-495e-9400-571de0776453" providerId="AD" clId="Web-{CE58D20C-A8F3-A6A1-A27D-29FC9813F831}" dt="2022-10-21T07:46:09.895" v="135"/>
          <ac:spMkLst>
            <pc:docMk/>
            <pc:sldMk cId="228676785" sldId="265"/>
            <ac:spMk id="3" creationId="{5AB30374-A4D4-9759-31D5-B5C7A13BDBE0}"/>
          </ac:spMkLst>
        </pc:spChg>
        <pc:spChg chg="add mod">
          <ac:chgData name="Ikram Jumakulyyev" userId="S::ijumakul@qti.qualcomm.com::583c777c-9ad2-495e-9400-571de0776453" providerId="AD" clId="Web-{CE58D20C-A8F3-A6A1-A27D-29FC9813F831}" dt="2022-10-21T07:47:25.929" v="171" actId="1076"/>
          <ac:spMkLst>
            <pc:docMk/>
            <pc:sldMk cId="228676785" sldId="265"/>
            <ac:spMk id="4" creationId="{F5453946-4C17-A8D1-71F6-0A89BBA62125}"/>
          </ac:spMkLst>
        </pc:spChg>
      </pc:sldChg>
    </pc:docChg>
  </pc:docChgLst>
  <pc:docChgLst>
    <pc:chgData name="Nan Hu" userId="3618843d-2054-4bcf-ad49-76f523b6d2da" providerId="ADAL" clId="{E10965C1-727C-4576-9C85-2A75A5B2E3D2}"/>
    <pc:docChg chg="modSld">
      <pc:chgData name="Nan Hu" userId="3618843d-2054-4bcf-ad49-76f523b6d2da" providerId="ADAL" clId="{E10965C1-727C-4576-9C85-2A75A5B2E3D2}" dt="2022-10-22T07:47:15.740" v="254"/>
      <pc:docMkLst>
        <pc:docMk/>
      </pc:docMkLst>
      <pc:sldChg chg="addSp modSp mod">
        <pc:chgData name="Nan Hu" userId="3618843d-2054-4bcf-ad49-76f523b6d2da" providerId="ADAL" clId="{E10965C1-727C-4576-9C85-2A75A5B2E3D2}" dt="2022-10-22T07:47:12.073" v="253" actId="1076"/>
        <pc:sldMkLst>
          <pc:docMk/>
          <pc:sldMk cId="2364673604" sldId="261"/>
        </pc:sldMkLst>
        <pc:spChg chg="add mod">
          <ac:chgData name="Nan Hu" userId="3618843d-2054-4bcf-ad49-76f523b6d2da" providerId="ADAL" clId="{E10965C1-727C-4576-9C85-2A75A5B2E3D2}" dt="2022-10-22T07:47:12.073" v="253" actId="1076"/>
          <ac:spMkLst>
            <pc:docMk/>
            <pc:sldMk cId="2364673604" sldId="261"/>
            <ac:spMk id="4" creationId="{D6D4CC39-76C8-47ED-8F5A-E8234AF2D6DD}"/>
          </ac:spMkLst>
        </pc:spChg>
        <pc:graphicFrameChg chg="modGraphic">
          <ac:chgData name="Nan Hu" userId="3618843d-2054-4bcf-ad49-76f523b6d2da" providerId="ADAL" clId="{E10965C1-727C-4576-9C85-2A75A5B2E3D2}" dt="2022-10-22T07:43:32.146" v="250" actId="20577"/>
          <ac:graphicFrameMkLst>
            <pc:docMk/>
            <pc:sldMk cId="2364673604" sldId="261"/>
            <ac:graphicFrameMk id="3" creationId="{506E1230-EBA6-E137-A478-9B5A2C49E184}"/>
          </ac:graphicFrameMkLst>
        </pc:graphicFrameChg>
      </pc:sldChg>
      <pc:sldChg chg="addSp modSp mod">
        <pc:chgData name="Nan Hu" userId="3618843d-2054-4bcf-ad49-76f523b6d2da" providerId="ADAL" clId="{E10965C1-727C-4576-9C85-2A75A5B2E3D2}" dt="2022-10-22T07:47:15.740" v="254"/>
        <pc:sldMkLst>
          <pc:docMk/>
          <pc:sldMk cId="1544752671" sldId="262"/>
        </pc:sldMkLst>
        <pc:spChg chg="add mod">
          <ac:chgData name="Nan Hu" userId="3618843d-2054-4bcf-ad49-76f523b6d2da" providerId="ADAL" clId="{E10965C1-727C-4576-9C85-2A75A5B2E3D2}" dt="2022-10-22T07:47:15.740" v="254"/>
          <ac:spMkLst>
            <pc:docMk/>
            <pc:sldMk cId="1544752671" sldId="262"/>
            <ac:spMk id="4" creationId="{CF3A247D-D55C-40B4-A8AC-00D19BCDBD9C}"/>
          </ac:spMkLst>
        </pc:spChg>
        <pc:graphicFrameChg chg="modGraphic">
          <ac:chgData name="Nan Hu" userId="3618843d-2054-4bcf-ad49-76f523b6d2da" providerId="ADAL" clId="{E10965C1-727C-4576-9C85-2A75A5B2E3D2}" dt="2022-10-22T07:37:55.183" v="176" actId="20577"/>
          <ac:graphicFrameMkLst>
            <pc:docMk/>
            <pc:sldMk cId="1544752671" sldId="262"/>
            <ac:graphicFrameMk id="3" creationId="{506E1230-EBA6-E137-A478-9B5A2C49E184}"/>
          </ac:graphicFrameMkLst>
        </pc:graphicFrameChg>
      </pc:sldChg>
    </pc:docChg>
  </pc:docChgLst>
  <pc:docChgLst>
    <pc:chgData name="Ikram Jumakulyyev" userId="S::ijumakul@qti.qualcomm.com::583c777c-9ad2-495e-9400-571de0776453" providerId="AD" clId="Web-{E6E75916-8CE6-D80C-03AA-14EA5AB2F4B2}"/>
    <pc:docChg chg="addSld delSld modSld">
      <pc:chgData name="Ikram Jumakulyyev" userId="S::ijumakul@qti.qualcomm.com::583c777c-9ad2-495e-9400-571de0776453" providerId="AD" clId="Web-{E6E75916-8CE6-D80C-03AA-14EA5AB2F4B2}" dt="2022-10-21T17:45:06.318" v="81"/>
      <pc:docMkLst>
        <pc:docMk/>
      </pc:docMkLst>
      <pc:sldChg chg="addSp delSp modSp">
        <pc:chgData name="Ikram Jumakulyyev" userId="S::ijumakul@qti.qualcomm.com::583c777c-9ad2-495e-9400-571de0776453" providerId="AD" clId="Web-{E6E75916-8CE6-D80C-03AA-14EA5AB2F4B2}" dt="2022-10-21T17:44:30.035" v="74" actId="14100"/>
        <pc:sldMkLst>
          <pc:docMk/>
          <pc:sldMk cId="2884671288" sldId="258"/>
        </pc:sldMkLst>
        <pc:picChg chg="del">
          <ac:chgData name="Ikram Jumakulyyev" userId="S::ijumakul@qti.qualcomm.com::583c777c-9ad2-495e-9400-571de0776453" providerId="AD" clId="Web-{E6E75916-8CE6-D80C-03AA-14EA5AB2F4B2}" dt="2022-10-21T17:44:11.097" v="70"/>
          <ac:picMkLst>
            <pc:docMk/>
            <pc:sldMk cId="2884671288" sldId="258"/>
            <ac:picMk id="3" creationId="{67D2F373-7122-BDEB-F114-DA9F066F117A}"/>
          </ac:picMkLst>
        </pc:picChg>
        <pc:picChg chg="add mod">
          <ac:chgData name="Ikram Jumakulyyev" userId="S::ijumakul@qti.qualcomm.com::583c777c-9ad2-495e-9400-571de0776453" providerId="AD" clId="Web-{E6E75916-8CE6-D80C-03AA-14EA5AB2F4B2}" dt="2022-10-21T17:44:30.035" v="74" actId="14100"/>
          <ac:picMkLst>
            <pc:docMk/>
            <pc:sldMk cId="2884671288" sldId="258"/>
            <ac:picMk id="5" creationId="{B354854B-0ADC-0DE2-E6CC-CEE30E2D18C5}"/>
          </ac:picMkLst>
        </pc:picChg>
      </pc:sldChg>
      <pc:sldChg chg="addSp delSp modSp">
        <pc:chgData name="Ikram Jumakulyyev" userId="S::ijumakul@qti.qualcomm.com::583c777c-9ad2-495e-9400-571de0776453" providerId="AD" clId="Web-{E6E75916-8CE6-D80C-03AA-14EA5AB2F4B2}" dt="2022-10-21T17:45:03.505" v="80" actId="14100"/>
        <pc:sldMkLst>
          <pc:docMk/>
          <pc:sldMk cId="2821322598" sldId="259"/>
        </pc:sldMkLst>
        <pc:picChg chg="del">
          <ac:chgData name="Ikram Jumakulyyev" userId="S::ijumakul@qti.qualcomm.com::583c777c-9ad2-495e-9400-571de0776453" providerId="AD" clId="Web-{E6E75916-8CE6-D80C-03AA-14EA5AB2F4B2}" dt="2022-10-21T17:44:42.192" v="76"/>
          <ac:picMkLst>
            <pc:docMk/>
            <pc:sldMk cId="2821322598" sldId="259"/>
            <ac:picMk id="4" creationId="{6AD5F559-FECF-AFEA-4EF9-63F5EC675E26}"/>
          </ac:picMkLst>
        </pc:picChg>
        <pc:picChg chg="add mod">
          <ac:chgData name="Ikram Jumakulyyev" userId="S::ijumakul@qti.qualcomm.com::583c777c-9ad2-495e-9400-571de0776453" providerId="AD" clId="Web-{E6E75916-8CE6-D80C-03AA-14EA5AB2F4B2}" dt="2022-10-21T17:45:03.505" v="80" actId="14100"/>
          <ac:picMkLst>
            <pc:docMk/>
            <pc:sldMk cId="2821322598" sldId="259"/>
            <ac:picMk id="5" creationId="{C0B9E84E-E383-1B4F-5F92-19EDF196FC2A}"/>
          </ac:picMkLst>
        </pc:picChg>
      </pc:sldChg>
      <pc:sldChg chg="del">
        <pc:chgData name="Ikram Jumakulyyev" userId="S::ijumakul@qti.qualcomm.com::583c777c-9ad2-495e-9400-571de0776453" providerId="AD" clId="Web-{E6E75916-8CE6-D80C-03AA-14EA5AB2F4B2}" dt="2022-10-21T17:44:36.957" v="75"/>
        <pc:sldMkLst>
          <pc:docMk/>
          <pc:sldMk cId="88407343" sldId="263"/>
        </pc:sldMkLst>
      </pc:sldChg>
      <pc:sldChg chg="del">
        <pc:chgData name="Ikram Jumakulyyev" userId="S::ijumakul@qti.qualcomm.com::583c777c-9ad2-495e-9400-571de0776453" providerId="AD" clId="Web-{E6E75916-8CE6-D80C-03AA-14EA5AB2F4B2}" dt="2022-10-21T17:45:06.318" v="81"/>
        <pc:sldMkLst>
          <pc:docMk/>
          <pc:sldMk cId="1827236503" sldId="264"/>
        </pc:sldMkLst>
      </pc:sldChg>
      <pc:sldChg chg="addSp modSp">
        <pc:chgData name="Ikram Jumakulyyev" userId="S::ijumakul@qti.qualcomm.com::583c777c-9ad2-495e-9400-571de0776453" providerId="AD" clId="Web-{E6E75916-8CE6-D80C-03AA-14EA5AB2F4B2}" dt="2022-10-21T17:29:36.375" v="68" actId="14100"/>
        <pc:sldMkLst>
          <pc:docMk/>
          <pc:sldMk cId="228676785" sldId="265"/>
        </pc:sldMkLst>
        <pc:spChg chg="add mod">
          <ac:chgData name="Ikram Jumakulyyev" userId="S::ijumakul@qti.qualcomm.com::583c777c-9ad2-495e-9400-571de0776453" providerId="AD" clId="Web-{E6E75916-8CE6-D80C-03AA-14EA5AB2F4B2}" dt="2022-10-21T17:29:36.375" v="68" actId="14100"/>
          <ac:spMkLst>
            <pc:docMk/>
            <pc:sldMk cId="228676785" sldId="265"/>
            <ac:spMk id="2" creationId="{95C10B77-3DA6-E05C-9C18-145A9491AA7B}"/>
          </ac:spMkLst>
        </pc:spChg>
      </pc:sldChg>
      <pc:sldChg chg="modSp new del">
        <pc:chgData name="Ikram Jumakulyyev" userId="S::ijumakul@qti.qualcomm.com::583c777c-9ad2-495e-9400-571de0776453" providerId="AD" clId="Web-{E6E75916-8CE6-D80C-03AA-14EA5AB2F4B2}" dt="2022-10-21T17:29:45.329" v="69"/>
        <pc:sldMkLst>
          <pc:docMk/>
          <pc:sldMk cId="489442581" sldId="266"/>
        </pc:sldMkLst>
        <pc:spChg chg="mod">
          <ac:chgData name="Ikram Jumakulyyev" userId="S::ijumakul@qti.qualcomm.com::583c777c-9ad2-495e-9400-571de0776453" providerId="AD" clId="Web-{E6E75916-8CE6-D80C-03AA-14EA5AB2F4B2}" dt="2022-10-21T17:27:56.262" v="8" actId="20577"/>
          <ac:spMkLst>
            <pc:docMk/>
            <pc:sldMk cId="489442581" sldId="266"/>
            <ac:spMk id="2" creationId="{5512E7F4-4FB4-2EFB-1D9A-470FFE95D96F}"/>
          </ac:spMkLst>
        </pc:spChg>
        <pc:spChg chg="mod">
          <ac:chgData name="Ikram Jumakulyyev" userId="S::ijumakul@qti.qualcomm.com::583c777c-9ad2-495e-9400-571de0776453" providerId="AD" clId="Web-{E6E75916-8CE6-D80C-03AA-14EA5AB2F4B2}" dt="2022-10-21T17:28:57.140" v="54" actId="20577"/>
          <ac:spMkLst>
            <pc:docMk/>
            <pc:sldMk cId="489442581" sldId="266"/>
            <ac:spMk id="3" creationId="{178ACDA9-60CB-FABC-C756-B713918E9923}"/>
          </ac:spMkLst>
        </pc:spChg>
      </pc:sldChg>
    </pc:docChg>
  </pc:docChgLst>
  <pc:docChgLst>
    <pc:chgData name="Ikram Jumakulyyev" userId="S::ijumakul@qti.qualcomm.com::583c777c-9ad2-495e-9400-571de0776453" providerId="AD" clId="Web-{AE92E259-B2EF-FBD3-F946-BBEB752667CE}"/>
    <pc:docChg chg="modSld">
      <pc:chgData name="Ikram Jumakulyyev" userId="S::ijumakul@qti.qualcomm.com::583c777c-9ad2-495e-9400-571de0776453" providerId="AD" clId="Web-{AE92E259-B2EF-FBD3-F946-BBEB752667CE}" dt="2022-10-20T14:06:05.469" v="93"/>
      <pc:docMkLst>
        <pc:docMk/>
      </pc:docMkLst>
      <pc:sldChg chg="modSp">
        <pc:chgData name="Ikram Jumakulyyev" userId="S::ijumakul@qti.qualcomm.com::583c777c-9ad2-495e-9400-571de0776453" providerId="AD" clId="Web-{AE92E259-B2EF-FBD3-F946-BBEB752667CE}" dt="2022-10-20T14:02:45.007" v="27"/>
        <pc:sldMkLst>
          <pc:docMk/>
          <pc:sldMk cId="2364673604" sldId="261"/>
        </pc:sldMkLst>
        <pc:graphicFrameChg chg="mod modGraphic">
          <ac:chgData name="Ikram Jumakulyyev" userId="S::ijumakul@qti.qualcomm.com::583c777c-9ad2-495e-9400-571de0776453" providerId="AD" clId="Web-{AE92E259-B2EF-FBD3-F946-BBEB752667CE}" dt="2022-10-20T14:02:45.007" v="27"/>
          <ac:graphicFrameMkLst>
            <pc:docMk/>
            <pc:sldMk cId="2364673604" sldId="261"/>
            <ac:graphicFrameMk id="3" creationId="{506E1230-EBA6-E137-A478-9B5A2C49E184}"/>
          </ac:graphicFrameMkLst>
        </pc:graphicFrameChg>
      </pc:sldChg>
      <pc:sldChg chg="modSp">
        <pc:chgData name="Ikram Jumakulyyev" userId="S::ijumakul@qti.qualcomm.com::583c777c-9ad2-495e-9400-571de0776453" providerId="AD" clId="Web-{AE92E259-B2EF-FBD3-F946-BBEB752667CE}" dt="2022-10-20T14:06:05.469" v="93"/>
        <pc:sldMkLst>
          <pc:docMk/>
          <pc:sldMk cId="1544752671" sldId="262"/>
        </pc:sldMkLst>
        <pc:graphicFrameChg chg="mod modGraphic">
          <ac:chgData name="Ikram Jumakulyyev" userId="S::ijumakul@qti.qualcomm.com::583c777c-9ad2-495e-9400-571de0776453" providerId="AD" clId="Web-{AE92E259-B2EF-FBD3-F946-BBEB752667CE}" dt="2022-10-20T14:06:05.469" v="93"/>
          <ac:graphicFrameMkLst>
            <pc:docMk/>
            <pc:sldMk cId="1544752671" sldId="262"/>
            <ac:graphicFrameMk id="3" creationId="{506E1230-EBA6-E137-A478-9B5A2C49E184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000" dirty="0">
                <a:ea typeface="+mj-lt"/>
                <a:cs typeface="+mj-lt"/>
              </a:rPr>
              <a:t>JVET-AB0186: Modification of extended offline-filter taps for ALF</a:t>
            </a:r>
            <a:br>
              <a:rPr lang="en-US" sz="5000" dirty="0">
                <a:ea typeface="+mj-lt"/>
                <a:cs typeface="+mj-lt"/>
              </a:rPr>
            </a:br>
            <a:endParaRPr lang="en-US" sz="5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Calibri"/>
              </a:rPr>
              <a:t>Ikram Jumakulyyev, Nan Hu, Vadim Seregin, Marta </a:t>
            </a:r>
            <a:r>
              <a:rPr lang="en-CA" dirty="0">
                <a:ea typeface="+mn-lt"/>
                <a:cs typeface="+mn-lt"/>
              </a:rPr>
              <a:t>Karczewicz (Qualcomm)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63C5D-B6EB-290F-5B17-7AE202EF2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cs typeface="Calibri Light"/>
              </a:rPr>
              <a:t>Online trained coefficients of ALF in ECM 6.0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DF1B0301-296B-7EA6-8100-A1F35C9359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468" y="1691374"/>
            <a:ext cx="5262996" cy="347525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11A4B3-D2A8-5510-B785-305CFBE6E160}"/>
              </a:ext>
            </a:extLst>
          </p:cNvPr>
          <p:cNvSpPr txBox="1"/>
          <p:nvPr/>
        </p:nvSpPr>
        <p:spPr>
          <a:xfrm>
            <a:off x="7386205" y="1688521"/>
            <a:ext cx="4918362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cs typeface="Calibri"/>
              </a:rPr>
              <a:t>Taps:</a:t>
            </a: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>
                <a:cs typeface="Calibri"/>
              </a:rPr>
              <a:t>#0~#19: </a:t>
            </a:r>
            <a:r>
              <a:rPr lang="en-CA" dirty="0">
                <a:ea typeface="+mn-lt"/>
                <a:cs typeface="+mn-lt"/>
              </a:rPr>
              <a:t>Applied to neighboring reconstructed samples </a:t>
            </a:r>
            <a:endParaRPr lang="en-US" dirty="0">
              <a:cs typeface="Calibri"/>
            </a:endParaRPr>
          </a:p>
          <a:p>
            <a:endParaRPr lang="en-CA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ea typeface="+mn-lt"/>
                <a:cs typeface="+mn-lt"/>
              </a:rPr>
              <a:t>#20~#21: </a:t>
            </a:r>
            <a:r>
              <a:rPr lang="en-CA" dirty="0">
                <a:ea typeface="+mn-lt"/>
                <a:cs typeface="+mn-lt"/>
              </a:rPr>
              <a:t>Applied to offline-filtered results</a:t>
            </a:r>
          </a:p>
          <a:p>
            <a:endParaRPr lang="en-CA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CA" dirty="0">
                <a:ea typeface="+mn-lt"/>
                <a:cs typeface="+mn-lt"/>
              </a:rPr>
              <a:t>#22~#24: Applied to samples before </a:t>
            </a:r>
          </a:p>
          <a:p>
            <a:r>
              <a:rPr lang="en-CA" dirty="0">
                <a:ea typeface="+mn-lt"/>
                <a:cs typeface="+mn-lt"/>
              </a:rPr>
              <a:t>      deblocking filter.  </a:t>
            </a:r>
            <a:endParaRPr lang="en-CA">
              <a:cs typeface="Calibri"/>
            </a:endParaRPr>
          </a:p>
          <a:p>
            <a:endParaRPr lang="en-CA" dirty="0">
              <a:ea typeface="+mn-lt"/>
              <a:cs typeface="+mn-lt"/>
            </a:endParaRPr>
          </a:p>
          <a:p>
            <a:endParaRPr lang="en-CA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6274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63C5D-B6EB-290F-5B17-7AE202EF2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27327" cy="1325563"/>
          </a:xfrm>
        </p:spPr>
        <p:txBody>
          <a:bodyPr>
            <a:normAutofit/>
          </a:bodyPr>
          <a:lstStyle/>
          <a:p>
            <a:r>
              <a:rPr lang="en-US" sz="4000" dirty="0">
                <a:cs typeface="Calibri Light"/>
              </a:rPr>
              <a:t>Online trained coefficients of ALF in EE2-5.1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E2AB94-4AA0-C292-6770-669BFC478DB5}"/>
              </a:ext>
            </a:extLst>
          </p:cNvPr>
          <p:cNvSpPr txBox="1"/>
          <p:nvPr/>
        </p:nvSpPr>
        <p:spPr>
          <a:xfrm>
            <a:off x="7386205" y="1688521"/>
            <a:ext cx="4918362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cs typeface="Calibri"/>
              </a:rPr>
              <a:t>Taps:</a:t>
            </a: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>
                <a:cs typeface="Calibri"/>
              </a:rPr>
              <a:t>#0~#19: </a:t>
            </a:r>
            <a:r>
              <a:rPr lang="en-CA" dirty="0">
                <a:ea typeface="+mn-lt"/>
                <a:cs typeface="+mn-lt"/>
              </a:rPr>
              <a:t>Applied to neighboring reconstructed samples </a:t>
            </a:r>
            <a:endParaRPr lang="en-US" dirty="0">
              <a:cs typeface="Calibri"/>
            </a:endParaRPr>
          </a:p>
          <a:p>
            <a:endParaRPr lang="en-CA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>
                <a:ea typeface="+mn-lt"/>
                <a:cs typeface="+mn-lt"/>
              </a:rPr>
              <a:t>#20~#27: </a:t>
            </a:r>
            <a:r>
              <a:rPr lang="en-CA" b="1" dirty="0">
                <a:ea typeface="+mn-lt"/>
                <a:cs typeface="+mn-lt"/>
              </a:rPr>
              <a:t>Applied to offline-filtered results</a:t>
            </a:r>
          </a:p>
          <a:p>
            <a:endParaRPr lang="en-CA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CA" dirty="0">
                <a:ea typeface="+mn-lt"/>
                <a:cs typeface="+mn-lt"/>
              </a:rPr>
              <a:t>#22~#24: Applied to samples before </a:t>
            </a:r>
          </a:p>
          <a:p>
            <a:r>
              <a:rPr lang="en-CA" dirty="0">
                <a:ea typeface="+mn-lt"/>
                <a:cs typeface="+mn-lt"/>
              </a:rPr>
              <a:t>      deblocking filter.  </a:t>
            </a:r>
            <a:endParaRPr lang="en-CA">
              <a:cs typeface="Calibri"/>
            </a:endParaRPr>
          </a:p>
          <a:p>
            <a:endParaRPr lang="en-CA" dirty="0">
              <a:ea typeface="+mn-lt"/>
              <a:cs typeface="+mn-lt"/>
            </a:endParaRPr>
          </a:p>
          <a:p>
            <a:endParaRPr lang="en-CA" dirty="0">
              <a:ea typeface="+mn-lt"/>
              <a:cs typeface="+mn-lt"/>
            </a:endParaRPr>
          </a:p>
        </p:txBody>
      </p:sp>
      <p:pic>
        <p:nvPicPr>
          <p:cNvPr id="5" name="Picture 4" descr="A picture containing histogram&#10;&#10;Description automatically generated">
            <a:extLst>
              <a:ext uri="{FF2B5EF4-FFF2-40B4-BE49-F238E27FC236}">
                <a16:creationId xmlns:a16="http://schemas.microsoft.com/office/drawing/2014/main" id="{B354854B-0ADC-0DE2-E6CC-CEE30E2D18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602" y="1687657"/>
            <a:ext cx="6139295" cy="3361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6712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86951-4B4D-F128-7F1C-32E5E25545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75380" cy="1325563"/>
          </a:xfrm>
        </p:spPr>
        <p:txBody>
          <a:bodyPr/>
          <a:lstStyle/>
          <a:p>
            <a:r>
              <a:rPr lang="en-US" sz="4000" dirty="0">
                <a:ea typeface="+mj-lt"/>
                <a:cs typeface="+mj-lt"/>
              </a:rPr>
              <a:t>Our proposal: </a:t>
            </a:r>
            <a:r>
              <a:rPr lang="en-CA" sz="4000" dirty="0">
                <a:ea typeface="+mj-lt"/>
                <a:cs typeface="+mj-lt"/>
              </a:rPr>
              <a:t>Offline-filtered taps further extended</a:t>
            </a:r>
            <a:endParaRPr lang="en-US" sz="4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021217-57A2-70BE-BFA7-FB56A81F678A}"/>
              </a:ext>
            </a:extLst>
          </p:cNvPr>
          <p:cNvSpPr txBox="1"/>
          <p:nvPr/>
        </p:nvSpPr>
        <p:spPr>
          <a:xfrm>
            <a:off x="6762750" y="4095748"/>
            <a:ext cx="4918362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cs typeface="Calibri"/>
              </a:rPr>
              <a:t>Taps:</a:t>
            </a: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>
                <a:cs typeface="Calibri"/>
              </a:rPr>
              <a:t>#0~#19: </a:t>
            </a:r>
            <a:r>
              <a:rPr lang="en-CA" dirty="0">
                <a:ea typeface="+mn-lt"/>
                <a:cs typeface="+mn-lt"/>
              </a:rPr>
              <a:t>Applied to neighboring reconstructed samples </a:t>
            </a:r>
            <a:endParaRPr lang="en-US" dirty="0">
              <a:cs typeface="Calibri"/>
            </a:endParaRPr>
          </a:p>
          <a:p>
            <a:endParaRPr lang="en-CA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US" b="1" i="1" dirty="0">
                <a:ea typeface="+mn-lt"/>
                <a:cs typeface="+mn-lt"/>
              </a:rPr>
              <a:t>#20~#31: </a:t>
            </a:r>
            <a:r>
              <a:rPr lang="en-CA" b="1" i="1" dirty="0">
                <a:ea typeface="+mn-lt"/>
                <a:cs typeface="+mn-lt"/>
              </a:rPr>
              <a:t>Applied to offline-filtered results</a:t>
            </a:r>
          </a:p>
          <a:p>
            <a:endParaRPr lang="en-CA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CA" dirty="0">
                <a:ea typeface="+mn-lt"/>
                <a:cs typeface="+mn-lt"/>
              </a:rPr>
              <a:t>#22~#24: Applied to samples before </a:t>
            </a:r>
          </a:p>
          <a:p>
            <a:r>
              <a:rPr lang="en-CA" dirty="0">
                <a:ea typeface="+mn-lt"/>
                <a:cs typeface="+mn-lt"/>
              </a:rPr>
              <a:t>      deblocking filter.  </a:t>
            </a:r>
            <a:endParaRPr lang="en-CA">
              <a:cs typeface="Calibri"/>
            </a:endParaRPr>
          </a:p>
          <a:p>
            <a:endParaRPr lang="en-CA" dirty="0">
              <a:ea typeface="+mn-lt"/>
              <a:cs typeface="+mn-lt"/>
            </a:endParaRPr>
          </a:p>
          <a:p>
            <a:endParaRPr lang="en-CA" dirty="0">
              <a:ea typeface="+mn-lt"/>
              <a:cs typeface="+mn-lt"/>
            </a:endParaRP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C0B9E84E-E383-1B4F-5F92-19EDF196FC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235" y="1687657"/>
            <a:ext cx="7501371" cy="3430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225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A41DD-10BA-CF1D-FA04-209CB73CE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Simulation Results</a:t>
            </a:r>
            <a:endParaRPr lang="en-US" dirty="0"/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506E1230-EBA6-E137-A478-9B5A2C49E1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57852"/>
              </p:ext>
            </p:extLst>
          </p:nvPr>
        </p:nvGraphicFramePr>
        <p:xfrm>
          <a:off x="190500" y="1792431"/>
          <a:ext cx="11902293" cy="4520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2252">
                  <a:extLst>
                    <a:ext uri="{9D8B030D-6E8A-4147-A177-3AD203B41FA5}">
                      <a16:colId xmlns:a16="http://schemas.microsoft.com/office/drawing/2014/main" val="2385615666"/>
                    </a:ext>
                  </a:extLst>
                </a:gridCol>
                <a:gridCol w="754987">
                  <a:extLst>
                    <a:ext uri="{9D8B030D-6E8A-4147-A177-3AD203B41FA5}">
                      <a16:colId xmlns:a16="http://schemas.microsoft.com/office/drawing/2014/main" val="2936682259"/>
                    </a:ext>
                  </a:extLst>
                </a:gridCol>
                <a:gridCol w="774637">
                  <a:extLst>
                    <a:ext uri="{9D8B030D-6E8A-4147-A177-3AD203B41FA5}">
                      <a16:colId xmlns:a16="http://schemas.microsoft.com/office/drawing/2014/main" val="1633389160"/>
                    </a:ext>
                  </a:extLst>
                </a:gridCol>
                <a:gridCol w="772344">
                  <a:extLst>
                    <a:ext uri="{9D8B030D-6E8A-4147-A177-3AD203B41FA5}">
                      <a16:colId xmlns:a16="http://schemas.microsoft.com/office/drawing/2014/main" val="790861456"/>
                    </a:ext>
                  </a:extLst>
                </a:gridCol>
                <a:gridCol w="689259">
                  <a:extLst>
                    <a:ext uri="{9D8B030D-6E8A-4147-A177-3AD203B41FA5}">
                      <a16:colId xmlns:a16="http://schemas.microsoft.com/office/drawing/2014/main" val="1751779376"/>
                    </a:ext>
                  </a:extLst>
                </a:gridCol>
                <a:gridCol w="685564">
                  <a:extLst>
                    <a:ext uri="{9D8B030D-6E8A-4147-A177-3AD203B41FA5}">
                      <a16:colId xmlns:a16="http://schemas.microsoft.com/office/drawing/2014/main" val="2814254581"/>
                    </a:ext>
                  </a:extLst>
                </a:gridCol>
                <a:gridCol w="776038">
                  <a:extLst>
                    <a:ext uri="{9D8B030D-6E8A-4147-A177-3AD203B41FA5}">
                      <a16:colId xmlns:a16="http://schemas.microsoft.com/office/drawing/2014/main" val="2036240726"/>
                    </a:ext>
                  </a:extLst>
                </a:gridCol>
                <a:gridCol w="781021">
                  <a:extLst>
                    <a:ext uri="{9D8B030D-6E8A-4147-A177-3AD203B41FA5}">
                      <a16:colId xmlns:a16="http://schemas.microsoft.com/office/drawing/2014/main" val="1102613178"/>
                    </a:ext>
                  </a:extLst>
                </a:gridCol>
                <a:gridCol w="763665">
                  <a:extLst>
                    <a:ext uri="{9D8B030D-6E8A-4147-A177-3AD203B41FA5}">
                      <a16:colId xmlns:a16="http://schemas.microsoft.com/office/drawing/2014/main" val="78479164"/>
                    </a:ext>
                  </a:extLst>
                </a:gridCol>
                <a:gridCol w="647717">
                  <a:extLst>
                    <a:ext uri="{9D8B030D-6E8A-4147-A177-3AD203B41FA5}">
                      <a16:colId xmlns:a16="http://schemas.microsoft.com/office/drawing/2014/main" val="451574089"/>
                    </a:ext>
                  </a:extLst>
                </a:gridCol>
                <a:gridCol w="730803">
                  <a:extLst>
                    <a:ext uri="{9D8B030D-6E8A-4147-A177-3AD203B41FA5}">
                      <a16:colId xmlns:a16="http://schemas.microsoft.com/office/drawing/2014/main" val="3933457900"/>
                    </a:ext>
                  </a:extLst>
                </a:gridCol>
                <a:gridCol w="781021">
                  <a:extLst>
                    <a:ext uri="{9D8B030D-6E8A-4147-A177-3AD203B41FA5}">
                      <a16:colId xmlns:a16="http://schemas.microsoft.com/office/drawing/2014/main" val="659385165"/>
                    </a:ext>
                  </a:extLst>
                </a:gridCol>
                <a:gridCol w="772344">
                  <a:extLst>
                    <a:ext uri="{9D8B030D-6E8A-4147-A177-3AD203B41FA5}">
                      <a16:colId xmlns:a16="http://schemas.microsoft.com/office/drawing/2014/main" val="977389207"/>
                    </a:ext>
                  </a:extLst>
                </a:gridCol>
                <a:gridCol w="702918">
                  <a:extLst>
                    <a:ext uri="{9D8B030D-6E8A-4147-A177-3AD203B41FA5}">
                      <a16:colId xmlns:a16="http://schemas.microsoft.com/office/drawing/2014/main" val="1732541725"/>
                    </a:ext>
                  </a:extLst>
                </a:gridCol>
                <a:gridCol w="666920">
                  <a:extLst>
                    <a:ext uri="{9D8B030D-6E8A-4147-A177-3AD203B41FA5}">
                      <a16:colId xmlns:a16="http://schemas.microsoft.com/office/drawing/2014/main" val="265270490"/>
                    </a:ext>
                  </a:extLst>
                </a:gridCol>
                <a:gridCol w="730803">
                  <a:extLst>
                    <a:ext uri="{9D8B030D-6E8A-4147-A177-3AD203B41FA5}">
                      <a16:colId xmlns:a16="http://schemas.microsoft.com/office/drawing/2014/main" val="4223263622"/>
                    </a:ext>
                  </a:extLst>
                </a:gridCol>
              </a:tblGrid>
              <a:tr h="410930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500" dirty="0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tc gridSpan="5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AI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 gridSpan="5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RA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 gridSpan="5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LDB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1431657"/>
                  </a:ext>
                </a:extLst>
              </a:tr>
              <a:tr h="410930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500" dirty="0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tc gridSpan="15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Over ECM-6.0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7486781"/>
                  </a:ext>
                </a:extLst>
              </a:tr>
              <a:tr h="41093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Y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U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V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/>
                        <a:t>EncT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/>
                        <a:t>DecT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Y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U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V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 err="1"/>
                        <a:t>EncT</a:t>
                      </a:r>
                      <a:endParaRPr lang="en-US" sz="1500" dirty="0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 err="1"/>
                        <a:t>DecT</a:t>
                      </a:r>
                      <a:endParaRPr lang="en-US" sz="1500" dirty="0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Y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U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V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 err="1"/>
                        <a:t>EncT</a:t>
                      </a:r>
                      <a:endParaRPr lang="en-US" sz="1500" dirty="0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 err="1"/>
                        <a:t>DecT</a:t>
                      </a:r>
                      <a:endParaRPr lang="en-US" sz="1500" dirty="0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915166"/>
                  </a:ext>
                </a:extLst>
              </a:tr>
              <a:tr h="410930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-0.11%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0.01%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0.01%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107%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105%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-0.10%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-0.05%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0.03%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101%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101%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2266084"/>
                  </a:ext>
                </a:extLst>
              </a:tr>
              <a:tr h="410930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-0.14%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0.02%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0.02%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104%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106%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-0.14%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0.10%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0.01%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101%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101%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705734"/>
                  </a:ext>
                </a:extLst>
              </a:tr>
              <a:tr h="410930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-0.07%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0.03%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0.03%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104%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105%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-0.19%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0.08%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-0.07%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103%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103%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1220940"/>
                  </a:ext>
                </a:extLst>
              </a:tr>
              <a:tr h="410930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-0.09%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0.03%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0.03%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102%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100%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-0.25%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-0.06%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-0.01%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100%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99%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-0.35%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-0.14%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0.22%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100%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100%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8520315"/>
                  </a:ext>
                </a:extLst>
              </a:tr>
              <a:tr h="410930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-0.14%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0.02%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0.02%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105%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103%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-0.08%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0.21%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0.90%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107%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100%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0130711"/>
                  </a:ext>
                </a:extLst>
              </a:tr>
              <a:tr h="410930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</a:rPr>
                        <a:t>Overall </a:t>
                      </a: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-0.11%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0.02%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0.02%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104%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104%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-0.18%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0.02%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-0.02%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101%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102%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109778"/>
                  </a:ext>
                </a:extLst>
              </a:tr>
              <a:tr h="410930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-0.04%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0.07%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0.07%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104%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99%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-0.47%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-0.23%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-0.07%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104%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101%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-0.54%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-0.12%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0.73%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104%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100%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8428312"/>
                  </a:ext>
                </a:extLst>
              </a:tr>
              <a:tr h="410930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</a:rPr>
                        <a:t>Class F</a:t>
                      </a: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-0.10%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0.05%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0.05%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103%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104%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-0.09%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0.00%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0.01%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110%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103%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577324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6D4CC39-76C8-47ED-8F5A-E8234AF2D6DD}"/>
              </a:ext>
            </a:extLst>
          </p:cNvPr>
          <p:cNvSpPr txBox="1"/>
          <p:nvPr/>
        </p:nvSpPr>
        <p:spPr>
          <a:xfrm>
            <a:off x="190500" y="6414404"/>
            <a:ext cx="11255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Anchor results of random access with QP 22 are used for test for sequences Tango2, DaylightRoad2 and ParkRunning3.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673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A41DD-10BA-CF1D-FA04-209CB73CE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Simulation Results</a:t>
            </a:r>
            <a:endParaRPr lang="en-US" dirty="0"/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506E1230-EBA6-E137-A478-9B5A2C49E1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795445"/>
              </p:ext>
            </p:extLst>
          </p:nvPr>
        </p:nvGraphicFramePr>
        <p:xfrm>
          <a:off x="190500" y="1792431"/>
          <a:ext cx="11876326" cy="4373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349">
                  <a:extLst>
                    <a:ext uri="{9D8B030D-6E8A-4147-A177-3AD203B41FA5}">
                      <a16:colId xmlns:a16="http://schemas.microsoft.com/office/drawing/2014/main" val="2385615666"/>
                    </a:ext>
                  </a:extLst>
                </a:gridCol>
                <a:gridCol w="753340">
                  <a:extLst>
                    <a:ext uri="{9D8B030D-6E8A-4147-A177-3AD203B41FA5}">
                      <a16:colId xmlns:a16="http://schemas.microsoft.com/office/drawing/2014/main" val="2936682259"/>
                    </a:ext>
                  </a:extLst>
                </a:gridCol>
                <a:gridCol w="772947">
                  <a:extLst>
                    <a:ext uri="{9D8B030D-6E8A-4147-A177-3AD203B41FA5}">
                      <a16:colId xmlns:a16="http://schemas.microsoft.com/office/drawing/2014/main" val="1633389160"/>
                    </a:ext>
                  </a:extLst>
                </a:gridCol>
                <a:gridCol w="770659">
                  <a:extLst>
                    <a:ext uri="{9D8B030D-6E8A-4147-A177-3AD203B41FA5}">
                      <a16:colId xmlns:a16="http://schemas.microsoft.com/office/drawing/2014/main" val="790861456"/>
                    </a:ext>
                  </a:extLst>
                </a:gridCol>
                <a:gridCol w="687755">
                  <a:extLst>
                    <a:ext uri="{9D8B030D-6E8A-4147-A177-3AD203B41FA5}">
                      <a16:colId xmlns:a16="http://schemas.microsoft.com/office/drawing/2014/main" val="1751779376"/>
                    </a:ext>
                  </a:extLst>
                </a:gridCol>
                <a:gridCol w="684068">
                  <a:extLst>
                    <a:ext uri="{9D8B030D-6E8A-4147-A177-3AD203B41FA5}">
                      <a16:colId xmlns:a16="http://schemas.microsoft.com/office/drawing/2014/main" val="2814254581"/>
                    </a:ext>
                  </a:extLst>
                </a:gridCol>
                <a:gridCol w="774345">
                  <a:extLst>
                    <a:ext uri="{9D8B030D-6E8A-4147-A177-3AD203B41FA5}">
                      <a16:colId xmlns:a16="http://schemas.microsoft.com/office/drawing/2014/main" val="2036240726"/>
                    </a:ext>
                  </a:extLst>
                </a:gridCol>
                <a:gridCol w="779317">
                  <a:extLst>
                    <a:ext uri="{9D8B030D-6E8A-4147-A177-3AD203B41FA5}">
                      <a16:colId xmlns:a16="http://schemas.microsoft.com/office/drawing/2014/main" val="1102613178"/>
                    </a:ext>
                  </a:extLst>
                </a:gridCol>
                <a:gridCol w="761999">
                  <a:extLst>
                    <a:ext uri="{9D8B030D-6E8A-4147-A177-3AD203B41FA5}">
                      <a16:colId xmlns:a16="http://schemas.microsoft.com/office/drawing/2014/main" val="78479164"/>
                    </a:ext>
                  </a:extLst>
                </a:gridCol>
                <a:gridCol w="646304">
                  <a:extLst>
                    <a:ext uri="{9D8B030D-6E8A-4147-A177-3AD203B41FA5}">
                      <a16:colId xmlns:a16="http://schemas.microsoft.com/office/drawing/2014/main" val="451574089"/>
                    </a:ext>
                  </a:extLst>
                </a:gridCol>
                <a:gridCol w="729208">
                  <a:extLst>
                    <a:ext uri="{9D8B030D-6E8A-4147-A177-3AD203B41FA5}">
                      <a16:colId xmlns:a16="http://schemas.microsoft.com/office/drawing/2014/main" val="3933457900"/>
                    </a:ext>
                  </a:extLst>
                </a:gridCol>
                <a:gridCol w="779317">
                  <a:extLst>
                    <a:ext uri="{9D8B030D-6E8A-4147-A177-3AD203B41FA5}">
                      <a16:colId xmlns:a16="http://schemas.microsoft.com/office/drawing/2014/main" val="659385165"/>
                    </a:ext>
                  </a:extLst>
                </a:gridCol>
                <a:gridCol w="736022">
                  <a:extLst>
                    <a:ext uri="{9D8B030D-6E8A-4147-A177-3AD203B41FA5}">
                      <a16:colId xmlns:a16="http://schemas.microsoft.com/office/drawing/2014/main" val="977389207"/>
                    </a:ext>
                  </a:extLst>
                </a:gridCol>
                <a:gridCol w="736022">
                  <a:extLst>
                    <a:ext uri="{9D8B030D-6E8A-4147-A177-3AD203B41FA5}">
                      <a16:colId xmlns:a16="http://schemas.microsoft.com/office/drawing/2014/main" val="1732541725"/>
                    </a:ext>
                  </a:extLst>
                </a:gridCol>
                <a:gridCol w="665466">
                  <a:extLst>
                    <a:ext uri="{9D8B030D-6E8A-4147-A177-3AD203B41FA5}">
                      <a16:colId xmlns:a16="http://schemas.microsoft.com/office/drawing/2014/main" val="265270490"/>
                    </a:ext>
                  </a:extLst>
                </a:gridCol>
                <a:gridCol w="729208">
                  <a:extLst>
                    <a:ext uri="{9D8B030D-6E8A-4147-A177-3AD203B41FA5}">
                      <a16:colId xmlns:a16="http://schemas.microsoft.com/office/drawing/2014/main" val="4223263622"/>
                    </a:ext>
                  </a:extLst>
                </a:gridCol>
              </a:tblGrid>
              <a:tr h="397596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500" dirty="0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tc gridSpan="5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AI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 gridSpan="5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RA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 gridSpan="5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LDB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1431657"/>
                  </a:ext>
                </a:extLst>
              </a:tr>
              <a:tr h="397596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500" dirty="0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tc gridSpan="15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Over EE2-5.1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7486781"/>
                  </a:ext>
                </a:extLst>
              </a:tr>
              <a:tr h="39759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Y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U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V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/>
                        <a:t>EncT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err="1"/>
                        <a:t>DecT</a:t>
                      </a:r>
                      <a:endParaRPr lang="en-US" sz="1500" dirty="0" err="1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Y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U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V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err="1"/>
                        <a:t>EncT</a:t>
                      </a:r>
                      <a:endParaRPr lang="en-US" sz="1500" dirty="0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err="1"/>
                        <a:t>DecT</a:t>
                      </a:r>
                      <a:endParaRPr lang="en-US" sz="1500" dirty="0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Y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U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V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err="1"/>
                        <a:t>EncT</a:t>
                      </a:r>
                      <a:endParaRPr lang="en-US" sz="1500" dirty="0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err="1"/>
                        <a:t>DecT</a:t>
                      </a:r>
                      <a:endParaRPr lang="en-US" sz="1500" dirty="0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915166"/>
                  </a:ext>
                </a:extLst>
              </a:tr>
              <a:tr h="397596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-0.02%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0.01%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0.01%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103%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103%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-0.03%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0.19%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-0.03%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99%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101%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2266084"/>
                  </a:ext>
                </a:extLst>
              </a:tr>
              <a:tr h="397596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-0.03%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0.01%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0.01%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102%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104%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-0.03%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0.02%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0.07%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99%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100%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705734"/>
                  </a:ext>
                </a:extLst>
              </a:tr>
              <a:tr h="397596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-0.01%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0.01%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0.01%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102%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103%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-0.02%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-0.07%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0.02%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102%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101%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1220940"/>
                  </a:ext>
                </a:extLst>
              </a:tr>
              <a:tr h="397596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-0.03%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0.01%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0.01%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101%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101%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-0.10%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-0.03%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0.00%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100%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99%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-0.08%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0.43%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0.10%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98%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98%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8520315"/>
                  </a:ext>
                </a:extLst>
              </a:tr>
              <a:tr h="397596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0.00%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-0.02%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-0.02%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102%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101%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0.01%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0.02%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0.78%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102%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99%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0130711"/>
                  </a:ext>
                </a:extLst>
              </a:tr>
              <a:tr h="397596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</a:rPr>
                        <a:t>Overall </a:t>
                      </a: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-0.02%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0.01%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0.01%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102%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102%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-0.04%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0.01%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0.01%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100%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101%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109778"/>
                  </a:ext>
                </a:extLst>
              </a:tr>
              <a:tr h="397596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-0.01%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0.02%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0.02%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102%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99%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-0.26%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-0.08%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-0.15%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101%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99%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-0.24%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0.14%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0.35%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100%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98%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8428312"/>
                  </a:ext>
                </a:extLst>
              </a:tr>
              <a:tr h="397596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</a:rPr>
                        <a:t>Class F</a:t>
                      </a: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-0.03%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0.02%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0.02%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102%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102%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-0.05%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0.00%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0.09%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104%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500" dirty="0"/>
                        <a:t>101%</a:t>
                      </a:r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500" dirty="0"/>
                    </a:p>
                  </a:txBody>
                  <a:tcPr>
                    <a:lnR w="12700">
                      <a:solidFill>
                        <a:schemeClr val="tx1"/>
                      </a:solidFill>
                    </a:ln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577324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F3A247D-D55C-40B4-A8AC-00D19BCDBD9C}"/>
              </a:ext>
            </a:extLst>
          </p:cNvPr>
          <p:cNvSpPr txBox="1"/>
          <p:nvPr/>
        </p:nvSpPr>
        <p:spPr>
          <a:xfrm>
            <a:off x="190500" y="6414404"/>
            <a:ext cx="11255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Anchor results of random access with QP 22 are used for test for sequences Tango2, DaylightRoad2 and ParkRunning3.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752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5453946-4C17-A8D1-71F6-0A89BBA62125}"/>
              </a:ext>
            </a:extLst>
          </p:cNvPr>
          <p:cNvSpPr txBox="1"/>
          <p:nvPr/>
        </p:nvSpPr>
        <p:spPr>
          <a:xfrm>
            <a:off x="4078432" y="2952750"/>
            <a:ext cx="4035136" cy="4770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500" dirty="0">
                <a:cs typeface="Calibri"/>
              </a:rPr>
              <a:t>Thank you for your attention!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C10B77-3DA6-E05C-9C18-145A9491AA7B}"/>
              </a:ext>
            </a:extLst>
          </p:cNvPr>
          <p:cNvSpPr txBox="1"/>
          <p:nvPr/>
        </p:nvSpPr>
        <p:spPr>
          <a:xfrm>
            <a:off x="1858241" y="1252104"/>
            <a:ext cx="7142018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000" dirty="0">
                <a:cs typeface="Arial"/>
              </a:rPr>
              <a:t>Thanks to Ericsson for cross-checking!​</a:t>
            </a:r>
            <a:endParaRPr lang="en-US" sz="30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8676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</TotalTime>
  <Words>685</Words>
  <Application>Microsoft Office PowerPoint</Application>
  <PresentationFormat>Widescreen</PresentationFormat>
  <Paragraphs>266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JVET-AB0186: Modification of extended offline-filter taps for ALF </vt:lpstr>
      <vt:lpstr>Online trained coefficients of ALF in ECM 6.0</vt:lpstr>
      <vt:lpstr>Online trained coefficients of ALF in EE2-5.1</vt:lpstr>
      <vt:lpstr>Our proposal: Offline-filtered taps further extended</vt:lpstr>
      <vt:lpstr>Simulation Results</vt:lpstr>
      <vt:lpstr>Simulation Results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Nan Hu</dc:creator>
  <cp:lastModifiedBy>Nan Hu</cp:lastModifiedBy>
  <cp:revision>502</cp:revision>
  <dcterms:created xsi:type="dcterms:W3CDTF">2022-10-19T15:16:19Z</dcterms:created>
  <dcterms:modified xsi:type="dcterms:W3CDTF">2022-10-22T07:47:15Z</dcterms:modified>
</cp:coreProperties>
</file>