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13"/>
  </p:notesMasterIdLst>
  <p:handoutMasterIdLst>
    <p:handoutMasterId r:id="rId14"/>
  </p:handoutMasterIdLst>
  <p:sldIdLst>
    <p:sldId id="267" r:id="rId3"/>
    <p:sldId id="374" r:id="rId4"/>
    <p:sldId id="383" r:id="rId5"/>
    <p:sldId id="380" r:id="rId6"/>
    <p:sldId id="384" r:id="rId7"/>
    <p:sldId id="388" r:id="rId8"/>
    <p:sldId id="385" r:id="rId9"/>
    <p:sldId id="386" r:id="rId10"/>
    <p:sldId id="387" r:id="rId11"/>
    <p:sldId id="369" r:id="rId12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2022/10/22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</a:t>
            </a:r>
            <a:r>
              <a:rPr lang="en-US" altLang="zh-CN" sz="4400" dirty="0"/>
              <a:t>B</a:t>
            </a:r>
            <a:r>
              <a:rPr lang="en-US" sz="4400" dirty="0"/>
              <a:t>0181</a:t>
            </a:r>
            <a:br>
              <a:rPr lang="en-US" sz="4400" dirty="0"/>
            </a:br>
            <a:r>
              <a:rPr lang="en-US" sz="4400" dirty="0"/>
              <a:t>Non-EE2: Using prediction samples or residual samples for adaptive loop filter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en-CA" sz="2800" dirty="0"/>
              <a:t>Wei Chen, </a:t>
            </a:r>
            <a:r>
              <a:rPr lang="de-DE" sz="2800" dirty="0"/>
              <a:t>Hong-Jheng Jhu,</a:t>
            </a:r>
            <a:r>
              <a:rPr lang="en-CA" sz="2800" dirty="0"/>
              <a:t>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1991653" y="3618413"/>
            <a:ext cx="82052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Google </a:t>
            </a:r>
            <a:r>
              <a:rPr lang="en-US" sz="2800" dirty="0" smtClean="0"/>
              <a:t>and Alibaba for </a:t>
            </a:r>
            <a:r>
              <a:rPr lang="en-US" sz="2800" dirty="0"/>
              <a:t>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74CC9A99-9130-4C50-9AFD-D44C0F74F7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2907" y="1123242"/>
                <a:ext cx="11189372" cy="4838792"/>
              </a:xfrm>
            </p:spPr>
            <p:txBody>
              <a:bodyPr>
                <a:normAutofit/>
              </a:bodyPr>
              <a:lstStyle/>
              <a:p>
                <a:pPr hangingPunct="0"/>
                <a:r>
                  <a:rPr lang="en-CA" altLang="zh-CN" dirty="0"/>
                  <a:t>In</a:t>
                </a:r>
                <a:r>
                  <a:rPr lang="en-US" altLang="zh-CN" dirty="0"/>
                  <a:t> ECM-6.0, for </a:t>
                </a:r>
                <a:r>
                  <a:rPr lang="en-US" altLang="zh-CN" dirty="0" err="1"/>
                  <a:t>luma</a:t>
                </a:r>
                <a:r>
                  <a:rPr lang="en-US" altLang="zh-CN" dirty="0"/>
                  <a:t> component, the ALF is illustrated as:</a:t>
                </a:r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altLang="zh-CN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=22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</m:oMath>
                  </m:oMathPara>
                </a14:m>
                <a:endParaRPr lang="zh-CN" altLang="zh-CN" dirty="0"/>
              </a:p>
              <a:p>
                <a:pPr hangingPunct="0"/>
                <a:r>
                  <a:rPr lang="en-CA" altLang="zh-CN" dirty="0"/>
                  <a:t>where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altLang="zh-CN" dirty="0"/>
                  <a:t> indicates the current sample; </a:t>
                </a:r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zh-CN" dirty="0"/>
                  <a:t>indicates the clipped difference between a neighboring sample after SAO and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altLang="zh-CN" dirty="0"/>
                  <a:t>;</a:t>
                </a:r>
              </a:p>
              <a:p>
                <a:pPr hangingPunct="0"/>
                <a:r>
                  <a:rPr lang="en-CA" altLang="zh-CN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𝑔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altLang="zh-CN" dirty="0"/>
                  <a:t> indicates the clipped difference between a sample after fixed filter and </a:t>
                </a:r>
                <a14:m>
                  <m:oMath xmlns:m="http://schemas.openxmlformats.org/officeDocument/2006/math">
                    <m:r>
                      <a:rPr lang="en-CA" altLang="zh-CN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altLang="zh-CN" dirty="0"/>
                  <a:t>; </a:t>
                </a:r>
              </a:p>
              <a:p>
                <a:pPr hangingPunct="0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zh-CN" dirty="0"/>
                  <a:t>indicates the clipped difference between a neighboring sample before DBF and </a:t>
                </a:r>
                <a14:m>
                  <m:oMath xmlns:m="http://schemas.openxmlformats.org/officeDocument/2006/math">
                    <m:r>
                      <a:rPr lang="en-CA" altLang="zh-CN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altLang="zh-CN" dirty="0"/>
                  <a:t>. </a:t>
                </a:r>
              </a:p>
              <a:p>
                <a:pPr hangingPunct="0"/>
                <a:r>
                  <a:rPr lang="en-CA" altLang="zh-CN" dirty="0"/>
                  <a:t>The filter 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CA" altLang="zh-CN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CA" altLang="zh-CN">
                        <a:latin typeface="Cambria Math" panose="02040503050406030204" pitchFamily="18" charset="0"/>
                      </a:rPr>
                      <m:t>=0,…24,</m:t>
                    </m:r>
                  </m:oMath>
                </a14:m>
                <a:r>
                  <a:rPr lang="en-CA" altLang="zh-CN" dirty="0"/>
                  <a:t> are signalled. </a:t>
                </a:r>
                <a:endParaRPr lang="zh-CN" altLang="zh-CN" dirty="0"/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74CC9A99-9130-4C50-9AFD-D44C0F74F7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2907" y="1123242"/>
                <a:ext cx="11189372" cy="4838792"/>
              </a:xfrm>
              <a:blipFill>
                <a:blip r:embed="rId2"/>
                <a:stretch>
                  <a:fillRect l="-381" t="-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74CC9A99-9130-4C50-9AFD-D44C0F74F77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2907" y="1123242"/>
                <a:ext cx="11189372" cy="3531885"/>
              </a:xfrm>
            </p:spPr>
            <p:txBody>
              <a:bodyPr>
                <a:normAutofit/>
              </a:bodyPr>
              <a:lstStyle/>
              <a:p>
                <a:pPr marL="0" indent="0" hangingPunct="0">
                  <a:buNone/>
                </a:pPr>
                <a:r>
                  <a:rPr lang="en-CA" altLang="zh-CN" dirty="0"/>
                  <a:t>1) </a:t>
                </a:r>
                <a:r>
                  <a:rPr lang="en-US" altLang="zh-CN" dirty="0"/>
                  <a:t>Using prediction samples for ALF:</a:t>
                </a:r>
                <a:endPara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altLang="zh-CN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=22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=25</m:t>
                              </m:r>
                            </m:sub>
                            <m:sup>
                              <m:r>
                                <a:rPr lang="en-CA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</m:oMath>
                  </m:oMathPara>
                </a14:m>
                <a:endParaRPr lang="zh-CN" altLang="zh-CN" dirty="0"/>
              </a:p>
              <a:p>
                <a:pPr hangingPunct="0"/>
                <a:r>
                  <a:rPr lang="en-CA" altLang="zh-CN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zh-CN" dirty="0"/>
                  <a:t>is the clipped difference between a neighboring prediction sample and current sample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CA" altLang="zh-CN" dirty="0"/>
                  <a:t>.</a:t>
                </a:r>
              </a:p>
              <a:p>
                <a:pPr marL="0" indent="0" hangingPunct="0">
                  <a:buNone/>
                </a:pPr>
                <a:r>
                  <a:rPr lang="en-CA" altLang="zh-CN" dirty="0"/>
                  <a:t>2) </a:t>
                </a:r>
                <a:r>
                  <a:rPr lang="en-US" altLang="zh-CN" dirty="0"/>
                  <a:t>Using residual samples for ALF:</a:t>
                </a:r>
                <a:endPara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hangingPunc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</m:acc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CA" altLang="zh-CN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CA" altLang="zh-CN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19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=20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=22</m:t>
                              </m:r>
                            </m:sub>
                            <m:sup>
                              <m:r>
                                <a:rPr lang="en-CA" altLang="zh-CN" i="1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  <m:r>
                        <a:rPr lang="en-CA" altLang="zh-CN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zh-CN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=25</m:t>
                              </m:r>
                            </m:sub>
                            <m:sup>
                              <m:r>
                                <a:rPr lang="en-CA" altLang="zh-CN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zh-CN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en-CA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zh-CN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,0</m:t>
                                      </m:r>
                                    </m:sub>
                                  </m:sSub>
                                  <m:r>
                                    <a:rPr lang="en-CA" altLang="zh-CN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lang="zh-CN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  <m:r>
                                        <a:rPr lang="en-CA" altLang="zh-CN" i="1">
                                          <a:solidFill>
                                            <a:srgbClr val="C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,1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</m:oMath>
                  </m:oMathPara>
                </a14:m>
                <a:endParaRPr lang="zh-CN" altLang="zh-CN" dirty="0"/>
              </a:p>
              <a:p>
                <a:pPr hangingPunct="0"/>
                <a:r>
                  <a:rPr lang="en-CA" altLang="zh-CN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altLang="zh-CN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CA" altLang="zh-CN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zh-CN" dirty="0"/>
                  <a:t>is the clipped neighboring residual sample value.</a:t>
                </a:r>
              </a:p>
            </p:txBody>
          </p:sp>
        </mc:Choice>
        <mc:Fallback xmlns="">
          <p:sp>
            <p:nvSpPr>
              <p:cNvPr id="7" name="Content Placeholder 6">
                <a:extLst>
                  <a:ext uri="{FF2B5EF4-FFF2-40B4-BE49-F238E27FC236}">
                    <a16:creationId xmlns:a16="http://schemas.microsoft.com/office/drawing/2014/main" id="{74CC9A99-9130-4C50-9AFD-D44C0F74F77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2907" y="1123242"/>
                <a:ext cx="11189372" cy="3531885"/>
              </a:xfrm>
              <a:blipFill>
                <a:blip r:embed="rId3"/>
                <a:stretch>
                  <a:fillRect l="-490" t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325220"/>
              </p:ext>
            </p:extLst>
          </p:nvPr>
        </p:nvGraphicFramePr>
        <p:xfrm>
          <a:off x="3639127" y="4513164"/>
          <a:ext cx="4089400" cy="201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Visio" r:id="rId4" imgW="4076441" imgH="2019161" progId="Visio.Drawing.15">
                  <p:embed/>
                </p:oleObj>
              </mc:Choice>
              <mc:Fallback>
                <p:oleObj name="Visio" r:id="rId4" imgW="4076441" imgH="2019161" progId="Visio.Drawing.1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9127" y="4513164"/>
                        <a:ext cx="4089400" cy="2019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783137" y="6163132"/>
            <a:ext cx="10288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Figure 1. 1x1 and 3x3 filter shapes which are applied to the prediction/residual samples of the proposed ALF.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66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A191F5D-C6B3-08FA-8F5F-6C72EEF418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917869"/>
              </p:ext>
            </p:extLst>
          </p:nvPr>
        </p:nvGraphicFramePr>
        <p:xfrm>
          <a:off x="1824100" y="1911039"/>
          <a:ext cx="85438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6671">
                  <a:extLst>
                    <a:ext uri="{9D8B030D-6E8A-4147-A177-3AD203B41FA5}">
                      <a16:colId xmlns:a16="http://schemas.microsoft.com/office/drawing/2014/main" val="2374287051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52089880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83609550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2216498072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1540906224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231630420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670616031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63701342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48775668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4687321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706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966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Pred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100%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100%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100%</a:t>
                      </a:r>
                      <a:endParaRPr 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9332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Pred 3x3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/>
                        <a:t>101%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101%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101%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336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Resi</a:t>
                      </a:r>
                      <a:r>
                        <a:rPr lang="en-US" dirty="0"/>
                        <a:t>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701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Resi</a:t>
                      </a:r>
                      <a:r>
                        <a:rPr lang="en-US" dirty="0"/>
                        <a:t> 3x3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  <a:endParaRPr lang="en-US" altLang="zh-CN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6003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a</a:t>
            </a:r>
            <a:r>
              <a:rPr lang="en-US" sz="2200" b="1" dirty="0" smtClean="0"/>
              <a:t>:  </a:t>
            </a:r>
            <a:r>
              <a:rPr lang="en-US" sz="2200" dirty="0"/>
              <a:t>using prediction samples for ALF </a:t>
            </a:r>
            <a:r>
              <a:rPr lang="en-US" sz="2200" dirty="0" smtClean="0"/>
              <a:t>(1x1)</a:t>
            </a:r>
            <a:endParaRPr lang="en-US" sz="22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14539"/>
              </p:ext>
            </p:extLst>
          </p:nvPr>
        </p:nvGraphicFramePr>
        <p:xfrm>
          <a:off x="175487" y="1767795"/>
          <a:ext cx="12016512" cy="40792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51032">
                  <a:extLst>
                    <a:ext uri="{9D8B030D-6E8A-4147-A177-3AD203B41FA5}">
                      <a16:colId xmlns:a16="http://schemas.microsoft.com/office/drawing/2014/main" val="252946152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219642071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6364833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2230802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08310867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9177533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7586329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08974013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776330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063780038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7992166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11259287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7655415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22176397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4947101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341738542"/>
                    </a:ext>
                  </a:extLst>
                </a:gridCol>
              </a:tblGrid>
              <a:tr h="370840">
                <a:tc gridSpan="16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Over ECM6.0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4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All Intra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Random</a:t>
                      </a:r>
                      <a:r>
                        <a:rPr lang="en-US" altLang="zh-CN" sz="1600" baseline="0" dirty="0"/>
                        <a:t> Access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Low Delay B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475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6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04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1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212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36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8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44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22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538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3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</a:t>
            </a:r>
            <a:r>
              <a:rPr lang="en-US" sz="2200" b="1" dirty="0" smtClean="0"/>
              <a:t>b:  </a:t>
            </a:r>
            <a:r>
              <a:rPr lang="en-US" sz="2200" dirty="0"/>
              <a:t>using prediction samples for ALF (3x3)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206295"/>
              </p:ext>
            </p:extLst>
          </p:nvPr>
        </p:nvGraphicFramePr>
        <p:xfrm>
          <a:off x="175487" y="1767795"/>
          <a:ext cx="12016512" cy="40792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51032">
                  <a:extLst>
                    <a:ext uri="{9D8B030D-6E8A-4147-A177-3AD203B41FA5}">
                      <a16:colId xmlns:a16="http://schemas.microsoft.com/office/drawing/2014/main" val="252946152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219642071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6364833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2230802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08310867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9177533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7586329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08974013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776330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063780038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7992166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11259287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7655415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22176397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4947101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341738542"/>
                    </a:ext>
                  </a:extLst>
                </a:gridCol>
              </a:tblGrid>
              <a:tr h="370840">
                <a:tc gridSpan="16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Over ECM6.0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4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All Intra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Random</a:t>
                      </a:r>
                      <a:r>
                        <a:rPr lang="en-US" altLang="zh-CN" sz="1600" baseline="0" dirty="0"/>
                        <a:t> Access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Low Delay B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475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6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04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1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212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36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8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44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22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5386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23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c</a:t>
            </a:r>
            <a:r>
              <a:rPr lang="en-US" sz="2200" b="1" dirty="0" smtClean="0"/>
              <a:t>:  </a:t>
            </a:r>
            <a:r>
              <a:rPr lang="en-US" sz="2200" dirty="0"/>
              <a:t>using residual samples for ALF (1x1)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043940"/>
              </p:ext>
            </p:extLst>
          </p:nvPr>
        </p:nvGraphicFramePr>
        <p:xfrm>
          <a:off x="175487" y="1767795"/>
          <a:ext cx="12016512" cy="40792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51032">
                  <a:extLst>
                    <a:ext uri="{9D8B030D-6E8A-4147-A177-3AD203B41FA5}">
                      <a16:colId xmlns:a16="http://schemas.microsoft.com/office/drawing/2014/main" val="252946152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219642071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6364833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2230802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08310867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9177533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7586329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08974013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776330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063780038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7992166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11259287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7655415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22176397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4947101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341738542"/>
                    </a:ext>
                  </a:extLst>
                </a:gridCol>
              </a:tblGrid>
              <a:tr h="370840">
                <a:tc gridSpan="16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Over ECM6.0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4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All Intra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Random</a:t>
                      </a:r>
                      <a:r>
                        <a:rPr lang="en-US" altLang="zh-CN" sz="1600" baseline="0" dirty="0"/>
                        <a:t> Access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Low Delay B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475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6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04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1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212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36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8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44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22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538688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32907" y="5978466"/>
            <a:ext cx="10288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RA</a:t>
            </a:r>
            <a:r>
              <a:rPr lang="en-US" altLang="zh-CN" dirty="0"/>
              <a:t>: copy </a:t>
            </a:r>
            <a:r>
              <a:rPr lang="en-US" altLang="zh-CN" dirty="0" smtClean="0"/>
              <a:t>2 </a:t>
            </a:r>
            <a:r>
              <a:rPr lang="en-US" altLang="zh-CN" dirty="0"/>
              <a:t>points from anchor; LDB: copy </a:t>
            </a:r>
            <a:r>
              <a:rPr lang="en-US" altLang="zh-CN" dirty="0" smtClean="0"/>
              <a:t>4 </a:t>
            </a:r>
            <a:r>
              <a:rPr lang="en-US" altLang="zh-CN" dirty="0"/>
              <a:t>points from anchor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645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 d:  </a:t>
            </a:r>
            <a:r>
              <a:rPr lang="en-US" sz="2200" dirty="0"/>
              <a:t>using residual samples for ALF (3x3)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859090"/>
              </p:ext>
            </p:extLst>
          </p:nvPr>
        </p:nvGraphicFramePr>
        <p:xfrm>
          <a:off x="175487" y="1767795"/>
          <a:ext cx="12016512" cy="407924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51032">
                  <a:extLst>
                    <a:ext uri="{9D8B030D-6E8A-4147-A177-3AD203B41FA5}">
                      <a16:colId xmlns:a16="http://schemas.microsoft.com/office/drawing/2014/main" val="252946152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219642071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6364833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2230802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08310867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9177533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37586329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08974013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77633057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063780038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17992166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311259287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776554155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221763974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449471013"/>
                    </a:ext>
                  </a:extLst>
                </a:gridCol>
                <a:gridCol w="751032">
                  <a:extLst>
                    <a:ext uri="{9D8B030D-6E8A-4147-A177-3AD203B41FA5}">
                      <a16:colId xmlns:a16="http://schemas.microsoft.com/office/drawing/2014/main" val="2341738542"/>
                    </a:ext>
                  </a:extLst>
                </a:gridCol>
              </a:tblGrid>
              <a:tr h="370840">
                <a:tc gridSpan="16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Over ECM6.0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443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All Intra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Random</a:t>
                      </a:r>
                      <a:r>
                        <a:rPr lang="en-US" altLang="zh-CN" sz="1600" baseline="0" dirty="0"/>
                        <a:t> Access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Low Delay B</a:t>
                      </a:r>
                      <a:endParaRPr lang="zh-CN" alt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4757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DecT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336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104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A2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15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6212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0.23%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36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zh-CN" alt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altLang="en-US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98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Overall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44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0.63%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122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Class 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8538688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32907" y="5978466"/>
            <a:ext cx="10288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RA</a:t>
            </a:r>
            <a:r>
              <a:rPr lang="en-US" altLang="zh-CN" dirty="0"/>
              <a:t>: copy </a:t>
            </a:r>
            <a:r>
              <a:rPr lang="en-US" altLang="zh-CN" dirty="0" smtClean="0"/>
              <a:t>2 </a:t>
            </a:r>
            <a:r>
              <a:rPr lang="en-US" altLang="zh-CN" dirty="0"/>
              <a:t>points from anchor; LDB: copy </a:t>
            </a:r>
            <a:r>
              <a:rPr lang="en-US" altLang="zh-CN" dirty="0" smtClean="0"/>
              <a:t>4 </a:t>
            </a:r>
            <a:r>
              <a:rPr lang="en-US" altLang="zh-CN" dirty="0"/>
              <a:t>points from anchor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929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to use prediction/residual samples as additional inputs to ALF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Approximately 0.1% coding gain 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achieved. 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>
                <a:latin typeface="Times New Roman" panose="02020603050405020304" pitchFamily="18" charset="0"/>
              </a:rPr>
              <a:t>It 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71381</TotalTime>
  <Words>1794</Words>
  <Application>Microsoft Office PowerPoint</Application>
  <PresentationFormat>宽屏</PresentationFormat>
  <Paragraphs>573</Paragraphs>
  <Slides>10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KaiTi</vt:lpstr>
      <vt:lpstr>Microsoft YaHei Light</vt:lpstr>
      <vt:lpstr>DengXian</vt:lpstr>
      <vt:lpstr>DengXian</vt:lpstr>
      <vt:lpstr>宋体</vt:lpstr>
      <vt:lpstr>Arial</vt:lpstr>
      <vt:lpstr>Calibri</vt:lpstr>
      <vt:lpstr>Calibri Light</vt:lpstr>
      <vt:lpstr>Cambria Math</vt:lpstr>
      <vt:lpstr>Times New Roman</vt:lpstr>
      <vt:lpstr>Wingdings</vt:lpstr>
      <vt:lpstr>包裹</vt:lpstr>
      <vt:lpstr>Custom Design</vt:lpstr>
      <vt:lpstr>Visio</vt:lpstr>
      <vt:lpstr>JVET-aB0181 Non-EE2: Using prediction samples or residual samples for adaptive loop filter</vt:lpstr>
      <vt:lpstr>Introduction</vt:lpstr>
      <vt:lpstr>Proposal</vt:lpstr>
      <vt:lpstr>Performance evaluation</vt:lpstr>
      <vt:lpstr>Performance evaluation</vt:lpstr>
      <vt:lpstr>Performance evaluation</vt:lpstr>
      <vt:lpstr>Performance evaluation</vt:lpstr>
      <vt:lpstr>Performance evaluation</vt:lpstr>
      <vt:lpstr>Performance evaluation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kwai</cp:lastModifiedBy>
  <cp:revision>1311</cp:revision>
  <cp:lastPrinted>2018-10-23T07:47:24Z</cp:lastPrinted>
  <dcterms:created xsi:type="dcterms:W3CDTF">2018-07-10T02:40:16Z</dcterms:created>
  <dcterms:modified xsi:type="dcterms:W3CDTF">2022-10-22T10:59:02Z</dcterms:modified>
</cp:coreProperties>
</file>