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478" r:id="rId3"/>
    <p:sldId id="479" r:id="rId4"/>
    <p:sldId id="481" r:id="rId5"/>
    <p:sldId id="483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1" autoAdjust="0"/>
    <p:restoredTop sz="94660"/>
  </p:normalViewPr>
  <p:slideViewPr>
    <p:cSldViewPr snapToGrid="0">
      <p:cViewPr varScale="1">
        <p:scale>
          <a:sx n="74" d="100"/>
          <a:sy n="74" d="100"/>
        </p:scale>
        <p:origin x="7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B85C1-6882-4331-A332-2077711DAC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BEFEEF-166F-461F-9409-9DBD4C255C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TW"/>
              <a:t>Click to edit Master subtitle style</a:t>
            </a:r>
            <a:endParaRPr lang="zh-TW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2DEF5-1A61-4BF5-A479-E9D4F4868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53C81-783C-4016-883C-22ADCE08C88E}" type="datetimeFigureOut">
              <a:rPr lang="zh-TW" altLang="en-US" smtClean="0"/>
              <a:t>2022/10/23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B8DB-73A8-4A24-913B-80C8EB22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AD9E6D-F1D5-4E3C-B1CF-CD0A50D3B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51F87-9742-4E84-BCE0-A58E956C3E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56134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F5F91-29C0-405B-840F-580528CA9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6748E5-D9B7-4864-9634-1330600E5B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CD4ED-3414-421E-AE72-40E0EF57C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53C81-783C-4016-883C-22ADCE08C88E}" type="datetimeFigureOut">
              <a:rPr lang="zh-TW" altLang="en-US" smtClean="0"/>
              <a:t>2022/10/23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8821E-68D2-4538-87E9-0C95623B2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3B363F-7190-4B72-9C9E-1592BC36E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51F87-9742-4E84-BCE0-A58E956C3E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9442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BF7392-6D4E-402B-87AB-2BA79E7A97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740CEE-7020-445C-A598-57F7873755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E3740-BE76-49B2-8694-AF4804C6B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53C81-783C-4016-883C-22ADCE08C88E}" type="datetimeFigureOut">
              <a:rPr lang="zh-TW" altLang="en-US" smtClean="0"/>
              <a:t>2022/10/23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A3C9EB-554D-4C1F-A6FD-11311CCE1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35061-988F-4304-AE6B-FE7091F9B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51F87-9742-4E84-BCE0-A58E956C3E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0252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CCFF3-E73E-49BF-A8F5-60D1F5B7E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CB52DE-2CBC-4E52-B3E4-67B72C43C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5193B-38FC-4F2D-B5AD-A76229412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53C81-783C-4016-883C-22ADCE08C88E}" type="datetimeFigureOut">
              <a:rPr lang="zh-TW" altLang="en-US" smtClean="0"/>
              <a:t>2022/10/23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CB5C2E-CD43-4719-9E20-9BC86108A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8A2F29-95C2-4B70-83F2-F973DC3A4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51F87-9742-4E84-BCE0-A58E956C3E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8642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4ADD6-32D1-4FA4-AC94-04D51FE5D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8C92F8-941C-470C-8A5B-7E5589E598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F6EAA-683A-4140-BCEA-22F680B45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53C81-783C-4016-883C-22ADCE08C88E}" type="datetimeFigureOut">
              <a:rPr lang="zh-TW" altLang="en-US" smtClean="0"/>
              <a:t>2022/10/23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0B409C-D341-4A7A-900C-AF7609958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F77A3-4FDD-4A4D-8E16-B2A0B91CD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51F87-9742-4E84-BCE0-A58E956C3E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0464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C6024-9229-4E40-939F-0EC2C98F6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347C7-2598-48D8-8AA4-B86C7FE02A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8CB012-626F-4EDD-BD12-06BFB2320A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35C3B1-38CC-4E8B-9723-A40EEB8FD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53C81-783C-4016-883C-22ADCE08C88E}" type="datetimeFigureOut">
              <a:rPr lang="zh-TW" altLang="en-US" smtClean="0"/>
              <a:t>2022/10/23</a:t>
            </a:fld>
            <a:endParaRPr lang="zh-TW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1F931-C59D-44C5-837C-02EA4EE60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3F15E1-6275-4FCE-8271-CC343978E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51F87-9742-4E84-BCE0-A58E956C3E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0014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AB461-B0D1-4511-BC8B-B71160810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A7145E-CEA4-4207-9B34-7CAE3DA3B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470E15-039E-43DC-B9E3-91F9EE106A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E8E37B-BF1D-4E81-B036-426B8882B6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7F495-1DF5-4003-9E5A-EA2FA156D2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11F00E-5469-40C8-A93A-C378268A3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53C81-783C-4016-883C-22ADCE08C88E}" type="datetimeFigureOut">
              <a:rPr lang="zh-TW" altLang="en-US" smtClean="0"/>
              <a:t>2022/10/23</a:t>
            </a:fld>
            <a:endParaRPr lang="zh-TW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EEC863-8E26-4CA7-BE6E-FE6D5F351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A2F3D5-DFD7-4DD7-B977-F4212ADD9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51F87-9742-4E84-BCE0-A58E956C3E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818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0B01D-21F4-42C1-9BA2-01F5A388D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7331B0-1E6F-4A82-9CBE-17F9CC5BB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53C81-783C-4016-883C-22ADCE08C88E}" type="datetimeFigureOut">
              <a:rPr lang="zh-TW" altLang="en-US" smtClean="0"/>
              <a:t>2022/10/23</a:t>
            </a:fld>
            <a:endParaRPr lang="zh-TW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9854A2-0B61-467C-91D0-97B02490F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2F226F-9265-4755-99BA-1C453C892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51F87-9742-4E84-BCE0-A58E956C3E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16546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8C41E3-04E8-4AD2-9F29-94C3FC493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53C81-783C-4016-883C-22ADCE08C88E}" type="datetimeFigureOut">
              <a:rPr lang="zh-TW" altLang="en-US" smtClean="0"/>
              <a:t>2022/10/23</a:t>
            </a:fld>
            <a:endParaRPr lang="zh-TW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82FF07-BFC3-49EB-9B29-A71203D21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EF28C1-0C25-4B1E-B889-0743752E5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51F87-9742-4E84-BCE0-A58E956C3E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1099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4C25A-4173-49C5-B10D-DBA534BF8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DDA33-5947-48C7-9FE1-404A5ED8CA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E5ED23-8E43-4CFB-8DC4-683506FCCC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799FDC-E650-42DF-9D27-AE45BC4E2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53C81-783C-4016-883C-22ADCE08C88E}" type="datetimeFigureOut">
              <a:rPr lang="zh-TW" altLang="en-US" smtClean="0"/>
              <a:t>2022/10/23</a:t>
            </a:fld>
            <a:endParaRPr lang="zh-TW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317A5F-B3FF-49AA-9492-70209D154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451A86-4B24-4833-9F12-A763F8A6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51F87-9742-4E84-BCE0-A58E956C3E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0764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D0237-846C-4E37-A236-34B13B608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43ADB2-ED2D-42BF-9701-0276EDBE01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B0F095-F5DC-4E21-98BB-E568EB8C2A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898F81-8B86-480F-BB34-2E4338F69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53C81-783C-4016-883C-22ADCE08C88E}" type="datetimeFigureOut">
              <a:rPr lang="zh-TW" altLang="en-US" smtClean="0"/>
              <a:t>2022/10/23</a:t>
            </a:fld>
            <a:endParaRPr lang="zh-TW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488160-C42B-4924-8B39-61DDADED4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5B0B85-A685-45B9-BC9D-EC0BFE5D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51F87-9742-4E84-BCE0-A58E956C3E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3852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1E407E-04E0-4DBD-AEAD-BBDED2C2A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803751-4647-4778-AB6C-4C4200CD28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18239-B256-4E97-A4E6-E18BAFD766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53C81-783C-4016-883C-22ADCE08C88E}" type="datetimeFigureOut">
              <a:rPr lang="zh-TW" altLang="en-US" smtClean="0"/>
              <a:t>2022/10/23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E54DE-E776-46CF-B848-690C57903B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6DE61-8F59-4590-AEEC-DC0C37C5C2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51F87-9742-4E84-BCE0-A58E956C3E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3127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JVET-AB0180 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Non-EE2: CCCM using non-</a:t>
            </a:r>
            <a:r>
              <a:rPr lang="en-US" altLang="zh-TW" sz="3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downsampled</a:t>
            </a:r>
            <a:r>
              <a:rPr lang="en-US" altLang="zh-TW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 </a:t>
            </a:r>
            <a:r>
              <a:rPr lang="en-US" altLang="zh-TW" sz="3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luma</a:t>
            </a:r>
            <a:r>
              <a:rPr lang="en-US" altLang="zh-TW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 samples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114020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Hong-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Jheng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Jhu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Che-Wei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Kuo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Xiaoyu Xiu, Wei Chen, Ning Yan,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Changyue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Ma, Xianglin Wang (Kwai) </a:t>
            </a:r>
          </a:p>
          <a:p>
            <a:r>
              <a:rPr lang="sv-SE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Vadim Seregin, Yao-Jen Chang, Bappaditya Ray, Marta Karczewicz (Qualcomm)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49743" cy="4351338"/>
          </a:xfrm>
        </p:spPr>
        <p:txBody>
          <a:bodyPr>
            <a:normAutofit/>
          </a:bodyPr>
          <a:lstStyle/>
          <a:p>
            <a:r>
              <a:rPr lang="en-US" dirty="0"/>
              <a:t>In ECM-6.0, besides cross-component linear model (CCLM) and gradient linear model (GLM), convolutional cross-component model (CCCM) is applied to predict the chroma samples from reconstructed </a:t>
            </a:r>
            <a:r>
              <a:rPr lang="en-US" dirty="0" err="1"/>
              <a:t>luma</a:t>
            </a:r>
            <a:r>
              <a:rPr lang="en-US" dirty="0"/>
              <a:t> samples</a:t>
            </a:r>
            <a:endParaRPr lang="en-CA" dirty="0"/>
          </a:p>
          <a:p>
            <a:pPr lvl="1"/>
            <a:r>
              <a:rPr lang="en-US" dirty="0"/>
              <a:t>The CCCM extends the 2-parameter linear model in the CCLM to 7-tap non-linear model</a:t>
            </a:r>
          </a:p>
          <a:p>
            <a:pPr lvl="1"/>
            <a:r>
              <a:rPr lang="en-US" dirty="0"/>
              <a:t>One </a:t>
            </a:r>
            <a:r>
              <a:rPr lang="en-US" dirty="0" err="1"/>
              <a:t>downsampling</a:t>
            </a:r>
            <a:r>
              <a:rPr lang="en-US" dirty="0"/>
              <a:t> filter is applied to the reconstructed </a:t>
            </a:r>
            <a:r>
              <a:rPr lang="en-US" dirty="0" err="1"/>
              <a:t>luma</a:t>
            </a:r>
            <a:r>
              <a:rPr lang="en-US" dirty="0"/>
              <a:t> samples to align with the resolution of chroma samples in the CU before the CCCM being applied</a:t>
            </a:r>
            <a:endParaRPr lang="en-CA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73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62313" cy="4947708"/>
          </a:xfrm>
        </p:spPr>
        <p:txBody>
          <a:bodyPr>
            <a:normAutofit/>
          </a:bodyPr>
          <a:lstStyle/>
          <a:p>
            <a:r>
              <a:rPr lang="en-US" dirty="0"/>
              <a:t>Chroma samples are directly predicted from the original reconstructed </a:t>
            </a:r>
            <a:r>
              <a:rPr lang="en-US" dirty="0" err="1"/>
              <a:t>luma</a:t>
            </a:r>
            <a:r>
              <a:rPr lang="en-US" dirty="0"/>
              <a:t> samples</a:t>
            </a:r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CA" altLang="zh-TW" dirty="0"/>
              <a:t>For signaling, when the CCCM is selected, one single flag is signaled and used for both two chroma components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CCCM using non-</a:t>
            </a:r>
            <a:r>
              <a:rPr lang="en-US" altLang="zh-TW" dirty="0" err="1"/>
              <a:t>downsampled</a:t>
            </a:r>
            <a:r>
              <a:rPr lang="en-US" altLang="zh-TW" dirty="0"/>
              <a:t> </a:t>
            </a:r>
            <a:r>
              <a:rPr lang="en-US" altLang="zh-TW" dirty="0" err="1"/>
              <a:t>luma</a:t>
            </a:r>
            <a:r>
              <a:rPr lang="en-US" altLang="zh-TW" dirty="0"/>
              <a:t> samples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B0126F0-63FC-4699-9426-63D8FAE639EB}"/>
                  </a:ext>
                </a:extLst>
              </p:cNvPr>
              <p:cNvSpPr txBox="1"/>
              <p:nvPr/>
            </p:nvSpPr>
            <p:spPr>
              <a:xfrm>
                <a:off x="980637" y="4215930"/>
                <a:ext cx="70475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C</a:t>
                </a:r>
                <a:endParaRPr lang="en-US" sz="240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altLang="zh-TW" sz="2400" i="1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sz="240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𝛽</m:t>
                      </m:r>
                    </m:oMath>
                  </m:oMathPara>
                </a14:m>
                <a:endParaRPr lang="en-CA" sz="2400" dirty="0">
                  <a:effectLst/>
                  <a:ea typeface="DengXia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B0126F0-63FC-4699-9426-63D8FAE639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637" y="4215930"/>
                <a:ext cx="704759" cy="1569660"/>
              </a:xfrm>
              <a:prstGeom prst="rect">
                <a:avLst/>
              </a:prstGeom>
              <a:blipFill>
                <a:blip r:embed="rId2"/>
                <a:stretch>
                  <a:fillRect l="-13913" t="-3113" b="-466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4">
                <a:extLst>
                  <a:ext uri="{FF2B5EF4-FFF2-40B4-BE49-F238E27FC236}">
                    <a16:creationId xmlns:a16="http://schemas.microsoft.com/office/drawing/2014/main" id="{6E0A4BA2-EBBF-4DBE-A9BB-6CB3CE93A05A}"/>
                  </a:ext>
                </a:extLst>
              </p:cNvPr>
              <p:cNvSpPr txBox="1"/>
              <p:nvPr/>
            </p:nvSpPr>
            <p:spPr>
              <a:xfrm>
                <a:off x="1623748" y="4215930"/>
                <a:ext cx="8944504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to-be-predicted </a:t>
                </a:r>
                <a:r>
                  <a:rPr lang="en-US" sz="2400" dirty="0" err="1"/>
                  <a:t>chroma</a:t>
                </a:r>
                <a:r>
                  <a:rPr lang="en-US" sz="2400" dirty="0"/>
                  <a:t> sample</a:t>
                </a:r>
                <a:endParaRPr lang="en-CA" sz="2400" dirty="0"/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400" dirty="0"/>
                  <a:t>-</a:t>
                </a:r>
                <a:r>
                  <a:rPr lang="en-US" sz="2400" dirty="0" err="1"/>
                  <a:t>th</a:t>
                </a:r>
                <a:r>
                  <a:rPr lang="en-US" sz="2400" dirty="0"/>
                  <a:t> reconstructed </a:t>
                </a:r>
                <a:r>
                  <a:rPr lang="en-US" sz="2400" dirty="0" err="1"/>
                  <a:t>luma</a:t>
                </a:r>
                <a:r>
                  <a:rPr lang="en-US" sz="2400" dirty="0"/>
                  <a:t> sample surround the </a:t>
                </a:r>
                <a:r>
                  <a:rPr lang="en-US" sz="2400" dirty="0" err="1"/>
                  <a:t>chroma</a:t>
                </a:r>
                <a:r>
                  <a:rPr lang="en-US" sz="2400" dirty="0"/>
                  <a:t> sample</a:t>
                </a:r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400" dirty="0"/>
                  <a:t>-</a:t>
                </a:r>
                <a:r>
                  <a:rPr lang="en-US" sz="2400" dirty="0" err="1"/>
                  <a:t>th</a:t>
                </a:r>
                <a:r>
                  <a:rPr lang="en-US" sz="2400" dirty="0"/>
                  <a:t> coefficient</a:t>
                </a:r>
              </a:p>
              <a:p>
                <a:r>
                  <a:rPr lang="en-US" sz="2400" dirty="0"/>
                  <a:t>offset</a:t>
                </a:r>
              </a:p>
            </p:txBody>
          </p:sp>
        </mc:Choice>
        <mc:Fallback xmlns="">
          <p:sp>
            <p:nvSpPr>
              <p:cNvPr id="17" name="TextBox 4">
                <a:extLst>
                  <a:ext uri="{FF2B5EF4-FFF2-40B4-BE49-F238E27FC236}">
                    <a16:creationId xmlns:a16="http://schemas.microsoft.com/office/drawing/2014/main" id="{6E0A4BA2-EBBF-4DBE-A9BB-6CB3CE93A0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3748" y="4215930"/>
                <a:ext cx="8944504" cy="1569660"/>
              </a:xfrm>
              <a:prstGeom prst="rect">
                <a:avLst/>
              </a:prstGeom>
              <a:blipFill>
                <a:blip r:embed="rId3"/>
                <a:stretch>
                  <a:fillRect l="-1022" t="-3113" b="-817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0AAD7F2-BC9B-46D9-828B-EEC84D9844DF}"/>
                  </a:ext>
                </a:extLst>
              </p:cNvPr>
              <p:cNvSpPr/>
              <p:nvPr/>
            </p:nvSpPr>
            <p:spPr>
              <a:xfrm>
                <a:off x="2321434" y="2212567"/>
                <a:ext cx="8397365" cy="8752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zh-TW" altLang="en-US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zh-TW" alt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zh-TW" alt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zh-TW" altLang="en-US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zh-TW" altLang="en-US" i="0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  <m:e>
                          <m:sSub>
                            <m:sSubPr>
                              <m:ctrlPr>
                                <a:rPr lang="zh-TW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zh-TW" altLang="en-US" i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zh-TW" altLang="en-US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zh-TW" alt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zh-TW" alt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nary>
                            <m:naryPr>
                              <m:chr m:val="∑"/>
                              <m:limLoc m:val="undOvr"/>
                              <m:ctrlPr>
                                <a:rPr lang="zh-TW" alt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zh-TW" alt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zh-TW" altLang="en-US" i="0">
                                  <a:latin typeface="Cambria Math" panose="02040503050406030204" pitchFamily="18" charset="0"/>
                                </a:rPr>
                                <m:t>=6</m:t>
                              </m:r>
                            </m:sub>
                            <m:sup>
                              <m:r>
                                <a:rPr lang="zh-TW" altLang="en-US" i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  <m:r>
                            <a:rPr lang="zh-TW" altLang="en-US"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((</m:t>
                          </m:r>
                        </m:e>
                      </m:nary>
                      <m:sSup>
                        <m:sSupPr>
                          <m:ctrlPr>
                            <a:rPr lang="en-GB" altLang="zh-TW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en-GB" altLang="zh-TW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</m:sub>
                          </m:sSub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GB" altLang="zh-TW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zh-TW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TW" altLang="en-US" i="1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zh-TW" altLang="en-US" i="0">
                          <a:latin typeface="Cambria Math" panose="02040503050406030204" pitchFamily="18" charset="0"/>
                        </a:rPr>
                        <m:t>)≫</m:t>
                      </m:r>
                      <m:r>
                        <a:rPr lang="zh-TW" altLang="en-US" i="1">
                          <a:latin typeface="Cambria Math" panose="02040503050406030204" pitchFamily="18" charset="0"/>
                        </a:rPr>
                        <m:t>𝑏𝑖𝑡𝐷𝑒𝑝𝑡h</m:t>
                      </m:r>
                      <m:r>
                        <a:rPr lang="zh-TW" altLang="en-US" i="0">
                          <a:latin typeface="Cambria Math" panose="02040503050406030204" pitchFamily="18" charset="0"/>
                        </a:rPr>
                        <m:t>)+</m:t>
                      </m:r>
                      <m:sSub>
                        <m:sSubPr>
                          <m:ctrlPr>
                            <a:rPr lang="zh-TW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TW" alt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zh-TW" altLang="en-US" i="0"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  <m:r>
                        <a:rPr lang="zh-TW" altLang="en-US" i="0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zh-TW" altLang="en-US" i="1">
                          <a:latin typeface="Cambria Math" panose="02040503050406030204" pitchFamily="18" charset="0"/>
                        </a:rPr>
                        <m:t>𝛽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0AAD7F2-BC9B-46D9-828B-EEC84D9844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434" y="2212567"/>
                <a:ext cx="8397365" cy="87524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CCFE2F9C-9447-4635-B6B7-1B4A942D81D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435" y="3172101"/>
            <a:ext cx="2869565" cy="11712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8116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TW" dirty="0"/>
              <a:t>Simulation Results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7160331-B137-44A0-9D34-56D8896A26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97939" y="2663824"/>
          <a:ext cx="3965252" cy="2636520"/>
        </p:xfrm>
        <a:graphic>
          <a:graphicData uri="http://schemas.openxmlformats.org/drawingml/2006/table">
            <a:tbl>
              <a:tblPr/>
              <a:tblGrid>
                <a:gridCol w="946087">
                  <a:extLst>
                    <a:ext uri="{9D8B030D-6E8A-4147-A177-3AD203B41FA5}">
                      <a16:colId xmlns:a16="http://schemas.microsoft.com/office/drawing/2014/main" val="1275481451"/>
                    </a:ext>
                  </a:extLst>
                </a:gridCol>
                <a:gridCol w="623887">
                  <a:extLst>
                    <a:ext uri="{9D8B030D-6E8A-4147-A177-3AD203B41FA5}">
                      <a16:colId xmlns:a16="http://schemas.microsoft.com/office/drawing/2014/main" val="4015303868"/>
                    </a:ext>
                  </a:extLst>
                </a:gridCol>
                <a:gridCol w="623887">
                  <a:extLst>
                    <a:ext uri="{9D8B030D-6E8A-4147-A177-3AD203B41FA5}">
                      <a16:colId xmlns:a16="http://schemas.microsoft.com/office/drawing/2014/main" val="2993268480"/>
                    </a:ext>
                  </a:extLst>
                </a:gridCol>
                <a:gridCol w="623887">
                  <a:extLst>
                    <a:ext uri="{9D8B030D-6E8A-4147-A177-3AD203B41FA5}">
                      <a16:colId xmlns:a16="http://schemas.microsoft.com/office/drawing/2014/main" val="588718717"/>
                    </a:ext>
                  </a:extLst>
                </a:gridCol>
                <a:gridCol w="573752">
                  <a:extLst>
                    <a:ext uri="{9D8B030D-6E8A-4147-A177-3AD203B41FA5}">
                      <a16:colId xmlns:a16="http://schemas.microsoft.com/office/drawing/2014/main" val="2980960792"/>
                    </a:ext>
                  </a:extLst>
                </a:gridCol>
                <a:gridCol w="573752">
                  <a:extLst>
                    <a:ext uri="{9D8B030D-6E8A-4147-A177-3AD203B41FA5}">
                      <a16:colId xmlns:a16="http://schemas.microsoft.com/office/drawing/2014/main" val="345868676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644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ECM6.0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752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9564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814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043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4928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334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067172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8765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8518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83177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-1.89%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-3.62%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-3.36%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6868287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126E854-C25E-4D64-BD95-DAEA78BC135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969000" y="2647948"/>
          <a:ext cx="3907437" cy="2636520"/>
        </p:xfrm>
        <a:graphic>
          <a:graphicData uri="http://schemas.openxmlformats.org/drawingml/2006/table">
            <a:tbl>
              <a:tblPr/>
              <a:tblGrid>
                <a:gridCol w="946087">
                  <a:extLst>
                    <a:ext uri="{9D8B030D-6E8A-4147-A177-3AD203B41FA5}">
                      <a16:colId xmlns:a16="http://schemas.microsoft.com/office/drawing/2014/main" val="703438984"/>
                    </a:ext>
                  </a:extLst>
                </a:gridCol>
                <a:gridCol w="623887">
                  <a:extLst>
                    <a:ext uri="{9D8B030D-6E8A-4147-A177-3AD203B41FA5}">
                      <a16:colId xmlns:a16="http://schemas.microsoft.com/office/drawing/2014/main" val="940594314"/>
                    </a:ext>
                  </a:extLst>
                </a:gridCol>
                <a:gridCol w="623887">
                  <a:extLst>
                    <a:ext uri="{9D8B030D-6E8A-4147-A177-3AD203B41FA5}">
                      <a16:colId xmlns:a16="http://schemas.microsoft.com/office/drawing/2014/main" val="4287391484"/>
                    </a:ext>
                  </a:extLst>
                </a:gridCol>
                <a:gridCol w="623887">
                  <a:extLst>
                    <a:ext uri="{9D8B030D-6E8A-4147-A177-3AD203B41FA5}">
                      <a16:colId xmlns:a16="http://schemas.microsoft.com/office/drawing/2014/main" val="534823599"/>
                    </a:ext>
                  </a:extLst>
                </a:gridCol>
                <a:gridCol w="515937">
                  <a:extLst>
                    <a:ext uri="{9D8B030D-6E8A-4147-A177-3AD203B41FA5}">
                      <a16:colId xmlns:a16="http://schemas.microsoft.com/office/drawing/2014/main" val="1754970319"/>
                    </a:ext>
                  </a:extLst>
                </a:gridCol>
                <a:gridCol w="573752">
                  <a:extLst>
                    <a:ext uri="{9D8B030D-6E8A-4147-A177-3AD203B41FA5}">
                      <a16:colId xmlns:a16="http://schemas.microsoft.com/office/drawing/2014/main" val="354994163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705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ECM6.0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63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7179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0152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910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65964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1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6139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815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03679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0121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1847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5902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61904" cy="4351338"/>
          </a:xfrm>
        </p:spPr>
        <p:txBody>
          <a:bodyPr>
            <a:normAutofit lnSpcReduction="10000"/>
          </a:bodyPr>
          <a:lstStyle/>
          <a:p>
            <a:r>
              <a:rPr lang="en-CA" altLang="zh-TW" dirty="0"/>
              <a:t>CCCM using non-</a:t>
            </a:r>
            <a:r>
              <a:rPr lang="en-CA" altLang="zh-TW" dirty="0" err="1"/>
              <a:t>downsampled</a:t>
            </a:r>
            <a:r>
              <a:rPr lang="en-CA" altLang="zh-TW" dirty="0"/>
              <a:t> </a:t>
            </a:r>
            <a:r>
              <a:rPr lang="en-CA" altLang="zh-TW" dirty="0" err="1"/>
              <a:t>luma</a:t>
            </a:r>
            <a:r>
              <a:rPr lang="en-CA" altLang="zh-TW" dirty="0"/>
              <a:t> samples is proposed where the chroma sample is directly predicted based on the original reconstructed </a:t>
            </a:r>
            <a:r>
              <a:rPr lang="en-CA" altLang="zh-TW" dirty="0" err="1"/>
              <a:t>luma</a:t>
            </a:r>
            <a:r>
              <a:rPr lang="en-CA" altLang="zh-TW" dirty="0"/>
              <a:t> samples</a:t>
            </a:r>
          </a:p>
          <a:p>
            <a:endParaRPr lang="en-US" dirty="0"/>
          </a:p>
          <a:p>
            <a:r>
              <a:rPr lang="en-CA" dirty="0"/>
              <a:t>Significant </a:t>
            </a:r>
            <a:r>
              <a:rPr lang="en-CA" dirty="0" err="1"/>
              <a:t>luma</a:t>
            </a:r>
            <a:r>
              <a:rPr lang="en-CA" dirty="0"/>
              <a:t>/chroma gains on screen content sequences</a:t>
            </a:r>
            <a:r>
              <a:rPr lang="zh-TW" altLang="en-US" dirty="0"/>
              <a:t> </a:t>
            </a:r>
            <a:r>
              <a:rPr lang="en-US" altLang="zh-TW" dirty="0"/>
              <a:t>with negligible encoding/decoding impacts</a:t>
            </a:r>
            <a:endParaRPr lang="en-CA" dirty="0"/>
          </a:p>
          <a:p>
            <a:endParaRPr lang="en-US" dirty="0"/>
          </a:p>
          <a:p>
            <a:r>
              <a:rPr lang="en-US" dirty="0"/>
              <a:t>Suggest to adopt the proposed method into ECM</a:t>
            </a:r>
          </a:p>
          <a:p>
            <a:endParaRPr lang="en-US" dirty="0"/>
          </a:p>
          <a:p>
            <a:r>
              <a:rPr lang="en-US" dirty="0"/>
              <a:t>Thanks to Alibaba for the crosschecking!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674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524</Words>
  <Application>Microsoft Office PowerPoint</Application>
  <PresentationFormat>Widescreen</PresentationFormat>
  <Paragraphs>164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新細明體</vt:lpstr>
      <vt:lpstr>Source Han Sans CN Light</vt:lpstr>
      <vt:lpstr>DengXian</vt:lpstr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Introduction</vt:lpstr>
      <vt:lpstr>CCCM using non-downsampled luma samples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Hong-Jheng JHU</dc:creator>
  <cp:lastModifiedBy>Hong-Jheng JHU</cp:lastModifiedBy>
  <cp:revision>3</cp:revision>
  <dcterms:created xsi:type="dcterms:W3CDTF">2022-10-23T06:07:47Z</dcterms:created>
  <dcterms:modified xsi:type="dcterms:W3CDTF">2022-10-23T15:51:45Z</dcterms:modified>
</cp:coreProperties>
</file>