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9"/>
  </p:notesMasterIdLst>
  <p:handoutMasterIdLst>
    <p:handoutMasterId r:id="rId10"/>
  </p:handoutMasterIdLst>
  <p:sldIdLst>
    <p:sldId id="1116" r:id="rId5"/>
    <p:sldId id="1426" r:id="rId6"/>
    <p:sldId id="1418" r:id="rId7"/>
    <p:sldId id="884"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Zhi Zhang" initials="ZZ" lastIdx="2" clrIdx="1">
    <p:extLst>
      <p:ext uri="{19B8F6BF-5375-455C-9EA6-DF929625EA0E}">
        <p15:presenceInfo xmlns:p15="http://schemas.microsoft.com/office/powerpoint/2012/main" userId="S::zhizhang@qti.qualcomm.com::1f2f647b-25e8-4aaa-85c3-2c0a4a69d44c" providerId="AD"/>
      </p:ext>
    </p:extLst>
  </p:cmAuthor>
  <p:cmAuthor id="3" name="Han Huang" initials="HH" lastIdx="2" clrIdx="2">
    <p:extLst>
      <p:ext uri="{19B8F6BF-5375-455C-9EA6-DF929625EA0E}">
        <p15:presenceInfo xmlns:p15="http://schemas.microsoft.com/office/powerpoint/2012/main" userId="S::hanhuang@qti.qualcomm.com::9ddf1114-4bee-4044-9a2d-1282884f7d4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CBAC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B0B5F88-B226-400A-BDF8-4DC0B63654F1}" v="6" dt="2022-04-20T17:11:10.63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4750" autoAdjust="0"/>
    <p:restoredTop sz="94660"/>
  </p:normalViewPr>
  <p:slideViewPr>
    <p:cSldViewPr snapToGrid="0">
      <p:cViewPr varScale="1">
        <p:scale>
          <a:sx n="101" d="100"/>
          <a:sy n="101" d="100"/>
        </p:scale>
        <p:origin x="468" y="114"/>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abrice Le Leannec" userId="a85ca242-9e1c-4cd3-8567-4cbd72e914bf" providerId="ADAL" clId="{DB0B5F88-B226-400A-BDF8-4DC0B63654F1}"/>
    <pc:docChg chg="modSld">
      <pc:chgData name="Fabrice Le Leannec" userId="a85ca242-9e1c-4cd3-8567-4cbd72e914bf" providerId="ADAL" clId="{DB0B5F88-B226-400A-BDF8-4DC0B63654F1}" dt="2022-04-20T17:11:10.633" v="5" actId="1076"/>
      <pc:docMkLst>
        <pc:docMk/>
      </pc:docMkLst>
      <pc:sldChg chg="addSp modSp">
        <pc:chgData name="Fabrice Le Leannec" userId="a85ca242-9e1c-4cd3-8567-4cbd72e914bf" providerId="ADAL" clId="{DB0B5F88-B226-400A-BDF8-4DC0B63654F1}" dt="2022-04-20T17:11:10.633" v="5" actId="1076"/>
        <pc:sldMkLst>
          <pc:docMk/>
          <pc:sldMk cId="1371011236" sldId="1116"/>
        </pc:sldMkLst>
        <pc:picChg chg="add mod">
          <ac:chgData name="Fabrice Le Leannec" userId="a85ca242-9e1c-4cd3-8567-4cbd72e914bf" providerId="ADAL" clId="{DB0B5F88-B226-400A-BDF8-4DC0B63654F1}" dt="2022-04-20T17:11:10.633" v="5" actId="1076"/>
          <ac:picMkLst>
            <pc:docMk/>
            <pc:sldMk cId="1371011236" sldId="1116"/>
            <ac:picMk id="3074" creationId="{ABD59C01-8427-49C8-9D71-C86010EFC492}"/>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10/25/2022</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25.10.2022</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endParaRPr lang="en-US"/>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endParaRPr lang="en-US"/>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endParaRPr lang="en-US"/>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a:xfrm>
            <a:off x="245782" y="4551877"/>
            <a:ext cx="7931779" cy="919514"/>
          </a:xfrm>
        </p:spPr>
        <p:txBody>
          <a:bodyPr/>
          <a:lstStyle/>
          <a:p>
            <a:r>
              <a:rPr lang="en-US" sz="2000" dirty="0"/>
              <a:t>Zhi Zhang, Han Huang, Yan Zhang, Patrick Garus,</a:t>
            </a:r>
          </a:p>
          <a:p>
            <a:r>
              <a:rPr lang="en-US" sz="2000" dirty="0"/>
              <a:t>Vadim Seregin, Marta Karczewicz (Qualcomm)</a:t>
            </a:r>
          </a:p>
          <a:p>
            <a:pPr>
              <a:buNone/>
            </a:pPr>
            <a:endParaRPr lang="en-US" sz="2000" dirty="0"/>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245782" y="1732140"/>
            <a:ext cx="8266315" cy="1445973"/>
          </a:xfrm>
        </p:spPr>
        <p:txBody>
          <a:bodyPr/>
          <a:lstStyle/>
          <a:p>
            <a:r>
              <a:rPr lang="en-US" sz="3600" dirty="0"/>
              <a:t>JVET-AB0168</a:t>
            </a:r>
            <a:br>
              <a:rPr lang="en-US" sz="3600" dirty="0"/>
            </a:br>
            <a:r>
              <a:rPr lang="en-CA" sz="3600" dirty="0"/>
              <a:t>Non-EE2: Pixel based affine motion compensation</a:t>
            </a:r>
            <a:endParaRPr lang="en-US" sz="3600" dirty="0"/>
          </a:p>
        </p:txBody>
      </p:sp>
      <p:sp>
        <p:nvSpPr>
          <p:cNvPr id="4" name="Text Placeholder 46">
            <a:extLst>
              <a:ext uri="{FF2B5EF4-FFF2-40B4-BE49-F238E27FC236}">
                <a16:creationId xmlns:a16="http://schemas.microsoft.com/office/drawing/2014/main" id="{56EAAE06-FB3C-46BF-BB50-2B474DE6B704}"/>
              </a:ext>
            </a:extLst>
          </p:cNvPr>
          <p:cNvSpPr txBox="1">
            <a:spLocks/>
          </p:cNvSpPr>
          <p:nvPr/>
        </p:nvSpPr>
        <p:spPr bwMode="gray">
          <a:xfrm>
            <a:off x="245783" y="4985140"/>
            <a:ext cx="6684434" cy="972502"/>
          </a:xfrm>
          <a:prstGeom prst="rect">
            <a:avLst/>
          </a:prstGeom>
        </p:spPr>
        <p:txBody>
          <a:bodyPr vert="horz" lIns="0" tIns="0" rIns="0" bIns="0" rtlCol="0">
            <a:noAutofit/>
          </a:bodyPr>
          <a:lstStyle>
            <a:lvl1pPr marL="0" indent="0" algn="l" defTabSz="914400" rtl="0" eaLnBrk="1" latinLnBrk="0" hangingPunct="1">
              <a:lnSpc>
                <a:spcPct val="107000"/>
              </a:lnSpc>
              <a:spcBef>
                <a:spcPts val="0"/>
              </a:spcBef>
              <a:spcAft>
                <a:spcPts val="600"/>
              </a:spcAft>
              <a:buClr>
                <a:schemeClr val="accent1"/>
              </a:buClr>
              <a:buFont typeface="Microsoft Sans Serif" panose="020B0604020202020204" pitchFamily="34" charset="0"/>
              <a:buChar char="​"/>
              <a:defRPr sz="2100" b="1" kern="1200" spc="30" baseline="0">
                <a:solidFill>
                  <a:schemeClr val="bg1"/>
                </a:solidFill>
                <a:latin typeface="+mn-lt"/>
                <a:ea typeface="+mn-ea"/>
                <a:cs typeface="+mn-cs"/>
              </a:defRPr>
            </a:lvl1pPr>
            <a:lvl2pPr marL="0" indent="0" algn="l" defTabSz="914400" rtl="0" eaLnBrk="1" latinLnBrk="0" hangingPunct="1">
              <a:lnSpc>
                <a:spcPct val="96000"/>
              </a:lnSpc>
              <a:spcBef>
                <a:spcPts val="0"/>
              </a:spcBef>
              <a:buClr>
                <a:schemeClr val="tx1">
                  <a:lumMod val="85000"/>
                  <a:lumOff val="15000"/>
                </a:schemeClr>
              </a:buClr>
              <a:buFont typeface="Microsoft Sans Serif" panose="020B0604020202020204" pitchFamily="34" charset="0"/>
              <a:buNone/>
              <a:defRPr sz="18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baseline="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Char char="​"/>
              <a:tabLst/>
              <a:defRPr sz="1800" kern="1200" baseline="0">
                <a:solidFill>
                  <a:schemeClr val="bg1"/>
                </a:solidFill>
                <a:latin typeface="+mn-lt"/>
                <a:ea typeface="+mn-ea"/>
                <a:cs typeface="+mn-cs"/>
              </a:defRPr>
            </a:lvl5pPr>
            <a:lvl6pPr marL="0" indent="0" algn="l" defTabSz="914400" rtl="0" eaLnBrk="1" latinLnBrk="0" hangingPunct="1">
              <a:lnSpc>
                <a:spcPct val="98000"/>
              </a:lnSpc>
              <a:spcBef>
                <a:spcPts val="0"/>
              </a:spcBef>
              <a:buFont typeface="Microsoft Sans Serif" panose="020B0604020202020204" pitchFamily="34" charset="0"/>
              <a:buChar char="​"/>
              <a:defRPr sz="1800" kern="1200">
                <a:solidFill>
                  <a:schemeClr val="bg1"/>
                </a:solidFill>
                <a:latin typeface="+mn-lt"/>
                <a:ea typeface="+mn-ea"/>
                <a:cs typeface="+mn-cs"/>
              </a:defRPr>
            </a:lvl6pPr>
            <a:lvl7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7pPr>
            <a:lvl8pPr marL="0" indent="0" algn="l" defTabSz="914400" rtl="0" eaLnBrk="1" latinLnBrk="0" hangingPunct="1">
              <a:lnSpc>
                <a:spcPct val="98000"/>
              </a:lnSpc>
              <a:spcBef>
                <a:spcPts val="0"/>
              </a:spcBef>
              <a:buSzPct val="100000"/>
              <a:buFont typeface="Microsoft Sans Serif" panose="020B0604020202020204" pitchFamily="34" charset="0"/>
              <a:buChar char="​"/>
              <a:defRPr lang="en-US" sz="1800" kern="1200" baseline="0">
                <a:solidFill>
                  <a:schemeClr val="bg1"/>
                </a:solidFill>
                <a:latin typeface="+mn-lt"/>
                <a:ea typeface="+mn-ea"/>
                <a:cs typeface="+mn-cs"/>
              </a:defRPr>
            </a:lvl8pPr>
            <a:lvl9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9pPr>
          </a:lstStyle>
          <a:p>
            <a:endParaRPr lang="en-US" sz="2800" dirty="0"/>
          </a:p>
        </p:txBody>
      </p:sp>
      <p:sp>
        <p:nvSpPr>
          <p:cNvPr id="7" name="Text Placeholder 46">
            <a:extLst>
              <a:ext uri="{FF2B5EF4-FFF2-40B4-BE49-F238E27FC236}">
                <a16:creationId xmlns:a16="http://schemas.microsoft.com/office/drawing/2014/main" id="{B090013D-6D85-4807-84DB-44806D84F20A}"/>
              </a:ext>
            </a:extLst>
          </p:cNvPr>
          <p:cNvSpPr txBox="1">
            <a:spLocks/>
          </p:cNvSpPr>
          <p:nvPr/>
        </p:nvSpPr>
        <p:spPr bwMode="gray">
          <a:xfrm>
            <a:off x="245783" y="5018998"/>
            <a:ext cx="6684434" cy="471523"/>
          </a:xfrm>
          <a:prstGeom prst="rect">
            <a:avLst/>
          </a:prstGeom>
        </p:spPr>
        <p:txBody>
          <a:bodyPr vert="horz" lIns="0" tIns="0" rIns="0" bIns="0" rtlCol="0">
            <a:noAutofit/>
          </a:bodyPr>
          <a:lstStyle>
            <a:lvl1pPr marL="0" indent="0" algn="l" defTabSz="914400" rtl="0" eaLnBrk="1" latinLnBrk="0" hangingPunct="1">
              <a:lnSpc>
                <a:spcPct val="107000"/>
              </a:lnSpc>
              <a:spcBef>
                <a:spcPts val="0"/>
              </a:spcBef>
              <a:spcAft>
                <a:spcPts val="600"/>
              </a:spcAft>
              <a:buClr>
                <a:schemeClr val="accent1"/>
              </a:buClr>
              <a:buFont typeface="Microsoft Sans Serif" panose="020B0604020202020204" pitchFamily="34" charset="0"/>
              <a:buChar char="​"/>
              <a:defRPr sz="2100" b="1" kern="1200" spc="30" baseline="0">
                <a:solidFill>
                  <a:schemeClr val="bg1"/>
                </a:solidFill>
                <a:latin typeface="+mn-lt"/>
                <a:ea typeface="+mn-ea"/>
                <a:cs typeface="+mn-cs"/>
              </a:defRPr>
            </a:lvl1pPr>
            <a:lvl2pPr marL="0" indent="0" algn="l" defTabSz="914400" rtl="0" eaLnBrk="1" latinLnBrk="0" hangingPunct="1">
              <a:lnSpc>
                <a:spcPct val="96000"/>
              </a:lnSpc>
              <a:spcBef>
                <a:spcPts val="0"/>
              </a:spcBef>
              <a:buClr>
                <a:schemeClr val="tx1">
                  <a:lumMod val="85000"/>
                  <a:lumOff val="15000"/>
                </a:schemeClr>
              </a:buClr>
              <a:buFont typeface="Microsoft Sans Serif" panose="020B0604020202020204" pitchFamily="34" charset="0"/>
              <a:buNone/>
              <a:defRPr sz="18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baseline="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Char char="​"/>
              <a:tabLst/>
              <a:defRPr sz="1800" kern="1200" baseline="0">
                <a:solidFill>
                  <a:schemeClr val="bg1"/>
                </a:solidFill>
                <a:latin typeface="+mn-lt"/>
                <a:ea typeface="+mn-ea"/>
                <a:cs typeface="+mn-cs"/>
              </a:defRPr>
            </a:lvl5pPr>
            <a:lvl6pPr marL="0" indent="0" algn="l" defTabSz="914400" rtl="0" eaLnBrk="1" latinLnBrk="0" hangingPunct="1">
              <a:lnSpc>
                <a:spcPct val="98000"/>
              </a:lnSpc>
              <a:spcBef>
                <a:spcPts val="0"/>
              </a:spcBef>
              <a:buFont typeface="Microsoft Sans Serif" panose="020B0604020202020204" pitchFamily="34" charset="0"/>
              <a:buChar char="​"/>
              <a:defRPr sz="1800" kern="1200">
                <a:solidFill>
                  <a:schemeClr val="bg1"/>
                </a:solidFill>
                <a:latin typeface="+mn-lt"/>
                <a:ea typeface="+mn-ea"/>
                <a:cs typeface="+mn-cs"/>
              </a:defRPr>
            </a:lvl6pPr>
            <a:lvl7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7pPr>
            <a:lvl8pPr marL="0" indent="0" algn="l" defTabSz="914400" rtl="0" eaLnBrk="1" latinLnBrk="0" hangingPunct="1">
              <a:lnSpc>
                <a:spcPct val="98000"/>
              </a:lnSpc>
              <a:spcBef>
                <a:spcPts val="0"/>
              </a:spcBef>
              <a:buSzPct val="100000"/>
              <a:buFont typeface="Microsoft Sans Serif" panose="020B0604020202020204" pitchFamily="34" charset="0"/>
              <a:buChar char="​"/>
              <a:defRPr lang="en-US" sz="1800" kern="1200" baseline="0">
                <a:solidFill>
                  <a:schemeClr val="bg1"/>
                </a:solidFill>
                <a:latin typeface="+mn-lt"/>
                <a:ea typeface="+mn-ea"/>
                <a:cs typeface="+mn-cs"/>
              </a:defRPr>
            </a:lvl8pPr>
            <a:lvl9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9pPr>
          </a:lstStyle>
          <a:p>
            <a:endParaRPr lang="en-US" sz="2800" dirty="0"/>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565125"/>
            <a:ext cx="11187112" cy="439479"/>
          </a:xfrm>
        </p:spPr>
        <p:txBody>
          <a:bodyPr/>
          <a:lstStyle/>
          <a:p>
            <a:r>
              <a:rPr lang="en-US" dirty="0"/>
              <a:t>Introduction and Proposal </a:t>
            </a:r>
          </a:p>
        </p:txBody>
      </p:sp>
      <p:sp>
        <p:nvSpPr>
          <p:cNvPr id="6" name="Content Placeholder 4">
            <a:extLst>
              <a:ext uri="{FF2B5EF4-FFF2-40B4-BE49-F238E27FC236}">
                <a16:creationId xmlns:a16="http://schemas.microsoft.com/office/drawing/2014/main" id="{BC3568DE-1ABA-4B6B-9F5D-46413D406C81}"/>
              </a:ext>
            </a:extLst>
          </p:cNvPr>
          <p:cNvSpPr>
            <a:spLocks noGrp="1"/>
          </p:cNvSpPr>
          <p:nvPr>
            <p:ph idx="14"/>
          </p:nvPr>
        </p:nvSpPr>
        <p:spPr>
          <a:xfrm>
            <a:off x="502444" y="1279594"/>
            <a:ext cx="11179967" cy="2020197"/>
          </a:xfrm>
        </p:spPr>
        <p:txBody>
          <a:bodyPr/>
          <a:lstStyle/>
          <a:p>
            <a:pPr marL="342900" lvl="4" indent="-342900">
              <a:buFont typeface="Wingdings" panose="05000000000000000000" pitchFamily="2" charset="2"/>
              <a:buChar char="Ø"/>
            </a:pPr>
            <a:r>
              <a:rPr lang="en-US" sz="2400" dirty="0"/>
              <a:t>In ECM, subblock based affine MC is applied</a:t>
            </a:r>
          </a:p>
          <a:p>
            <a:pPr marL="342900" lvl="4" indent="-342900">
              <a:buClr>
                <a:schemeClr val="accent1"/>
              </a:buClr>
              <a:buFont typeface="Arial" panose="020B0604020202020204" pitchFamily="34" charset="0"/>
              <a:buChar char="•"/>
            </a:pPr>
            <a:r>
              <a:rPr lang="en-US" sz="2000" dirty="0"/>
              <a:t>Minimum subblock size is set to 4×4</a:t>
            </a:r>
          </a:p>
          <a:p>
            <a:pPr marL="342900" lvl="4" indent="-342900">
              <a:buClr>
                <a:schemeClr val="accent1"/>
              </a:buClr>
              <a:buFont typeface="Arial" panose="020B0604020202020204" pitchFamily="34" charset="0"/>
              <a:buChar char="•"/>
            </a:pPr>
            <a:r>
              <a:rPr lang="en-US" sz="2000" dirty="0"/>
              <a:t>Adaptive subblock size M×N is determined by checking MV difference, 4≤M≤W, 4≤N≤H </a:t>
            </a:r>
          </a:p>
          <a:p>
            <a:pPr marL="342900" lvl="4" indent="-342900">
              <a:buClr>
                <a:schemeClr val="accent1"/>
              </a:buClr>
              <a:buFont typeface="Arial" panose="020B0604020202020204" pitchFamily="34" charset="0"/>
              <a:buChar char="•"/>
            </a:pPr>
            <a:r>
              <a:rPr lang="en-US" sz="2000" dirty="0"/>
              <a:t>Predicted block may be further refined by PROF, LIC, OMBC</a:t>
            </a:r>
          </a:p>
        </p:txBody>
      </p:sp>
      <p:sp>
        <p:nvSpPr>
          <p:cNvPr id="8" name="Content Placeholder 4">
            <a:extLst>
              <a:ext uri="{FF2B5EF4-FFF2-40B4-BE49-F238E27FC236}">
                <a16:creationId xmlns:a16="http://schemas.microsoft.com/office/drawing/2014/main" id="{83F2DC78-505E-2D36-35E8-70569B3027A9}"/>
              </a:ext>
            </a:extLst>
          </p:cNvPr>
          <p:cNvSpPr txBox="1">
            <a:spLocks/>
          </p:cNvSpPr>
          <p:nvPr/>
        </p:nvSpPr>
        <p:spPr>
          <a:xfrm>
            <a:off x="502444" y="3339881"/>
            <a:ext cx="11089751" cy="2020198"/>
          </a:xfrm>
          <a:prstGeom prst="rect">
            <a:avLst/>
          </a:prstGeom>
        </p:spPr>
        <p:txBody>
          <a:bodyPr vert="horz" lIns="0" tIns="0" rIns="0" bIns="0" rtlCol="0">
            <a:noAutofit/>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342900" lvl="4" indent="-342900">
              <a:buFont typeface="Wingdings" panose="05000000000000000000" pitchFamily="2" charset="2"/>
              <a:buChar char="v"/>
            </a:pPr>
            <a:r>
              <a:rPr lang="sv-SE" sz="2400" dirty="0"/>
              <a:t>Adaptive pixel based / subblock based affine MC on Luma</a:t>
            </a:r>
          </a:p>
          <a:p>
            <a:pPr marL="342900" lvl="4" indent="-342900">
              <a:buClr>
                <a:schemeClr val="accent1"/>
              </a:buClr>
              <a:buFont typeface="Arial" panose="020B0604020202020204" pitchFamily="34" charset="0"/>
              <a:buChar char="•"/>
            </a:pPr>
            <a:r>
              <a:rPr lang="en-US" sz="2000" dirty="0"/>
              <a:t>Minimum subblock size is set to 1×1 when OBMC flag is false, Otherwise 4×4</a:t>
            </a:r>
          </a:p>
          <a:p>
            <a:pPr marL="342900" lvl="4" indent="-342900">
              <a:buClr>
                <a:schemeClr val="accent1"/>
              </a:buClr>
              <a:buFont typeface="Arial" panose="020B0604020202020204" pitchFamily="34" charset="0"/>
              <a:buChar char="•"/>
            </a:pPr>
            <a:r>
              <a:rPr lang="en-US" sz="2000" dirty="0"/>
              <a:t>Adaptive subblock size M×N is determined by checking MV difference</a:t>
            </a:r>
          </a:p>
          <a:p>
            <a:pPr marL="342900" lvl="4" indent="-342900">
              <a:buClr>
                <a:schemeClr val="accent1"/>
              </a:buClr>
              <a:buFont typeface="Arial" panose="020B0604020202020204" pitchFamily="34" charset="0"/>
              <a:buChar char="•"/>
            </a:pPr>
            <a:r>
              <a:rPr lang="en-US" sz="2000" dirty="0"/>
              <a:t>When M &lt; 4 or N &lt; 4, PROF is disabled</a:t>
            </a:r>
          </a:p>
        </p:txBody>
      </p:sp>
      <p:sp>
        <p:nvSpPr>
          <p:cNvPr id="2" name="Content Placeholder 4">
            <a:extLst>
              <a:ext uri="{FF2B5EF4-FFF2-40B4-BE49-F238E27FC236}">
                <a16:creationId xmlns:a16="http://schemas.microsoft.com/office/drawing/2014/main" id="{AE14079F-54E0-1CE6-1D6C-586E182A3E47}"/>
              </a:ext>
            </a:extLst>
          </p:cNvPr>
          <p:cNvSpPr txBox="1">
            <a:spLocks/>
          </p:cNvSpPr>
          <p:nvPr/>
        </p:nvSpPr>
        <p:spPr>
          <a:xfrm>
            <a:off x="495300" y="5360079"/>
            <a:ext cx="11089751" cy="1064575"/>
          </a:xfrm>
          <a:prstGeom prst="rect">
            <a:avLst/>
          </a:prstGeom>
        </p:spPr>
        <p:txBody>
          <a:bodyPr vert="horz" lIns="0" tIns="0" rIns="0" bIns="0" rtlCol="0">
            <a:noAutofit/>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342900" lvl="4" indent="-342900">
              <a:buFont typeface="Wingdings" panose="05000000000000000000" pitchFamily="2" charset="2"/>
              <a:buChar char="v"/>
            </a:pPr>
            <a:r>
              <a:rPr lang="sv-SE" sz="2400" dirty="0"/>
              <a:t>OBMC flag is signaled only for affine AMVP block without MHP</a:t>
            </a:r>
          </a:p>
          <a:p>
            <a:pPr marL="342900" lvl="4" indent="-342900">
              <a:buClr>
                <a:schemeClr val="accent1"/>
              </a:buClr>
              <a:buFont typeface="Arial" panose="020B0604020202020204" pitchFamily="34" charset="0"/>
              <a:buChar char="•"/>
            </a:pPr>
            <a:r>
              <a:rPr lang="en-US" sz="2000" dirty="0"/>
              <a:t>OBMC enabling condition in ECM is unchanged, e.g. block size &gt; 16 and LIC flag is false</a:t>
            </a:r>
          </a:p>
        </p:txBody>
      </p:sp>
    </p:spTree>
    <p:extLst>
      <p:ext uri="{BB962C8B-B14F-4D97-AF65-F5344CB8AC3E}">
        <p14:creationId xmlns:p14="http://schemas.microsoft.com/office/powerpoint/2010/main" val="1173309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3776" y="566928"/>
            <a:ext cx="11187112" cy="439479"/>
          </a:xfrm>
        </p:spPr>
        <p:txBody>
          <a:bodyPr/>
          <a:lstStyle/>
          <a:p>
            <a:r>
              <a:rPr lang="en-US" dirty="0"/>
              <a:t>Simulation Results</a:t>
            </a:r>
          </a:p>
        </p:txBody>
      </p:sp>
      <p:graphicFrame>
        <p:nvGraphicFramePr>
          <p:cNvPr id="12" name="Table 11">
            <a:extLst>
              <a:ext uri="{FF2B5EF4-FFF2-40B4-BE49-F238E27FC236}">
                <a16:creationId xmlns:a16="http://schemas.microsoft.com/office/drawing/2014/main" id="{8FB8F6F5-103D-4639-9FD8-5EC115D32696}"/>
              </a:ext>
            </a:extLst>
          </p:cNvPr>
          <p:cNvGraphicFramePr>
            <a:graphicFrameLocks noGrp="1"/>
          </p:cNvGraphicFramePr>
          <p:nvPr>
            <p:extLst>
              <p:ext uri="{D42A27DB-BD31-4B8C-83A1-F6EECF244321}">
                <p14:modId xmlns:p14="http://schemas.microsoft.com/office/powerpoint/2010/main" val="1069241603"/>
              </p:ext>
            </p:extLst>
          </p:nvPr>
        </p:nvGraphicFramePr>
        <p:xfrm>
          <a:off x="493776" y="1413566"/>
          <a:ext cx="5170716" cy="2505075"/>
        </p:xfrm>
        <a:graphic>
          <a:graphicData uri="http://schemas.openxmlformats.org/drawingml/2006/table">
            <a:tbl>
              <a:tblPr firstRow="1" firstCol="1" bandRow="1">
                <a:tableStyleId>{5C22544A-7EE6-4342-B048-85BDC9FD1C3A}</a:tableStyleId>
              </a:tblPr>
              <a:tblGrid>
                <a:gridCol w="861786">
                  <a:extLst>
                    <a:ext uri="{9D8B030D-6E8A-4147-A177-3AD203B41FA5}">
                      <a16:colId xmlns:a16="http://schemas.microsoft.com/office/drawing/2014/main" val="2834666537"/>
                    </a:ext>
                  </a:extLst>
                </a:gridCol>
                <a:gridCol w="861786">
                  <a:extLst>
                    <a:ext uri="{9D8B030D-6E8A-4147-A177-3AD203B41FA5}">
                      <a16:colId xmlns:a16="http://schemas.microsoft.com/office/drawing/2014/main" val="3963820650"/>
                    </a:ext>
                  </a:extLst>
                </a:gridCol>
                <a:gridCol w="861786">
                  <a:extLst>
                    <a:ext uri="{9D8B030D-6E8A-4147-A177-3AD203B41FA5}">
                      <a16:colId xmlns:a16="http://schemas.microsoft.com/office/drawing/2014/main" val="2603373683"/>
                    </a:ext>
                  </a:extLst>
                </a:gridCol>
                <a:gridCol w="861786">
                  <a:extLst>
                    <a:ext uri="{9D8B030D-6E8A-4147-A177-3AD203B41FA5}">
                      <a16:colId xmlns:a16="http://schemas.microsoft.com/office/drawing/2014/main" val="71861100"/>
                    </a:ext>
                  </a:extLst>
                </a:gridCol>
                <a:gridCol w="861786">
                  <a:extLst>
                    <a:ext uri="{9D8B030D-6E8A-4147-A177-3AD203B41FA5}">
                      <a16:colId xmlns:a16="http://schemas.microsoft.com/office/drawing/2014/main" val="3329844411"/>
                    </a:ext>
                  </a:extLst>
                </a:gridCol>
                <a:gridCol w="861786">
                  <a:extLst>
                    <a:ext uri="{9D8B030D-6E8A-4147-A177-3AD203B41FA5}">
                      <a16:colId xmlns:a16="http://schemas.microsoft.com/office/drawing/2014/main" val="2761270125"/>
                    </a:ext>
                  </a:extLst>
                </a:gridCol>
              </a:tblGrid>
              <a:tr h="161925">
                <a:tc>
                  <a:txBody>
                    <a:bodyPr/>
                    <a:lstStyle/>
                    <a:p>
                      <a:endParaRPr lang="en-US" sz="1600" dirty="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Random Access Main 10</a:t>
                      </a:r>
                      <a:endParaRPr lang="en-US" sz="24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34376781"/>
                  </a:ext>
                </a:extLst>
              </a:tr>
              <a:tr h="161925">
                <a:tc>
                  <a:txBody>
                    <a:bodyPr/>
                    <a:lstStyle/>
                    <a:p>
                      <a:endParaRPr lang="en-US" sz="16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Over ECM-6.0</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73953828"/>
                  </a:ext>
                </a:extLst>
              </a:tr>
              <a:tr h="161925">
                <a:tc>
                  <a:txBody>
                    <a:bodyPr/>
                    <a:lstStyle/>
                    <a:p>
                      <a:endParaRPr lang="en-US" sz="1600" dirty="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Y</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U</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V</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EncT</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DecT</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048332325"/>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kern="1200" dirty="0">
                          <a:solidFill>
                            <a:schemeClr val="lt1"/>
                          </a:solidFill>
                          <a:effectLst/>
                          <a:latin typeface="+mn-lt"/>
                          <a:ea typeface="+mn-ea"/>
                          <a:cs typeface="+mn-cs"/>
                        </a:rPr>
                        <a:t>Class A1</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-0.03%</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-0.09%</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-0.04%</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sv-SE" sz="1400" kern="1200" dirty="0">
                          <a:solidFill>
                            <a:schemeClr val="dk1"/>
                          </a:solidFill>
                          <a:effectLst/>
                          <a:latin typeface="+mn-lt"/>
                          <a:ea typeface="+mn-ea"/>
                          <a:cs typeface="+mn-cs"/>
                        </a:rPr>
                        <a:t>103%</a:t>
                      </a:r>
                      <a:endParaRPr lang="en-US" sz="1400" kern="1200" dirty="0">
                        <a:solidFill>
                          <a:schemeClr val="dk1"/>
                        </a:solidFill>
                        <a:effectLst/>
                        <a:latin typeface="+mn-lt"/>
                        <a:ea typeface="+mn-ea"/>
                        <a:cs typeface="+mn-cs"/>
                      </a:endParaRP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sv-SE" sz="1400" kern="1200" dirty="0">
                          <a:solidFill>
                            <a:schemeClr val="dk1"/>
                          </a:solidFill>
                          <a:effectLst/>
                          <a:latin typeface="+mn-lt"/>
                          <a:ea typeface="+mn-ea"/>
                          <a:cs typeface="+mn-cs"/>
                        </a:rPr>
                        <a:t>101%</a:t>
                      </a:r>
                      <a:endParaRPr lang="en-US" sz="1400" kern="1200" dirty="0">
                        <a:solidFill>
                          <a:schemeClr val="dk1"/>
                        </a:solidFill>
                        <a:effectLst/>
                        <a:latin typeface="+mn-lt"/>
                        <a:ea typeface="+mn-ea"/>
                        <a:cs typeface="+mn-cs"/>
                      </a:endParaRPr>
                    </a:p>
                  </a:txBody>
                  <a:tcPr marL="9525" marR="9525" marT="9525" marB="0" anchor="ctr"/>
                </a:tc>
                <a:extLst>
                  <a:ext uri="{0D108BD9-81ED-4DB2-BD59-A6C34878D82A}">
                    <a16:rowId xmlns:a16="http://schemas.microsoft.com/office/drawing/2014/main" val="2187539629"/>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kern="1200" dirty="0">
                          <a:solidFill>
                            <a:schemeClr val="lt1"/>
                          </a:solidFill>
                          <a:effectLst/>
                          <a:latin typeface="+mn-lt"/>
                          <a:ea typeface="+mn-ea"/>
                          <a:cs typeface="+mn-cs"/>
                        </a:rPr>
                        <a:t>Class A2</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-0.15%</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0.09%</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0.07%</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sv-SE" sz="1400" kern="1200" dirty="0">
                          <a:solidFill>
                            <a:schemeClr val="dk1"/>
                          </a:solidFill>
                          <a:effectLst/>
                          <a:latin typeface="+mn-lt"/>
                          <a:ea typeface="+mn-ea"/>
                          <a:cs typeface="+mn-cs"/>
                        </a:rPr>
                        <a:t>103%</a:t>
                      </a:r>
                      <a:endParaRPr lang="en-US" sz="1400" kern="1200" dirty="0">
                        <a:solidFill>
                          <a:schemeClr val="dk1"/>
                        </a:solidFill>
                        <a:effectLst/>
                        <a:latin typeface="+mn-lt"/>
                        <a:ea typeface="+mn-ea"/>
                        <a:cs typeface="+mn-cs"/>
                      </a:endParaRP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sv-SE" sz="1400" kern="1200" dirty="0">
                          <a:solidFill>
                            <a:schemeClr val="dk1"/>
                          </a:solidFill>
                          <a:effectLst/>
                          <a:latin typeface="+mn-lt"/>
                          <a:ea typeface="+mn-ea"/>
                          <a:cs typeface="+mn-cs"/>
                        </a:rPr>
                        <a:t>102%</a:t>
                      </a:r>
                      <a:endParaRPr lang="en-US" sz="1400" kern="1200" dirty="0">
                        <a:solidFill>
                          <a:schemeClr val="dk1"/>
                        </a:solidFill>
                        <a:effectLst/>
                        <a:latin typeface="+mn-lt"/>
                        <a:ea typeface="+mn-ea"/>
                        <a:cs typeface="+mn-cs"/>
                      </a:endParaRPr>
                    </a:p>
                  </a:txBody>
                  <a:tcPr marL="9525" marR="9525" marT="9525" marB="0" anchor="ctr"/>
                </a:tc>
                <a:extLst>
                  <a:ext uri="{0D108BD9-81ED-4DB2-BD59-A6C34878D82A}">
                    <a16:rowId xmlns:a16="http://schemas.microsoft.com/office/drawing/2014/main" val="1577680121"/>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kern="1200" dirty="0">
                          <a:solidFill>
                            <a:schemeClr val="lt1"/>
                          </a:solidFill>
                          <a:effectLst/>
                          <a:latin typeface="+mn-lt"/>
                          <a:ea typeface="+mn-ea"/>
                          <a:cs typeface="+mn-cs"/>
                        </a:rPr>
                        <a:t>Class B</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-0.18%</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-0.02%</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-0.18%</a:t>
                      </a:r>
                    </a:p>
                  </a:txBody>
                  <a:tcPr marL="9525" marR="9525" marT="9525" marB="0" anchor="ctr"/>
                </a:tc>
                <a:tc>
                  <a:txBody>
                    <a:bodyPr/>
                    <a:lstStyle/>
                    <a:p>
                      <a:pPr algn="ctr" fontAlgn="ctr"/>
                      <a:r>
                        <a:rPr lang="en-US" sz="1400" kern="1200" dirty="0">
                          <a:solidFill>
                            <a:schemeClr val="dk1"/>
                          </a:solidFill>
                          <a:effectLst/>
                          <a:latin typeface="+mn-lt"/>
                          <a:ea typeface="+mn-ea"/>
                          <a:cs typeface="+mn-cs"/>
                        </a:rPr>
                        <a:t>102%</a:t>
                      </a:r>
                    </a:p>
                  </a:txBody>
                  <a:tcPr marL="9525" marR="9525" marT="9525" marB="0" anchor="ctr"/>
                </a:tc>
                <a:tc>
                  <a:txBody>
                    <a:bodyPr/>
                    <a:lstStyle/>
                    <a:p>
                      <a:pPr algn="ctr" fontAlgn="ctr"/>
                      <a:r>
                        <a:rPr lang="en-US" sz="1400" kern="1200" dirty="0">
                          <a:solidFill>
                            <a:schemeClr val="dk1"/>
                          </a:solidFill>
                          <a:effectLst/>
                          <a:latin typeface="+mn-lt"/>
                          <a:ea typeface="+mn-ea"/>
                          <a:cs typeface="+mn-cs"/>
                        </a:rPr>
                        <a:t>101%</a:t>
                      </a:r>
                    </a:p>
                  </a:txBody>
                  <a:tcPr marL="9525" marR="9525" marT="9525" marB="0" anchor="ctr"/>
                </a:tc>
                <a:extLst>
                  <a:ext uri="{0D108BD9-81ED-4DB2-BD59-A6C34878D82A}">
                    <a16:rowId xmlns:a16="http://schemas.microsoft.com/office/drawing/2014/main" val="361579893"/>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kern="1200" dirty="0">
                          <a:solidFill>
                            <a:schemeClr val="lt1"/>
                          </a:solidFill>
                          <a:effectLst/>
                          <a:latin typeface="+mn-lt"/>
                          <a:ea typeface="+mn-ea"/>
                          <a:cs typeface="+mn-cs"/>
                        </a:rPr>
                        <a:t>Class C</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-0.05%</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-0.06%</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0.00%</a:t>
                      </a:r>
                    </a:p>
                  </a:txBody>
                  <a:tcPr marL="9525" marR="9525" marT="9525" marB="0" anchor="ctr"/>
                </a:tc>
                <a:tc>
                  <a:txBody>
                    <a:bodyPr/>
                    <a:lstStyle/>
                    <a:p>
                      <a:pPr algn="ctr" fontAlgn="ctr"/>
                      <a:r>
                        <a:rPr lang="en-US" sz="1400" kern="1200" dirty="0">
                          <a:solidFill>
                            <a:schemeClr val="dk1"/>
                          </a:solidFill>
                          <a:effectLst/>
                          <a:latin typeface="+mn-lt"/>
                          <a:ea typeface="+mn-ea"/>
                          <a:cs typeface="+mn-cs"/>
                        </a:rPr>
                        <a:t>99%</a:t>
                      </a:r>
                    </a:p>
                  </a:txBody>
                  <a:tcPr marL="9525" marR="9525" marT="9525" marB="0" anchor="ctr"/>
                </a:tc>
                <a:tc>
                  <a:txBody>
                    <a:bodyPr/>
                    <a:lstStyle/>
                    <a:p>
                      <a:pPr algn="ctr" fontAlgn="ctr"/>
                      <a:r>
                        <a:rPr lang="en-US" sz="1400" kern="1200" dirty="0">
                          <a:solidFill>
                            <a:schemeClr val="dk1"/>
                          </a:solidFill>
                          <a:effectLst/>
                          <a:latin typeface="+mn-lt"/>
                          <a:ea typeface="+mn-ea"/>
                          <a:cs typeface="+mn-cs"/>
                        </a:rPr>
                        <a:t>97%</a:t>
                      </a:r>
                    </a:p>
                  </a:txBody>
                  <a:tcPr marL="9525" marR="9525" marT="9525" marB="0" anchor="ctr"/>
                </a:tc>
                <a:extLst>
                  <a:ext uri="{0D108BD9-81ED-4DB2-BD59-A6C34878D82A}">
                    <a16:rowId xmlns:a16="http://schemas.microsoft.com/office/drawing/2014/main" val="3119845925"/>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kern="1200" dirty="0">
                          <a:solidFill>
                            <a:schemeClr val="lt1"/>
                          </a:solidFill>
                          <a:effectLst/>
                          <a:latin typeface="+mn-lt"/>
                          <a:ea typeface="+mn-ea"/>
                          <a:cs typeface="+mn-cs"/>
                        </a:rPr>
                        <a:t>Class E</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 </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 </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 </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 </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 </a:t>
                      </a:r>
                    </a:p>
                  </a:txBody>
                  <a:tcPr marL="68580" marR="68580" marT="0" marB="0" anchor="ctr"/>
                </a:tc>
                <a:extLst>
                  <a:ext uri="{0D108BD9-81ED-4DB2-BD59-A6C34878D82A}">
                    <a16:rowId xmlns:a16="http://schemas.microsoft.com/office/drawing/2014/main" val="1780703080"/>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kern="1200" dirty="0">
                          <a:solidFill>
                            <a:schemeClr val="lt1"/>
                          </a:solidFill>
                          <a:effectLst/>
                          <a:latin typeface="+mn-lt"/>
                          <a:ea typeface="+mn-ea"/>
                          <a:cs typeface="+mn-cs"/>
                        </a:rPr>
                        <a:t>Overall</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kern="1200" dirty="0">
                          <a:solidFill>
                            <a:schemeClr val="dk1"/>
                          </a:solidFill>
                          <a:effectLst/>
                          <a:latin typeface="+mn-lt"/>
                          <a:ea typeface="+mn-ea"/>
                          <a:cs typeface="+mn-cs"/>
                        </a:rPr>
                        <a:t>-0.11%</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kern="1200" dirty="0">
                          <a:solidFill>
                            <a:schemeClr val="dk1"/>
                          </a:solidFill>
                          <a:effectLst/>
                          <a:latin typeface="+mn-lt"/>
                          <a:ea typeface="+mn-ea"/>
                          <a:cs typeface="+mn-cs"/>
                        </a:rPr>
                        <a:t>-0.02%</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kern="1200" dirty="0">
                          <a:solidFill>
                            <a:schemeClr val="dk1"/>
                          </a:solidFill>
                          <a:effectLst/>
                          <a:latin typeface="+mn-lt"/>
                          <a:ea typeface="+mn-ea"/>
                          <a:cs typeface="+mn-cs"/>
                        </a:rPr>
                        <a:t>-0.05%</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kern="1200" dirty="0">
                          <a:solidFill>
                            <a:schemeClr val="dk1"/>
                          </a:solidFill>
                          <a:effectLst/>
                          <a:latin typeface="+mn-lt"/>
                          <a:ea typeface="+mn-ea"/>
                          <a:cs typeface="+mn-cs"/>
                        </a:rPr>
                        <a:t>102%</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kern="1200" dirty="0">
                          <a:solidFill>
                            <a:schemeClr val="dk1"/>
                          </a:solidFill>
                          <a:effectLst/>
                          <a:latin typeface="+mn-lt"/>
                          <a:ea typeface="+mn-ea"/>
                          <a:cs typeface="+mn-cs"/>
                        </a:rPr>
                        <a:t>100%</a:t>
                      </a:r>
                    </a:p>
                  </a:txBody>
                  <a:tcPr marL="9525" marR="9525" marT="9525" marB="0" anchor="ctr"/>
                </a:tc>
                <a:extLst>
                  <a:ext uri="{0D108BD9-81ED-4DB2-BD59-A6C34878D82A}">
                    <a16:rowId xmlns:a16="http://schemas.microsoft.com/office/drawing/2014/main" val="2940516987"/>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kern="1200" dirty="0">
                          <a:solidFill>
                            <a:schemeClr val="lt1"/>
                          </a:solidFill>
                          <a:effectLst/>
                          <a:latin typeface="+mn-lt"/>
                          <a:ea typeface="+mn-ea"/>
                          <a:cs typeface="+mn-cs"/>
                        </a:rPr>
                        <a:t>Class D</a:t>
                      </a:r>
                    </a:p>
                  </a:txBody>
                  <a:tcPr marL="68580" marR="68580" marT="0" marB="0" anchor="ctr"/>
                </a:tc>
                <a:tc>
                  <a:txBody>
                    <a:bodyPr/>
                    <a:lstStyle/>
                    <a:p>
                      <a:pPr algn="ctr" fontAlgn="ctr"/>
                      <a:r>
                        <a:rPr lang="en-US" sz="1400" kern="1200" dirty="0">
                          <a:solidFill>
                            <a:schemeClr val="dk1"/>
                          </a:solidFill>
                          <a:effectLst/>
                          <a:latin typeface="+mn-lt"/>
                          <a:ea typeface="+mn-ea"/>
                          <a:cs typeface="+mn-cs"/>
                        </a:rPr>
                        <a:t>0.01%</a:t>
                      </a:r>
                    </a:p>
                  </a:txBody>
                  <a:tcPr marL="9525" marR="9525" marT="9525" marB="0" anchor="ctr"/>
                </a:tc>
                <a:tc>
                  <a:txBody>
                    <a:bodyPr/>
                    <a:lstStyle/>
                    <a:p>
                      <a:pPr algn="ctr" fontAlgn="ctr"/>
                      <a:r>
                        <a:rPr lang="en-US" sz="1400" kern="1200" dirty="0">
                          <a:solidFill>
                            <a:schemeClr val="dk1"/>
                          </a:solidFill>
                          <a:effectLst/>
                          <a:latin typeface="+mn-lt"/>
                          <a:ea typeface="+mn-ea"/>
                          <a:cs typeface="+mn-cs"/>
                        </a:rPr>
                        <a:t>-0.03%</a:t>
                      </a:r>
                    </a:p>
                  </a:txBody>
                  <a:tcPr marL="9525" marR="9525" marT="9525" marB="0" anchor="ctr"/>
                </a:tc>
                <a:tc>
                  <a:txBody>
                    <a:bodyPr/>
                    <a:lstStyle/>
                    <a:p>
                      <a:pPr algn="ctr" fontAlgn="ctr"/>
                      <a:r>
                        <a:rPr lang="en-US" sz="1400" kern="1200" dirty="0">
                          <a:solidFill>
                            <a:schemeClr val="dk1"/>
                          </a:solidFill>
                          <a:effectLst/>
                          <a:latin typeface="+mn-lt"/>
                          <a:ea typeface="+mn-ea"/>
                          <a:cs typeface="+mn-cs"/>
                        </a:rPr>
                        <a:t>0.02%</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100%</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99%</a:t>
                      </a:r>
                    </a:p>
                  </a:txBody>
                  <a:tcPr marL="9525" marR="9525" marT="9525" marB="0" anchor="ctr"/>
                </a:tc>
                <a:extLst>
                  <a:ext uri="{0D108BD9-81ED-4DB2-BD59-A6C34878D82A}">
                    <a16:rowId xmlns:a16="http://schemas.microsoft.com/office/drawing/2014/main" val="1353047262"/>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kern="1200" dirty="0">
                          <a:solidFill>
                            <a:schemeClr val="lt1"/>
                          </a:solidFill>
                          <a:effectLst/>
                          <a:latin typeface="+mn-lt"/>
                          <a:ea typeface="+mn-ea"/>
                          <a:cs typeface="+mn-cs"/>
                        </a:rPr>
                        <a:t>Class F</a:t>
                      </a:r>
                    </a:p>
                  </a:txBody>
                  <a:tcPr marL="68580" marR="68580" marT="0" marB="0" anchor="ctr"/>
                </a:tc>
                <a:tc>
                  <a:txBody>
                    <a:bodyPr/>
                    <a:lstStyle/>
                    <a:p>
                      <a:pPr algn="ctr" fontAlgn="ctr"/>
                      <a:r>
                        <a:rPr lang="en-US" sz="1400" kern="1200">
                          <a:solidFill>
                            <a:schemeClr val="dk1"/>
                          </a:solidFill>
                          <a:effectLst/>
                          <a:latin typeface="+mn-lt"/>
                          <a:ea typeface="+mn-ea"/>
                          <a:cs typeface="+mn-cs"/>
                        </a:rPr>
                        <a:t>-0.71%</a:t>
                      </a:r>
                    </a:p>
                  </a:txBody>
                  <a:tcPr marL="9525" marR="9525" marT="9525" marB="0" anchor="ctr"/>
                </a:tc>
                <a:tc>
                  <a:txBody>
                    <a:bodyPr/>
                    <a:lstStyle/>
                    <a:p>
                      <a:pPr algn="ctr" fontAlgn="ctr"/>
                      <a:r>
                        <a:rPr lang="en-US" sz="1400" kern="1200" dirty="0">
                          <a:solidFill>
                            <a:schemeClr val="dk1"/>
                          </a:solidFill>
                          <a:effectLst/>
                          <a:latin typeface="+mn-lt"/>
                          <a:ea typeface="+mn-ea"/>
                          <a:cs typeface="+mn-cs"/>
                        </a:rPr>
                        <a:t>-0.36%</a:t>
                      </a:r>
                    </a:p>
                  </a:txBody>
                  <a:tcPr marL="9525" marR="9525" marT="9525" marB="0" anchor="ctr"/>
                </a:tc>
                <a:tc>
                  <a:txBody>
                    <a:bodyPr/>
                    <a:lstStyle/>
                    <a:p>
                      <a:pPr algn="ctr" fontAlgn="ctr"/>
                      <a:r>
                        <a:rPr lang="en-US" sz="1400" kern="1200" dirty="0">
                          <a:solidFill>
                            <a:schemeClr val="dk1"/>
                          </a:solidFill>
                          <a:effectLst/>
                          <a:latin typeface="+mn-lt"/>
                          <a:ea typeface="+mn-ea"/>
                          <a:cs typeface="+mn-cs"/>
                        </a:rPr>
                        <a:t>-0.44%</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400" kern="1200" dirty="0">
                        <a:solidFill>
                          <a:schemeClr val="dk1"/>
                        </a:solidFill>
                        <a:effectLst/>
                        <a:latin typeface="+mn-lt"/>
                        <a:ea typeface="+mn-ea"/>
                        <a:cs typeface="+mn-cs"/>
                      </a:endParaRP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400" kern="1200" dirty="0">
                        <a:solidFill>
                          <a:schemeClr val="dk1"/>
                        </a:solidFill>
                        <a:effectLst/>
                        <a:latin typeface="+mn-lt"/>
                        <a:ea typeface="+mn-ea"/>
                        <a:cs typeface="+mn-cs"/>
                      </a:endParaRPr>
                    </a:p>
                  </a:txBody>
                  <a:tcPr marL="9525" marR="9525" marT="9525" marB="0" anchor="ctr"/>
                </a:tc>
                <a:extLst>
                  <a:ext uri="{0D108BD9-81ED-4DB2-BD59-A6C34878D82A}">
                    <a16:rowId xmlns:a16="http://schemas.microsoft.com/office/drawing/2014/main" val="2802953688"/>
                  </a:ext>
                </a:extLst>
              </a:tr>
            </a:tbl>
          </a:graphicData>
        </a:graphic>
      </p:graphicFrame>
      <p:graphicFrame>
        <p:nvGraphicFramePr>
          <p:cNvPr id="13" name="Table 12">
            <a:extLst>
              <a:ext uri="{FF2B5EF4-FFF2-40B4-BE49-F238E27FC236}">
                <a16:creationId xmlns:a16="http://schemas.microsoft.com/office/drawing/2014/main" id="{D81DE829-7DEE-4749-8BC5-B53BC1135853}"/>
              </a:ext>
            </a:extLst>
          </p:cNvPr>
          <p:cNvGraphicFramePr>
            <a:graphicFrameLocks noGrp="1"/>
          </p:cNvGraphicFramePr>
          <p:nvPr>
            <p:extLst>
              <p:ext uri="{D42A27DB-BD31-4B8C-83A1-F6EECF244321}">
                <p14:modId xmlns:p14="http://schemas.microsoft.com/office/powerpoint/2010/main" val="2169141941"/>
              </p:ext>
            </p:extLst>
          </p:nvPr>
        </p:nvGraphicFramePr>
        <p:xfrm>
          <a:off x="493776" y="4059240"/>
          <a:ext cx="5188536" cy="2495550"/>
        </p:xfrm>
        <a:graphic>
          <a:graphicData uri="http://schemas.openxmlformats.org/drawingml/2006/table">
            <a:tbl>
              <a:tblPr firstRow="1" firstCol="1" bandRow="1">
                <a:tableStyleId>{5C22544A-7EE6-4342-B048-85BDC9FD1C3A}</a:tableStyleId>
              </a:tblPr>
              <a:tblGrid>
                <a:gridCol w="864756">
                  <a:extLst>
                    <a:ext uri="{9D8B030D-6E8A-4147-A177-3AD203B41FA5}">
                      <a16:colId xmlns:a16="http://schemas.microsoft.com/office/drawing/2014/main" val="2524032868"/>
                    </a:ext>
                  </a:extLst>
                </a:gridCol>
                <a:gridCol w="864756">
                  <a:extLst>
                    <a:ext uri="{9D8B030D-6E8A-4147-A177-3AD203B41FA5}">
                      <a16:colId xmlns:a16="http://schemas.microsoft.com/office/drawing/2014/main" val="2350387912"/>
                    </a:ext>
                  </a:extLst>
                </a:gridCol>
                <a:gridCol w="864756">
                  <a:extLst>
                    <a:ext uri="{9D8B030D-6E8A-4147-A177-3AD203B41FA5}">
                      <a16:colId xmlns:a16="http://schemas.microsoft.com/office/drawing/2014/main" val="895915889"/>
                    </a:ext>
                  </a:extLst>
                </a:gridCol>
                <a:gridCol w="864756">
                  <a:extLst>
                    <a:ext uri="{9D8B030D-6E8A-4147-A177-3AD203B41FA5}">
                      <a16:colId xmlns:a16="http://schemas.microsoft.com/office/drawing/2014/main" val="3503964171"/>
                    </a:ext>
                  </a:extLst>
                </a:gridCol>
                <a:gridCol w="864756">
                  <a:extLst>
                    <a:ext uri="{9D8B030D-6E8A-4147-A177-3AD203B41FA5}">
                      <a16:colId xmlns:a16="http://schemas.microsoft.com/office/drawing/2014/main" val="2758213364"/>
                    </a:ext>
                  </a:extLst>
                </a:gridCol>
                <a:gridCol w="864756">
                  <a:extLst>
                    <a:ext uri="{9D8B030D-6E8A-4147-A177-3AD203B41FA5}">
                      <a16:colId xmlns:a16="http://schemas.microsoft.com/office/drawing/2014/main" val="508451908"/>
                    </a:ext>
                  </a:extLst>
                </a:gridCol>
              </a:tblGrid>
              <a:tr h="161925">
                <a:tc>
                  <a:txBody>
                    <a:bodyPr/>
                    <a:lstStyle/>
                    <a:p>
                      <a:endParaRPr lang="en-US" sz="1600" dirty="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Low delay B Main 10</a:t>
                      </a:r>
                      <a:endParaRPr lang="en-US" sz="24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274836762"/>
                  </a:ext>
                </a:extLst>
              </a:tr>
              <a:tr h="161925">
                <a:tc>
                  <a:txBody>
                    <a:bodyPr/>
                    <a:lstStyle/>
                    <a:p>
                      <a:endParaRPr lang="en-US" sz="16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Over ECM-6.0</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73622916"/>
                  </a:ext>
                </a:extLst>
              </a:tr>
              <a:tr h="161925">
                <a:tc>
                  <a:txBody>
                    <a:bodyPr/>
                    <a:lstStyle/>
                    <a:p>
                      <a:endParaRPr lang="en-US" sz="16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Y</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U</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V</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err="1">
                          <a:effectLst/>
                        </a:rPr>
                        <a:t>EncT</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DecT</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963285075"/>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kern="1200" dirty="0">
                          <a:solidFill>
                            <a:schemeClr val="lt1"/>
                          </a:solidFill>
                          <a:effectLst/>
                          <a:latin typeface="+mn-lt"/>
                          <a:ea typeface="+mn-ea"/>
                          <a:cs typeface="+mn-cs"/>
                        </a:rPr>
                        <a:t>Class A1</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 </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 </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 </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 </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 </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633041263"/>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kern="1200" dirty="0">
                          <a:solidFill>
                            <a:schemeClr val="lt1"/>
                          </a:solidFill>
                          <a:effectLst/>
                          <a:latin typeface="+mn-lt"/>
                          <a:ea typeface="+mn-ea"/>
                          <a:cs typeface="+mn-cs"/>
                        </a:rPr>
                        <a:t>Class A2</a:t>
                      </a: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 </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 </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 </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 </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 </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881954901"/>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kern="1200" dirty="0">
                          <a:solidFill>
                            <a:schemeClr val="lt1"/>
                          </a:solidFill>
                          <a:effectLst/>
                          <a:latin typeface="+mn-lt"/>
                          <a:ea typeface="+mn-ea"/>
                          <a:cs typeface="+mn-cs"/>
                        </a:rPr>
                        <a:t>Class B</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0.05%</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-0.13%</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-0.17%</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sv-SE" sz="1400" kern="1200" dirty="0">
                          <a:solidFill>
                            <a:schemeClr val="dk1"/>
                          </a:solidFill>
                          <a:effectLst/>
                          <a:latin typeface="+mn-lt"/>
                          <a:ea typeface="+mn-ea"/>
                          <a:cs typeface="+mn-cs"/>
                        </a:rPr>
                        <a:t>101%</a:t>
                      </a:r>
                      <a:endParaRPr lang="en-US" sz="1400" kern="1200" dirty="0">
                        <a:solidFill>
                          <a:schemeClr val="dk1"/>
                        </a:solidFill>
                        <a:effectLst/>
                        <a:latin typeface="+mn-lt"/>
                        <a:ea typeface="+mn-ea"/>
                        <a:cs typeface="+mn-cs"/>
                      </a:endParaRP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sv-SE" sz="1400" kern="1200" dirty="0">
                          <a:solidFill>
                            <a:schemeClr val="dk1"/>
                          </a:solidFill>
                          <a:effectLst/>
                          <a:latin typeface="+mn-lt"/>
                          <a:ea typeface="+mn-ea"/>
                          <a:cs typeface="+mn-cs"/>
                        </a:rPr>
                        <a:t>101%</a:t>
                      </a:r>
                      <a:endParaRPr lang="en-US" sz="1400" kern="1200" dirty="0">
                        <a:solidFill>
                          <a:schemeClr val="dk1"/>
                        </a:solidFill>
                        <a:effectLst/>
                        <a:latin typeface="+mn-lt"/>
                        <a:ea typeface="+mn-ea"/>
                        <a:cs typeface="+mn-cs"/>
                      </a:endParaRPr>
                    </a:p>
                  </a:txBody>
                  <a:tcPr marL="9525" marR="9525" marT="9525" marB="0" anchor="ctr"/>
                </a:tc>
                <a:extLst>
                  <a:ext uri="{0D108BD9-81ED-4DB2-BD59-A6C34878D82A}">
                    <a16:rowId xmlns:a16="http://schemas.microsoft.com/office/drawing/2014/main" val="3018854472"/>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kern="1200" dirty="0">
                          <a:solidFill>
                            <a:schemeClr val="lt1"/>
                          </a:solidFill>
                          <a:effectLst/>
                          <a:latin typeface="+mn-lt"/>
                          <a:ea typeface="+mn-ea"/>
                          <a:cs typeface="+mn-cs"/>
                        </a:rPr>
                        <a:t>Class C</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-0.10%</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-0.03%</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0.12%</a:t>
                      </a:r>
                    </a:p>
                  </a:txBody>
                  <a:tcPr marL="9525" marR="9525" marT="9525" marB="0" anchor="ctr"/>
                </a:tc>
                <a:tc>
                  <a:txBody>
                    <a:bodyPr/>
                    <a:lstStyle/>
                    <a:p>
                      <a:pPr algn="ctr" fontAlgn="ctr"/>
                      <a:r>
                        <a:rPr lang="en-US" sz="1400" kern="1200" dirty="0">
                          <a:solidFill>
                            <a:schemeClr val="dk1"/>
                          </a:solidFill>
                          <a:effectLst/>
                          <a:latin typeface="+mn-lt"/>
                          <a:ea typeface="+mn-ea"/>
                          <a:cs typeface="+mn-cs"/>
                        </a:rPr>
                        <a:t>100%</a:t>
                      </a:r>
                    </a:p>
                  </a:txBody>
                  <a:tcPr marL="9525" marR="9525" marT="9525" marB="0" anchor="ctr"/>
                </a:tc>
                <a:tc>
                  <a:txBody>
                    <a:bodyPr/>
                    <a:lstStyle/>
                    <a:p>
                      <a:pPr algn="ctr" fontAlgn="ctr"/>
                      <a:r>
                        <a:rPr lang="en-US" sz="1400" kern="1200" dirty="0">
                          <a:solidFill>
                            <a:schemeClr val="dk1"/>
                          </a:solidFill>
                          <a:effectLst/>
                          <a:latin typeface="+mn-lt"/>
                          <a:ea typeface="+mn-ea"/>
                          <a:cs typeface="+mn-cs"/>
                        </a:rPr>
                        <a:t>99%</a:t>
                      </a:r>
                    </a:p>
                  </a:txBody>
                  <a:tcPr marL="9525" marR="9525" marT="9525" marB="0" anchor="ctr"/>
                </a:tc>
                <a:extLst>
                  <a:ext uri="{0D108BD9-81ED-4DB2-BD59-A6C34878D82A}">
                    <a16:rowId xmlns:a16="http://schemas.microsoft.com/office/drawing/2014/main" val="3370145970"/>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kern="1200" dirty="0">
                          <a:solidFill>
                            <a:schemeClr val="lt1"/>
                          </a:solidFill>
                          <a:effectLst/>
                          <a:latin typeface="+mn-lt"/>
                          <a:ea typeface="+mn-ea"/>
                          <a:cs typeface="+mn-cs"/>
                        </a:rPr>
                        <a:t>Class E</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-0.03%</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0.31%</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0.67%</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sv-SE" sz="1400" kern="1200" dirty="0">
                          <a:solidFill>
                            <a:schemeClr val="dk1"/>
                          </a:solidFill>
                          <a:effectLst/>
                          <a:latin typeface="+mn-lt"/>
                          <a:ea typeface="+mn-ea"/>
                          <a:cs typeface="+mn-cs"/>
                        </a:rPr>
                        <a:t>100%</a:t>
                      </a:r>
                      <a:endParaRPr lang="en-US" sz="1400" kern="1200" dirty="0">
                        <a:solidFill>
                          <a:schemeClr val="dk1"/>
                        </a:solidFill>
                        <a:effectLst/>
                        <a:latin typeface="+mn-lt"/>
                        <a:ea typeface="+mn-ea"/>
                        <a:cs typeface="+mn-cs"/>
                      </a:endParaRP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sv-SE" sz="1400" kern="1200" dirty="0">
                          <a:solidFill>
                            <a:schemeClr val="dk1"/>
                          </a:solidFill>
                          <a:effectLst/>
                          <a:latin typeface="+mn-lt"/>
                          <a:ea typeface="+mn-ea"/>
                          <a:cs typeface="+mn-cs"/>
                        </a:rPr>
                        <a:t>101%</a:t>
                      </a:r>
                      <a:endParaRPr lang="en-US" sz="1400" kern="1200" dirty="0">
                        <a:solidFill>
                          <a:schemeClr val="dk1"/>
                        </a:solidFill>
                        <a:effectLst/>
                        <a:latin typeface="+mn-lt"/>
                        <a:ea typeface="+mn-ea"/>
                        <a:cs typeface="+mn-cs"/>
                      </a:endParaRPr>
                    </a:p>
                  </a:txBody>
                  <a:tcPr marL="9525" marR="9525" marT="9525" marB="0" anchor="ctr"/>
                </a:tc>
                <a:extLst>
                  <a:ext uri="{0D108BD9-81ED-4DB2-BD59-A6C34878D82A}">
                    <a16:rowId xmlns:a16="http://schemas.microsoft.com/office/drawing/2014/main" val="4281837310"/>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kern="1200" dirty="0">
                          <a:solidFill>
                            <a:schemeClr val="lt1"/>
                          </a:solidFill>
                          <a:effectLst/>
                          <a:latin typeface="+mn-lt"/>
                          <a:ea typeface="+mn-ea"/>
                          <a:cs typeface="+mn-cs"/>
                        </a:rPr>
                        <a:t>Overall</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kern="1200" dirty="0">
                          <a:solidFill>
                            <a:schemeClr val="dk1"/>
                          </a:solidFill>
                          <a:effectLst/>
                          <a:latin typeface="+mn-lt"/>
                          <a:ea typeface="+mn-ea"/>
                          <a:cs typeface="+mn-cs"/>
                        </a:rPr>
                        <a:t>-0.02%</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kern="1200" dirty="0">
                          <a:solidFill>
                            <a:schemeClr val="dk1"/>
                          </a:solidFill>
                          <a:effectLst/>
                          <a:latin typeface="+mn-lt"/>
                          <a:ea typeface="+mn-ea"/>
                          <a:cs typeface="+mn-cs"/>
                        </a:rPr>
                        <a:t>0.01%</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kern="1200" dirty="0">
                          <a:solidFill>
                            <a:schemeClr val="dk1"/>
                          </a:solidFill>
                          <a:effectLst/>
                          <a:latin typeface="+mn-lt"/>
                          <a:ea typeface="+mn-ea"/>
                          <a:cs typeface="+mn-cs"/>
                        </a:rPr>
                        <a:t>0.14%</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sv-SE" sz="1400" b="1" kern="1200" dirty="0">
                          <a:solidFill>
                            <a:schemeClr val="dk1"/>
                          </a:solidFill>
                          <a:effectLst/>
                          <a:latin typeface="+mn-lt"/>
                          <a:ea typeface="+mn-ea"/>
                          <a:cs typeface="+mn-cs"/>
                        </a:rPr>
                        <a:t>100%</a:t>
                      </a:r>
                      <a:endParaRPr lang="en-US" sz="1400" b="1" kern="1200" dirty="0">
                        <a:solidFill>
                          <a:schemeClr val="dk1"/>
                        </a:solidFill>
                        <a:effectLst/>
                        <a:latin typeface="+mn-lt"/>
                        <a:ea typeface="+mn-ea"/>
                        <a:cs typeface="+mn-cs"/>
                      </a:endParaRP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sv-SE" sz="1400" b="1" kern="1200" dirty="0">
                          <a:solidFill>
                            <a:schemeClr val="dk1"/>
                          </a:solidFill>
                          <a:effectLst/>
                          <a:latin typeface="+mn-lt"/>
                          <a:ea typeface="+mn-ea"/>
                          <a:cs typeface="+mn-cs"/>
                        </a:rPr>
                        <a:t>100%</a:t>
                      </a:r>
                      <a:endParaRPr lang="en-US" sz="1400" b="1" kern="1200" dirty="0">
                        <a:solidFill>
                          <a:schemeClr val="dk1"/>
                        </a:solidFill>
                        <a:effectLst/>
                        <a:latin typeface="+mn-lt"/>
                        <a:ea typeface="+mn-ea"/>
                        <a:cs typeface="+mn-cs"/>
                      </a:endParaRPr>
                    </a:p>
                  </a:txBody>
                  <a:tcPr marL="9525" marR="9525" marT="9525" marB="0" anchor="ctr"/>
                </a:tc>
                <a:extLst>
                  <a:ext uri="{0D108BD9-81ED-4DB2-BD59-A6C34878D82A}">
                    <a16:rowId xmlns:a16="http://schemas.microsoft.com/office/drawing/2014/main" val="961253836"/>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kern="1200" dirty="0">
                          <a:solidFill>
                            <a:schemeClr val="lt1"/>
                          </a:solidFill>
                          <a:effectLst/>
                          <a:latin typeface="+mn-lt"/>
                          <a:ea typeface="+mn-ea"/>
                          <a:cs typeface="+mn-cs"/>
                        </a:rPr>
                        <a:t>Class D</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-0.09%</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a:solidFill>
                            <a:schemeClr val="dk1"/>
                          </a:solidFill>
                          <a:effectLst/>
                          <a:latin typeface="+mn-lt"/>
                          <a:ea typeface="+mn-ea"/>
                          <a:cs typeface="+mn-cs"/>
                        </a:rPr>
                        <a:t>0.04%</a:t>
                      </a: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kern="1200" dirty="0">
                          <a:solidFill>
                            <a:schemeClr val="dk1"/>
                          </a:solidFill>
                          <a:effectLst/>
                          <a:latin typeface="+mn-lt"/>
                          <a:ea typeface="+mn-ea"/>
                          <a:cs typeface="+mn-cs"/>
                        </a:rPr>
                        <a:t>0.45%</a:t>
                      </a:r>
                    </a:p>
                  </a:txBody>
                  <a:tcPr marL="9525" marR="9525" marT="9525" marB="0" anchor="ctr"/>
                </a:tc>
                <a:tc>
                  <a:txBody>
                    <a:bodyPr/>
                    <a:lstStyle/>
                    <a:p>
                      <a:pPr algn="ctr" fontAlgn="ctr"/>
                      <a:r>
                        <a:rPr lang="en-US" sz="1400" kern="1200">
                          <a:solidFill>
                            <a:schemeClr val="dk1"/>
                          </a:solidFill>
                          <a:effectLst/>
                          <a:latin typeface="+mn-lt"/>
                          <a:ea typeface="+mn-ea"/>
                          <a:cs typeface="+mn-cs"/>
                        </a:rPr>
                        <a:t>101%</a:t>
                      </a:r>
                    </a:p>
                  </a:txBody>
                  <a:tcPr marL="9525" marR="9525" marT="9525" marB="0" anchor="ctr"/>
                </a:tc>
                <a:tc>
                  <a:txBody>
                    <a:bodyPr/>
                    <a:lstStyle/>
                    <a:p>
                      <a:pPr algn="ctr" fontAlgn="ctr"/>
                      <a:r>
                        <a:rPr lang="en-US" sz="1400" kern="1200" dirty="0">
                          <a:solidFill>
                            <a:schemeClr val="dk1"/>
                          </a:solidFill>
                          <a:effectLst/>
                          <a:latin typeface="+mn-lt"/>
                          <a:ea typeface="+mn-ea"/>
                          <a:cs typeface="+mn-cs"/>
                        </a:rPr>
                        <a:t>96%</a:t>
                      </a:r>
                    </a:p>
                  </a:txBody>
                  <a:tcPr marL="9525" marR="9525" marT="9525" marB="0" anchor="ctr"/>
                </a:tc>
                <a:extLst>
                  <a:ext uri="{0D108BD9-81ED-4DB2-BD59-A6C34878D82A}">
                    <a16:rowId xmlns:a16="http://schemas.microsoft.com/office/drawing/2014/main" val="2877464382"/>
                  </a:ext>
                </a:extLst>
              </a:tr>
              <a:tr h="161925">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kern="1200" dirty="0">
                          <a:solidFill>
                            <a:schemeClr val="lt1"/>
                          </a:solidFill>
                          <a:effectLst/>
                          <a:latin typeface="+mn-lt"/>
                          <a:ea typeface="+mn-ea"/>
                          <a:cs typeface="+mn-cs"/>
                        </a:rPr>
                        <a:t>Class F</a:t>
                      </a:r>
                    </a:p>
                  </a:txBody>
                  <a:tcPr marL="68580" marR="68580" marT="0"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sv-SE" sz="1400" i="0" kern="1200" dirty="0">
                          <a:solidFill>
                            <a:schemeClr val="dk1"/>
                          </a:solidFill>
                          <a:effectLst/>
                          <a:latin typeface="+mn-lt"/>
                          <a:ea typeface="+mn-ea"/>
                          <a:cs typeface="+mn-cs"/>
                        </a:rPr>
                        <a:t>-0.25%</a:t>
                      </a:r>
                      <a:endParaRPr lang="en-US" sz="1400" i="0" kern="1200" dirty="0">
                        <a:solidFill>
                          <a:schemeClr val="dk1"/>
                        </a:solidFill>
                        <a:effectLst/>
                        <a:latin typeface="+mn-lt"/>
                        <a:ea typeface="+mn-ea"/>
                        <a:cs typeface="+mn-cs"/>
                      </a:endParaRP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sv-SE" sz="1400" i="0" kern="1200" dirty="0">
                          <a:solidFill>
                            <a:schemeClr val="dk1"/>
                          </a:solidFill>
                          <a:effectLst/>
                          <a:latin typeface="+mn-lt"/>
                          <a:ea typeface="+mn-ea"/>
                          <a:cs typeface="+mn-cs"/>
                        </a:rPr>
                        <a:t>-0.67%</a:t>
                      </a:r>
                      <a:endParaRPr lang="en-US" sz="1400" i="0" kern="1200" dirty="0">
                        <a:solidFill>
                          <a:schemeClr val="dk1"/>
                        </a:solidFill>
                        <a:effectLst/>
                        <a:latin typeface="+mn-lt"/>
                        <a:ea typeface="+mn-ea"/>
                        <a:cs typeface="+mn-cs"/>
                      </a:endParaRP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sv-SE" sz="1400" i="0" kern="1200" dirty="0">
                          <a:solidFill>
                            <a:schemeClr val="dk1"/>
                          </a:solidFill>
                          <a:effectLst/>
                          <a:latin typeface="+mn-lt"/>
                          <a:ea typeface="+mn-ea"/>
                          <a:cs typeface="+mn-cs"/>
                        </a:rPr>
                        <a:t>-0.56%</a:t>
                      </a:r>
                      <a:endParaRPr lang="en-US" sz="1400" i="0" kern="1200" dirty="0">
                        <a:solidFill>
                          <a:schemeClr val="dk1"/>
                        </a:solidFill>
                        <a:effectLst/>
                        <a:latin typeface="+mn-lt"/>
                        <a:ea typeface="+mn-ea"/>
                        <a:cs typeface="+mn-cs"/>
                      </a:endParaRP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400" kern="1200" dirty="0">
                        <a:solidFill>
                          <a:schemeClr val="dk1"/>
                        </a:solidFill>
                        <a:effectLst/>
                        <a:latin typeface="+mn-lt"/>
                        <a:ea typeface="+mn-ea"/>
                        <a:cs typeface="+mn-cs"/>
                      </a:endParaRPr>
                    </a:p>
                  </a:txBody>
                  <a:tcPr marL="9525" marR="9525" marT="9525" marB="0" anchor="ctr"/>
                </a:tc>
                <a:tc>
                  <a:txBody>
                    <a:bodyPr/>
                    <a:lstStyle/>
                    <a:p>
                      <a:pPr marL="0" marR="0" algn="ctr" defTabSz="914400" rtl="0" eaLnBrk="1" fontAlgn="auto" latinLnBrk="0"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400" kern="1200" dirty="0">
                        <a:solidFill>
                          <a:schemeClr val="dk1"/>
                        </a:solidFill>
                        <a:effectLst/>
                        <a:latin typeface="+mn-lt"/>
                        <a:ea typeface="+mn-ea"/>
                        <a:cs typeface="+mn-cs"/>
                      </a:endParaRPr>
                    </a:p>
                  </a:txBody>
                  <a:tcPr marL="9525" marR="9525" marT="9525" marB="0" anchor="ctr"/>
                </a:tc>
                <a:extLst>
                  <a:ext uri="{0D108BD9-81ED-4DB2-BD59-A6C34878D82A}">
                    <a16:rowId xmlns:a16="http://schemas.microsoft.com/office/drawing/2014/main" val="658845826"/>
                  </a:ext>
                </a:extLst>
              </a:tr>
            </a:tbl>
          </a:graphicData>
        </a:graphic>
      </p:graphicFrame>
    </p:spTree>
    <p:extLst>
      <p:ext uri="{BB962C8B-B14F-4D97-AF65-F5344CB8AC3E}">
        <p14:creationId xmlns:p14="http://schemas.microsoft.com/office/powerpoint/2010/main" val="2900160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68022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vert="horz" lIns="0" tIns="0" rIns="0" bIns="0" rtlCol="0">
        <a:noAutofit/>
      </a:bodyPr>
      <a:lstStyle>
        <a:defPPr algn="l">
          <a:buNone/>
          <a:defRPr sz="2000" dirty="0" smtClean="0"/>
        </a:defPPr>
      </a:lstStyle>
    </a:txDef>
  </a:objectDefaults>
  <a:extraClrSchemeLst/>
  <a:extLst>
    <a:ext uri="{05A4C25C-085E-4340-85A3-A5531E510DB2}">
      <thm15:themeFamily xmlns:thm15="http://schemas.microsoft.com/office/thememl/2012/main" name="QC_16x9_Public_Template_Nov2019" id="{901E9F88-CC1D-CD45-8BC6-A2C2CE7A9AF8}" vid="{2D62E465-8D86-A648-A219-742F0A440BC4}"/>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98371A9B2F58942932503DC52E58014" ma:contentTypeVersion="12" ma:contentTypeDescription="Create a new document." ma:contentTypeScope="" ma:versionID="f9aa544ba4a5d2e79678c2cfd19ca944">
  <xsd:schema xmlns:xsd="http://www.w3.org/2001/XMLSchema" xmlns:xs="http://www.w3.org/2001/XMLSchema" xmlns:p="http://schemas.microsoft.com/office/2006/metadata/properties" xmlns:ns2="c872df49-ebad-488d-a324-025e4f6ab39d" xmlns:ns3="229579ab-57a9-4bef-bc1b-2624410c5e1c" targetNamespace="http://schemas.microsoft.com/office/2006/metadata/properties" ma:root="true" ma:fieldsID="ecec9b7bf50a9b6035bdc9ed154c7434" ns2:_="" ns3:_="">
    <xsd:import namespace="c872df49-ebad-488d-a324-025e4f6ab39d"/>
    <xsd:import namespace="229579ab-57a9-4bef-bc1b-2624410c5e1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872df49-ebad-488d-a324-025e4f6ab39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229579ab-57a9-4bef-bc1b-2624410c5e1c"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FA71D21-F9D6-49FE-A6FD-837C99BE0BB1}">
  <ds:schemaRefs>
    <ds:schemaRef ds:uri="http://schemas.microsoft.com/sharepoint/v3/contenttype/forms"/>
  </ds:schemaRefs>
</ds:datastoreItem>
</file>

<file path=customXml/itemProps2.xml><?xml version="1.0" encoding="utf-8"?>
<ds:datastoreItem xmlns:ds="http://schemas.openxmlformats.org/officeDocument/2006/customXml" ds:itemID="{C46A4419-6CF8-47A5-B40E-C7F0890DB2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872df49-ebad-488d-a324-025e4f6ab39d"/>
    <ds:schemaRef ds:uri="229579ab-57a9-4bef-bc1b-2624410c5e1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9CB3369-829B-4A78-B8A1-1016D068BF47}">
  <ds:schemaRefs>
    <ds:schemaRef ds:uri="http://schemas.microsoft.com/office/infopath/2007/PartnerControls"/>
    <ds:schemaRef ds:uri="http://purl.org/dc/terms/"/>
    <ds:schemaRef ds:uri="http://purl.org/dc/dcmitype/"/>
    <ds:schemaRef ds:uri="http://schemas.microsoft.com/office/2006/documentManagement/types"/>
    <ds:schemaRef ds:uri="http://purl.org/dc/elements/1.1/"/>
    <ds:schemaRef ds:uri="http://schemas.microsoft.com/office/2006/metadata/properties"/>
    <ds:schemaRef ds:uri="http://schemas.openxmlformats.org/package/2006/metadata/core-properties"/>
    <ds:schemaRef ds:uri="229579ab-57a9-4bef-bc1b-2624410c5e1c"/>
    <ds:schemaRef ds:uri="c872df49-ebad-488d-a324-025e4f6ab39d"/>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blank</Template>
  <TotalTime>8193</TotalTime>
  <Words>384</Words>
  <Application>Microsoft Office PowerPoint</Application>
  <PresentationFormat>Widescreen</PresentationFormat>
  <Paragraphs>122</Paragraphs>
  <Slides>4</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vt:i4>
      </vt:variant>
    </vt:vector>
  </HeadingPairs>
  <TitlesOfParts>
    <vt:vector size="10" baseType="lpstr">
      <vt:lpstr>Arial</vt:lpstr>
      <vt:lpstr>Century Gothic</vt:lpstr>
      <vt:lpstr>Microsoft Sans Serif</vt:lpstr>
      <vt:lpstr>Times New Roman</vt:lpstr>
      <vt:lpstr>Wingdings</vt:lpstr>
      <vt:lpstr>Qualcomm Executive External</vt:lpstr>
      <vt:lpstr>JVET-AB0168 Non-EE2: Pixel based affine motion compensation</vt:lpstr>
      <vt:lpstr>Introduction and Proposal </vt:lpstr>
      <vt:lpstr>Simulation Results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JVET-Z0130</dc:title>
  <dc:creator>Zhi Zhang</dc:creator>
  <cp:lastModifiedBy>Zhi Zhang</cp:lastModifiedBy>
  <cp:revision>211</cp:revision>
  <dcterms:created xsi:type="dcterms:W3CDTF">2020-07-21T14:31:43Z</dcterms:created>
  <dcterms:modified xsi:type="dcterms:W3CDTF">2022-10-25T08:13:58Z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0x010100598371A9B2F58942932503DC52E58014</vt:lpwstr>
  </property>
</Properties>
</file>