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459" r:id="rId3"/>
    <p:sldId id="460" r:id="rId4"/>
    <p:sldId id="458" r:id="rId5"/>
    <p:sldId id="451" r:id="rId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660"/>
  </p:normalViewPr>
  <p:slideViewPr>
    <p:cSldViewPr>
      <p:cViewPr varScale="1">
        <p:scale>
          <a:sx n="123" d="100"/>
          <a:sy n="123" d="100"/>
        </p:scale>
        <p:origin x="713" y="7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>
                <a:latin typeface="+mj-lt"/>
                <a:ea typeface="+mj-ea"/>
              </a:defRPr>
            </a:lvl1pPr>
          </a:lstStyle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2E42961-93B7-4D23-9757-C0CAC38BA3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417274" cy="40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  <a:lvl2pPr>
              <a:defRPr sz="2400">
                <a:latin typeface="+mn-lt"/>
                <a:ea typeface="+mn-ea"/>
              </a:defRPr>
            </a:lvl2pPr>
            <a:lvl3pPr>
              <a:defRPr sz="2000">
                <a:latin typeface="+mn-lt"/>
                <a:ea typeface="+mn-ea"/>
              </a:defRPr>
            </a:lvl3pPr>
            <a:lvl4pPr>
              <a:defRPr sz="1800">
                <a:latin typeface="+mn-lt"/>
                <a:ea typeface="+mn-ea"/>
              </a:defRPr>
            </a:lvl4pPr>
            <a:lvl5pPr>
              <a:defRPr sz="1800"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2022/10/24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D9460-5CCB-4D7C-9F92-75462D005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6810" y="0"/>
            <a:ext cx="2417274" cy="40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2022/10/24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D9460-5CCB-4D7C-9F92-75462D005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6810" y="0"/>
            <a:ext cx="2417274" cy="40846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077E0556-BCB7-4F7C-A1F8-C5F6459040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3">
            <a:extLst>
              <a:ext uri="{FF2B5EF4-FFF2-40B4-BE49-F238E27FC236}">
                <a16:creationId xmlns:a16="http://schemas.microsoft.com/office/drawing/2014/main" id="{44782CBD-A982-4078-9F68-99015D496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93790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Corbel" panose="020B0503020204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143171-689E-406E-B978-FB2DA4765E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JVET-AB0150</a:t>
            </a:r>
            <a:br>
              <a:rPr lang="en-US" altLang="zh-TW" dirty="0"/>
            </a:br>
            <a:r>
              <a:rPr lang="en-US" dirty="0"/>
              <a:t>Crosscheck of JVET-AB0118 (EE2-2.5a: Enhanced temporal motion information derivation)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18BB0D5-838C-4D8C-967A-001A15250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168774"/>
            <a:ext cx="8534400" cy="1470025"/>
          </a:xfrm>
        </p:spPr>
        <p:txBody>
          <a:bodyPr>
            <a:normAutofit/>
          </a:bodyPr>
          <a:lstStyle/>
          <a:p>
            <a:r>
              <a:rPr lang="en-CA" altLang="zh-TW" sz="2800" dirty="0"/>
              <a:t>Lien-Fei Chen, Guichun Li, Xiaozhong Xu, Xin Zhao, and Shan Liu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23636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5BBB5-B1A6-4C20-8D7B-168B0C08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Subblock-Based Template-Matching for </a:t>
            </a:r>
            <a:r>
              <a:rPr lang="en-US" dirty="0" err="1"/>
              <a:t>SbTMVP</a:t>
            </a:r>
            <a:r>
              <a:rPr lang="en-US" dirty="0"/>
              <a:t> in Test 2.5a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C2A51-72A1-23CC-86B2-3F5765169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4785397"/>
          </a:xfrm>
        </p:spPr>
        <p:txBody>
          <a:bodyPr/>
          <a:lstStyle/>
          <a:p>
            <a:r>
              <a:rPr lang="en-US" dirty="0"/>
              <a:t>One issue about template-matching for </a:t>
            </a:r>
            <a:r>
              <a:rPr lang="en-US" dirty="0" err="1"/>
              <a:t>SbTMVP</a:t>
            </a:r>
            <a:r>
              <a:rPr lang="en-US" dirty="0"/>
              <a:t> is addressed</a:t>
            </a:r>
          </a:p>
          <a:p>
            <a:pPr lvl="1"/>
            <a:r>
              <a:rPr lang="en-US" b="1" dirty="0"/>
              <a:t>Inter Dir </a:t>
            </a:r>
            <a:r>
              <a:rPr lang="en-US" dirty="0"/>
              <a:t>of subblock template is set same as </a:t>
            </a:r>
            <a:r>
              <a:rPr lang="en-US" b="1" dirty="0"/>
              <a:t>Center Subblock</a:t>
            </a:r>
            <a:endParaRPr lang="en-US" dirty="0"/>
          </a:p>
          <a:p>
            <a:pPr lvl="1"/>
            <a:r>
              <a:rPr lang="en-US" dirty="0"/>
              <a:t>For each Ref List LX, MV</a:t>
            </a:r>
            <a:r>
              <a:rPr lang="en-US" baseline="-25000" dirty="0"/>
              <a:t>LX</a:t>
            </a:r>
            <a:r>
              <a:rPr lang="en-US" dirty="0"/>
              <a:t> of subblock template is set to</a:t>
            </a:r>
          </a:p>
          <a:p>
            <a:pPr lvl="2"/>
            <a:r>
              <a:rPr lang="en-US" dirty="0"/>
              <a:t>if </a:t>
            </a:r>
            <a:r>
              <a:rPr lang="en-US" dirty="0" err="1"/>
              <a:t>RefIdx_LX</a:t>
            </a:r>
            <a:r>
              <a:rPr lang="en-US" baseline="-25000" dirty="0" err="1"/>
              <a:t>Adjacent</a:t>
            </a:r>
            <a:r>
              <a:rPr lang="en-US" dirty="0"/>
              <a:t> == </a:t>
            </a:r>
            <a:r>
              <a:rPr lang="en-US" dirty="0" err="1"/>
              <a:t>RefIdxLX</a:t>
            </a:r>
            <a:r>
              <a:rPr lang="en-US" baseline="-25000" dirty="0" err="1"/>
              <a:t>Center</a:t>
            </a:r>
            <a:r>
              <a:rPr lang="en-US" baseline="-25000" dirty="0"/>
              <a:t>	</a:t>
            </a:r>
            <a:r>
              <a:rPr lang="en-US" dirty="0"/>
              <a:t>Adjacent subblock MV</a:t>
            </a:r>
            <a:r>
              <a:rPr lang="en-US" baseline="-25000" dirty="0"/>
              <a:t>LX</a:t>
            </a:r>
          </a:p>
          <a:p>
            <a:pPr lvl="2"/>
            <a:r>
              <a:rPr lang="en-US" dirty="0"/>
              <a:t>otherwise</a:t>
            </a:r>
            <a:r>
              <a:rPr lang="en-US" baseline="-25000" dirty="0"/>
              <a:t> 				</a:t>
            </a:r>
            <a:r>
              <a:rPr lang="en-US" dirty="0"/>
              <a:t>MV(0, 0) </a:t>
            </a:r>
          </a:p>
          <a:p>
            <a:pPr lvl="2"/>
            <a:endParaRPr lang="en-US" dirty="0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8DF56E21-0958-B2FF-E1D5-209E7F0B0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3573016"/>
            <a:ext cx="2773680" cy="2755900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6C8095-1B32-6D13-46CB-539D73528864}"/>
              </a:ext>
            </a:extLst>
          </p:cNvPr>
          <p:cNvSpPr txBox="1"/>
          <p:nvPr/>
        </p:nvSpPr>
        <p:spPr>
          <a:xfrm>
            <a:off x="4254673" y="6328916"/>
            <a:ext cx="2050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gray block: subblock template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09A2D2B8-D65B-186E-1F26-C40BA535D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73" y="3573016"/>
            <a:ext cx="2773680" cy="27559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581CA7-8FAE-0B54-5070-1FE6DE0E34AF}"/>
              </a:ext>
            </a:extLst>
          </p:cNvPr>
          <p:cNvSpPr txBox="1"/>
          <p:nvPr/>
        </p:nvSpPr>
        <p:spPr>
          <a:xfrm>
            <a:off x="3791744" y="6556358"/>
            <a:ext cx="32949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(0,0) </a:t>
            </a:r>
            <a:r>
              <a:rPr lang="en-US" sz="1200" dirty="0"/>
              <a:t>is the initialized MV at buffer initialization</a:t>
            </a:r>
          </a:p>
        </p:txBody>
      </p:sp>
    </p:spTree>
    <p:extLst>
      <p:ext uri="{BB962C8B-B14F-4D97-AF65-F5344CB8AC3E}">
        <p14:creationId xmlns:p14="http://schemas.microsoft.com/office/powerpoint/2010/main" val="3069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BA70956B-411A-E9FE-383C-E9C45C50C2C4}"/>
              </a:ext>
            </a:extLst>
          </p:cNvPr>
          <p:cNvGrpSpPr/>
          <p:nvPr/>
        </p:nvGrpSpPr>
        <p:grpSpPr>
          <a:xfrm>
            <a:off x="4151784" y="3188005"/>
            <a:ext cx="2743200" cy="2743200"/>
            <a:chOff x="8494072" y="2103246"/>
            <a:chExt cx="2743200" cy="2743200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60036BA-BC6E-4A58-190B-A3C39643DA57}"/>
                </a:ext>
              </a:extLst>
            </p:cNvPr>
            <p:cNvSpPr/>
            <p:nvPr/>
          </p:nvSpPr>
          <p:spPr>
            <a:xfrm>
              <a:off x="9042712" y="265188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B0D1C15-6FD2-CDC1-2413-C55D858D142B}"/>
                </a:ext>
              </a:extLst>
            </p:cNvPr>
            <p:cNvSpPr/>
            <p:nvPr/>
          </p:nvSpPr>
          <p:spPr>
            <a:xfrm>
              <a:off x="9591352" y="265188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B-L0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B-L1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3EC01FB-DE40-A709-1293-ECE40DC1A084}"/>
                </a:ext>
              </a:extLst>
            </p:cNvPr>
            <p:cNvSpPr/>
            <p:nvPr/>
          </p:nvSpPr>
          <p:spPr>
            <a:xfrm>
              <a:off x="10139992" y="265188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C-L0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59E2F5E-4FB0-D692-9A5B-0F95672273C6}"/>
                </a:ext>
              </a:extLst>
            </p:cNvPr>
            <p:cNvSpPr/>
            <p:nvPr/>
          </p:nvSpPr>
          <p:spPr>
            <a:xfrm>
              <a:off x="10688632" y="265188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D-L0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CF29171-41C7-F412-7528-56F6B50A0839}"/>
                </a:ext>
              </a:extLst>
            </p:cNvPr>
            <p:cNvSpPr/>
            <p:nvPr/>
          </p:nvSpPr>
          <p:spPr>
            <a:xfrm>
              <a:off x="9042712" y="320052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E-L1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E6E53F0-A054-9899-676F-2886DF1B7BEE}"/>
                </a:ext>
              </a:extLst>
            </p:cNvPr>
            <p:cNvSpPr/>
            <p:nvPr/>
          </p:nvSpPr>
          <p:spPr>
            <a:xfrm>
              <a:off x="9591352" y="320052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E6DF9D9-67C6-3827-9852-B490723DCB23}"/>
                </a:ext>
              </a:extLst>
            </p:cNvPr>
            <p:cNvSpPr/>
            <p:nvPr/>
          </p:nvSpPr>
          <p:spPr>
            <a:xfrm>
              <a:off x="10139992" y="320052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E77E5DB-5725-7BAA-090E-F7DF9614594A}"/>
                </a:ext>
              </a:extLst>
            </p:cNvPr>
            <p:cNvSpPr/>
            <p:nvPr/>
          </p:nvSpPr>
          <p:spPr>
            <a:xfrm>
              <a:off x="10688632" y="320052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E3677EF-73C7-4BA0-0CA5-1528A36FA947}"/>
                </a:ext>
              </a:extLst>
            </p:cNvPr>
            <p:cNvSpPr/>
            <p:nvPr/>
          </p:nvSpPr>
          <p:spPr>
            <a:xfrm>
              <a:off x="9042712" y="374916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F-L1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F6682E-2723-7810-3CA1-7AD7E814A4D7}"/>
                </a:ext>
              </a:extLst>
            </p:cNvPr>
            <p:cNvSpPr/>
            <p:nvPr/>
          </p:nvSpPr>
          <p:spPr>
            <a:xfrm>
              <a:off x="9591352" y="374916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CA0037A-760F-A426-E0EB-9D8F96A51E38}"/>
                </a:ext>
              </a:extLst>
            </p:cNvPr>
            <p:cNvSpPr/>
            <p:nvPr/>
          </p:nvSpPr>
          <p:spPr>
            <a:xfrm>
              <a:off x="10139992" y="374916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 baseline="-25000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02521C2-B988-C0AB-0D94-27AAC76574AB}"/>
                </a:ext>
              </a:extLst>
            </p:cNvPr>
            <p:cNvSpPr/>
            <p:nvPr/>
          </p:nvSpPr>
          <p:spPr>
            <a:xfrm>
              <a:off x="10688632" y="374916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DB2B5F0-2BD3-B9D8-A05D-659C440607E3}"/>
                </a:ext>
              </a:extLst>
            </p:cNvPr>
            <p:cNvSpPr/>
            <p:nvPr/>
          </p:nvSpPr>
          <p:spPr>
            <a:xfrm>
              <a:off x="9042712" y="429780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G-L0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G-L1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BC5705E-0797-6F99-5D9F-7A3FC57C1F49}"/>
                </a:ext>
              </a:extLst>
            </p:cNvPr>
            <p:cNvSpPr/>
            <p:nvPr/>
          </p:nvSpPr>
          <p:spPr>
            <a:xfrm>
              <a:off x="9591352" y="429780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43CB532-3F07-E54E-3497-636627F91DD5}"/>
                </a:ext>
              </a:extLst>
            </p:cNvPr>
            <p:cNvSpPr/>
            <p:nvPr/>
          </p:nvSpPr>
          <p:spPr>
            <a:xfrm>
              <a:off x="10139992" y="429780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9FAE3F7-7DE9-7970-78D9-237238A733BF}"/>
                </a:ext>
              </a:extLst>
            </p:cNvPr>
            <p:cNvSpPr/>
            <p:nvPr/>
          </p:nvSpPr>
          <p:spPr>
            <a:xfrm>
              <a:off x="10688632" y="4297806"/>
              <a:ext cx="548640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endParaRPr lang="en-US" sz="120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5611A01-37D2-F3D0-34A5-A7CCC5F3CA79}"/>
                </a:ext>
              </a:extLst>
            </p:cNvPr>
            <p:cNvSpPr/>
            <p:nvPr/>
          </p:nvSpPr>
          <p:spPr>
            <a:xfrm>
              <a:off x="9042712" y="210324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A-L1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732F8A0-B69B-E82C-BDA8-B49DC43DEEAE}"/>
                </a:ext>
              </a:extLst>
            </p:cNvPr>
            <p:cNvSpPr/>
            <p:nvPr/>
          </p:nvSpPr>
          <p:spPr>
            <a:xfrm>
              <a:off x="9591352" y="210324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B-L0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B-L1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CEABE46-54F3-87E4-9749-BA9CFA8CDD2E}"/>
                </a:ext>
              </a:extLst>
            </p:cNvPr>
            <p:cNvSpPr/>
            <p:nvPr/>
          </p:nvSpPr>
          <p:spPr>
            <a:xfrm>
              <a:off x="10139992" y="210324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C-L0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948D8E0A-0F38-9A0F-01B9-44B90A2EDE0B}"/>
                </a:ext>
              </a:extLst>
            </p:cNvPr>
            <p:cNvSpPr/>
            <p:nvPr/>
          </p:nvSpPr>
          <p:spPr>
            <a:xfrm>
              <a:off x="10688632" y="210324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D-L0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5EB43E2-761B-59DE-544B-8E1BA7A2CC5A}"/>
                </a:ext>
              </a:extLst>
            </p:cNvPr>
            <p:cNvSpPr/>
            <p:nvPr/>
          </p:nvSpPr>
          <p:spPr>
            <a:xfrm>
              <a:off x="8494072" y="265188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A-L1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D44ED58-394D-2801-09F1-44995AE177F7}"/>
                </a:ext>
              </a:extLst>
            </p:cNvPr>
            <p:cNvSpPr/>
            <p:nvPr/>
          </p:nvSpPr>
          <p:spPr>
            <a:xfrm>
              <a:off x="8494072" y="320052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E-L1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CFC539F-C6FD-0648-6EEF-5A372DD1368D}"/>
                </a:ext>
              </a:extLst>
            </p:cNvPr>
            <p:cNvSpPr/>
            <p:nvPr/>
          </p:nvSpPr>
          <p:spPr>
            <a:xfrm>
              <a:off x="8494072" y="374916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F-L1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230752C-E7B4-AA12-764A-0FF364445CB0}"/>
                </a:ext>
              </a:extLst>
            </p:cNvPr>
            <p:cNvSpPr/>
            <p:nvPr/>
          </p:nvSpPr>
          <p:spPr>
            <a:xfrm>
              <a:off x="8494072" y="4297806"/>
              <a:ext cx="5486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G-L0</a:t>
              </a:r>
            </a:p>
            <a:p>
              <a:pPr algn="ctr"/>
              <a:r>
                <a:rPr lang="en-US" sz="1200" dirty="0"/>
                <a:t>MV</a:t>
              </a:r>
              <a:r>
                <a:rPr lang="en-US" sz="1200" baseline="-25000" dirty="0"/>
                <a:t>G-L1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C75BBB5-B1A6-4C20-8D7B-168B0C08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Subblock-Based Template-Matching for </a:t>
            </a:r>
            <a:r>
              <a:rPr lang="en-US" dirty="0" err="1"/>
              <a:t>SbTMVP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C2A51-72A1-23CC-86B2-3F5765169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modification of template-matching for </a:t>
            </a:r>
            <a:r>
              <a:rPr lang="en-US" dirty="0" err="1"/>
              <a:t>SbTMVP</a:t>
            </a:r>
            <a:endParaRPr lang="en-US" dirty="0"/>
          </a:p>
          <a:p>
            <a:pPr lvl="1"/>
            <a:r>
              <a:rPr lang="en-US" dirty="0"/>
              <a:t>MV of each subblock template is simply copied from the adjacent subblock MV</a:t>
            </a:r>
            <a:endParaRPr lang="en-US" baseline="-25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3A1E49-311D-494C-4F0C-F4816F20F9AF}"/>
              </a:ext>
            </a:extLst>
          </p:cNvPr>
          <p:cNvSpPr txBox="1"/>
          <p:nvPr/>
        </p:nvSpPr>
        <p:spPr>
          <a:xfrm>
            <a:off x="4583832" y="6022486"/>
            <a:ext cx="2050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gray block: subblock template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AB31C9F-AAA5-99BC-27C9-77282DCEC9B6}"/>
              </a:ext>
            </a:extLst>
          </p:cNvPr>
          <p:cNvGrpSpPr/>
          <p:nvPr/>
        </p:nvGrpSpPr>
        <p:grpSpPr>
          <a:xfrm>
            <a:off x="4630181" y="3646222"/>
            <a:ext cx="2041883" cy="2045914"/>
            <a:chOff x="7755164" y="4005064"/>
            <a:chExt cx="1509188" cy="1512168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FAAB48-E2B3-83FD-DE70-8F09CA20C3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40216" y="4005064"/>
              <a:ext cx="0" cy="144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F287977-4CFB-3D8C-FDB0-3D2089875E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00256" y="4005064"/>
              <a:ext cx="0" cy="144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2721188-62DE-76B0-CD87-CFE0A9C5DD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32304" y="4005064"/>
              <a:ext cx="0" cy="144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BC46624-DBBD-FDF3-E50A-9C4C547416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4352" y="4005064"/>
              <a:ext cx="0" cy="144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0C8E9C7-331C-B2E1-D7EE-F1D66C89A1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5164" y="4293096"/>
              <a:ext cx="1440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ECCEBB4-784C-751E-7922-6F9A03D524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5164" y="4653136"/>
              <a:ext cx="1440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DB6B183-C6E5-FB38-95EB-8DDC10DB08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5164" y="5085184"/>
              <a:ext cx="1440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7668FE0-6A14-8EB7-8F8F-8F6FE935CA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5164" y="5517232"/>
              <a:ext cx="14401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7365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F2CF5-1410-9E2F-B45B-C947E918A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4D3747A-3282-B9D4-A5EA-29F4B249CDF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Test 2.5a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A1156-D8F9-52A5-E6F3-AA24A10E2E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Our modification over Test 2.5a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2D8315D-3E98-291B-144A-C8EA97AA2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814251"/>
              </p:ext>
            </p:extLst>
          </p:nvPr>
        </p:nvGraphicFramePr>
        <p:xfrm>
          <a:off x="1271464" y="2276872"/>
          <a:ext cx="4114799" cy="3724275"/>
        </p:xfrm>
        <a:graphic>
          <a:graphicData uri="http://schemas.openxmlformats.org/drawingml/2006/table">
            <a:tbl>
              <a:tblPr/>
              <a:tblGrid>
                <a:gridCol w="959824">
                  <a:extLst>
                    <a:ext uri="{9D8B030D-6E8A-4147-A177-3AD203B41FA5}">
                      <a16:colId xmlns:a16="http://schemas.microsoft.com/office/drawing/2014/main" val="610573208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242436388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4268979151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3932466409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497413500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2463311711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2.5a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23600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40397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58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0318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548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72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113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23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273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206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053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260147"/>
                  </a:ext>
                </a:extLst>
              </a:tr>
              <a:tr h="1619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2.5a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62155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684311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58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45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216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925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505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61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117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48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11046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ADA066-5CA6-9CBF-6E0A-9E1CA2E6F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13724"/>
              </p:ext>
            </p:extLst>
          </p:nvPr>
        </p:nvGraphicFramePr>
        <p:xfrm>
          <a:off x="6888088" y="2276871"/>
          <a:ext cx="4114799" cy="3724275"/>
        </p:xfrm>
        <a:graphic>
          <a:graphicData uri="http://schemas.openxmlformats.org/drawingml/2006/table">
            <a:tbl>
              <a:tblPr/>
              <a:tblGrid>
                <a:gridCol w="959824">
                  <a:extLst>
                    <a:ext uri="{9D8B030D-6E8A-4147-A177-3AD203B41FA5}">
                      <a16:colId xmlns:a16="http://schemas.microsoft.com/office/drawing/2014/main" val="4266075008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548458749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2300791107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1841605804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797747555"/>
                    </a:ext>
                  </a:extLst>
                </a:gridCol>
                <a:gridCol w="630995">
                  <a:extLst>
                    <a:ext uri="{9D8B030D-6E8A-4147-A177-3AD203B41FA5}">
                      <a16:colId xmlns:a16="http://schemas.microsoft.com/office/drawing/2014/main" val="3611432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2.5a-mod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551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Test 2.5a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873092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249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775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46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269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48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152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261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610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13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686842"/>
                  </a:ext>
                </a:extLst>
              </a:tr>
              <a:tr h="1619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2.5a-mod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58255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Test 2.5a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9665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68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933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682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180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959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189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6790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969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007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119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79E9A-3711-478A-BD79-ACCC43B55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CCBDDB-45AA-8619-A732-BFC42296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issue on subblock-based template-matching for </a:t>
            </a:r>
            <a:r>
              <a:rPr lang="en-US" dirty="0" err="1"/>
              <a:t>SbTMVP</a:t>
            </a:r>
            <a:r>
              <a:rPr lang="en-US" dirty="0"/>
              <a:t> is addressed</a:t>
            </a:r>
          </a:p>
          <a:p>
            <a:pPr lvl="1"/>
            <a:r>
              <a:rPr lang="en-US" dirty="0"/>
              <a:t>A modification is proposed on this issue</a:t>
            </a:r>
          </a:p>
          <a:p>
            <a:pPr lvl="2"/>
            <a:r>
              <a:rPr lang="en-US" dirty="0"/>
              <a:t>No runtime impact </a:t>
            </a:r>
          </a:p>
          <a:p>
            <a:pPr lvl="2"/>
            <a:r>
              <a:rPr lang="en-US" dirty="0"/>
              <a:t>Average results show that</a:t>
            </a:r>
          </a:p>
          <a:p>
            <a:pPr lvl="3"/>
            <a:r>
              <a:rPr lang="en-US" dirty="0"/>
              <a:t>There is no BDBR impact for luma in RA and LB</a:t>
            </a:r>
          </a:p>
          <a:p>
            <a:pPr lvl="3"/>
            <a:r>
              <a:rPr lang="en-US" dirty="0"/>
              <a:t>Slightly better coding gain for chroma in LB</a:t>
            </a:r>
          </a:p>
          <a:p>
            <a:pPr lvl="2"/>
            <a:r>
              <a:rPr lang="en-US" dirty="0"/>
              <a:t>Better coding gain in class F</a:t>
            </a:r>
          </a:p>
          <a:p>
            <a:pPr lvl="3"/>
            <a:r>
              <a:rPr lang="en-US" dirty="0"/>
              <a:t>-0.15%/-0.22%/0.12%</a:t>
            </a:r>
          </a:p>
          <a:p>
            <a:r>
              <a:rPr lang="en-US" dirty="0"/>
              <a:t>Recommended to adopt this modification to Test 2.5a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FDAF6-88B7-C0A9-E1D3-B5D7B2108CEF}"/>
              </a:ext>
            </a:extLst>
          </p:cNvPr>
          <p:cNvSpPr txBox="1"/>
          <p:nvPr/>
        </p:nvSpPr>
        <p:spPr>
          <a:xfrm>
            <a:off x="3647728" y="5661248"/>
            <a:ext cx="3845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crosscheck !</a:t>
            </a:r>
          </a:p>
        </p:txBody>
      </p:sp>
    </p:spTree>
    <p:extLst>
      <p:ext uri="{BB962C8B-B14F-4D97-AF65-F5344CB8AC3E}">
        <p14:creationId xmlns:p14="http://schemas.microsoft.com/office/powerpoint/2010/main" val="102999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30358</TotalTime>
  <Words>687</Words>
  <Application>Microsoft Office PowerPoint</Application>
  <PresentationFormat>Widescreen</PresentationFormat>
  <Paragraphs>270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Corbel</vt:lpstr>
      <vt:lpstr>Source Sans Pro</vt:lpstr>
      <vt:lpstr>Times New Roman</vt:lpstr>
      <vt:lpstr>Office 主题</vt:lpstr>
      <vt:lpstr>JVET-AB0150 Crosscheck of JVET-AB0118 (EE2-2.5a: Enhanced temporal motion information derivation)</vt:lpstr>
      <vt:lpstr>Subblock-Based Template-Matching for SbTMVP in Test 2.5a</vt:lpstr>
      <vt:lpstr>Proposed Subblock-Based Template-Matching for SbTMVP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Lienfei Chen</cp:lastModifiedBy>
  <cp:revision>786</cp:revision>
  <dcterms:created xsi:type="dcterms:W3CDTF">2010-10-25T03:40:34Z</dcterms:created>
  <dcterms:modified xsi:type="dcterms:W3CDTF">2022-10-24T22:54:07Z</dcterms:modified>
</cp:coreProperties>
</file>