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vsdx" ContentType="application/vnd.ms-visio.drawin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56" r:id="rId2"/>
    <p:sldId id="257" r:id="rId3"/>
    <p:sldId id="260" r:id="rId4"/>
    <p:sldId id="259" r:id="rId5"/>
    <p:sldId id="261" r:id="rId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C9868BF-18DD-41A2-B886-77E400E08FD8}" type="datetimeFigureOut">
              <a:rPr lang="zh-CN" altLang="en-US" smtClean="0"/>
              <a:t>2022/10/22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E062842-25DE-451A-ABCF-48A2B3DE3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21489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E062842-25DE-451A-ABCF-48A2B3DE38BA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428297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E850F17-1851-4C36-A74F-BEE5DA9E8A0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E2E0F3A2-505A-4B07-BA15-E74DBB39DC8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BF33248-2699-4D77-BA64-CF81F63FEE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C54DE3-0A8E-4C85-B624-A9AE431FE435}" type="datetimeFigureOut">
              <a:rPr lang="zh-CN" altLang="en-US" smtClean="0"/>
              <a:t>2022/10/22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41000CC3-F533-4835-AF00-83DF6DBFF5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11D8A5BE-D1C4-4E87-8F3E-5363DDF81D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49B096-9A4A-402E-A338-61A96EAE81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34665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AD6B3EB-3941-49B6-9A3B-B0552E7882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FD2FE579-6ACE-4113-B029-C694BE5D600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A833EDB8-5CB5-4626-9D17-11BC7EE75B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C54DE3-0A8E-4C85-B624-A9AE431FE435}" type="datetimeFigureOut">
              <a:rPr lang="zh-CN" altLang="en-US" smtClean="0"/>
              <a:t>2022/10/22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00F4B72-1583-4F25-AE45-CBF9F253DD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C518ABCC-C8B7-4E4A-AB5A-1E23EF8DED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49B096-9A4A-402E-A338-61A96EAE81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34068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FC67C65-C743-4934-946D-0B5D9E65240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CF40CCA8-B04A-4F12-9CD3-73805164853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5184E64-7D68-42C8-9092-6118B20B49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C54DE3-0A8E-4C85-B624-A9AE431FE435}" type="datetimeFigureOut">
              <a:rPr lang="zh-CN" altLang="en-US" smtClean="0"/>
              <a:t>2022/10/22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824E59F-E4BE-4B71-AF41-890327B2C2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C481920D-3DD3-4942-95C3-71AFA11FA8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49B096-9A4A-402E-A338-61A96EAE81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62976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9CEB5E1-B56B-4425-849C-5536991604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AD48ECAD-8C5C-4FF1-AC4D-0E59D91BA1F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688C9D63-4C2E-4682-9412-1596E7A5EA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C54DE3-0A8E-4C85-B624-A9AE431FE435}" type="datetimeFigureOut">
              <a:rPr lang="zh-CN" altLang="en-US" smtClean="0"/>
              <a:t>2022/10/22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4E93698-1EB1-48E7-B14F-F4AD733941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6937955-3251-460E-B06C-69F1730624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49B096-9A4A-402E-A338-61A96EAE81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219816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6B9D4DE-1E79-468D-941B-F80C8F81D1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4B58733A-AA3A-4C26-9F32-E4C99C86EAE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50AC5AB4-7DC1-422E-8300-132018EC5D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C54DE3-0A8E-4C85-B624-A9AE431FE435}" type="datetimeFigureOut">
              <a:rPr lang="zh-CN" altLang="en-US" smtClean="0"/>
              <a:t>2022/10/22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14480E79-5544-45A5-9FBE-6837D5CFE0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90B4A6B-4019-458D-8827-E2AF342610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49B096-9A4A-402E-A338-61A96EAE81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7532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A9F36C0-1920-402B-B7D1-CCD7CD4E0F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C79ACCA-941C-42BC-B16E-3DB5C5FA994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FB79EAE3-F6F2-491C-9311-AE695DA93DE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C3D2E014-3962-4CA7-92BD-BCEF420662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C54DE3-0A8E-4C85-B624-A9AE431FE435}" type="datetimeFigureOut">
              <a:rPr lang="zh-CN" altLang="en-US" smtClean="0"/>
              <a:t>2022/10/22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49B31DD7-3F50-40D5-A3FF-0250E7F5CA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D6D68433-BD27-497E-BD8F-00989D58EF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49B096-9A4A-402E-A338-61A96EAE81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4271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0434488-3442-436C-9A89-6E66B23A51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F5059A2F-CD1A-44A4-A3E7-399A8510C5E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EFB06D6-AAC0-4A59-A527-F26EEF83927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1D22A7DA-F73D-4E83-A81B-8DB7BFF2131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8D3E704-CFCA-44A4-8C02-9D1706C2A1F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3CB3950-5F88-4B5E-B0F9-4332E369A7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C54DE3-0A8E-4C85-B624-A9AE431FE435}" type="datetimeFigureOut">
              <a:rPr lang="zh-CN" altLang="en-US" smtClean="0"/>
              <a:t>2022/10/22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2F7461D7-A2F7-4DC6-A70A-A6A217BB5B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9B233204-1496-4385-820E-8865A677B2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49B096-9A4A-402E-A338-61A96EAE81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3385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8390D66-F646-4D74-AB9F-DE8D77245A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4C0BA4EF-A96B-4C7D-B0BF-4585F4A689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C54DE3-0A8E-4C85-B624-A9AE431FE435}" type="datetimeFigureOut">
              <a:rPr lang="zh-CN" altLang="en-US" smtClean="0"/>
              <a:t>2022/10/22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B3B061DF-D13D-4FE2-AF72-8F4D9DC0EF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E4336E12-E80B-495A-929B-DEE77C3498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49B096-9A4A-402E-A338-61A96EAE81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72145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30A9C0EA-4AA1-403B-9865-B75204928E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C54DE3-0A8E-4C85-B624-A9AE431FE435}" type="datetimeFigureOut">
              <a:rPr lang="zh-CN" altLang="en-US" smtClean="0"/>
              <a:t>2022/10/22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DA87C207-A05A-4A5A-B554-C405B73B74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0C6C9EF1-3E9C-401D-B675-5D83FFE920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49B096-9A4A-402E-A338-61A96EAE81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0683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A3F59E8-F8DF-4992-9FEA-1609C4CCB8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AE0E668D-F1AC-4190-B8A3-085B75662F0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02BDA616-E109-410A-ADBA-77246735F7E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B54F31B5-E90C-40C1-B57B-386861DE58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C54DE3-0A8E-4C85-B624-A9AE431FE435}" type="datetimeFigureOut">
              <a:rPr lang="zh-CN" altLang="en-US" smtClean="0"/>
              <a:t>2022/10/22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1AFA9F2D-DDAB-4809-9282-FEBA8F71C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F2E20534-23AB-46C9-9FB3-EE30AA2FDA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49B096-9A4A-402E-A338-61A96EAE81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69422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22F4E91-1969-43E6-8277-9E42A3DE5A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069182D8-181C-49AD-A0FF-29A84F81E89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58721EB4-0B75-46E2-A73E-DF325DF9B36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3DA5C891-A656-401A-A6E8-8F23E08CB8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C54DE3-0A8E-4C85-B624-A9AE431FE435}" type="datetimeFigureOut">
              <a:rPr lang="zh-CN" altLang="en-US" smtClean="0"/>
              <a:t>2022/10/22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1E3F3796-D713-430B-8EA4-663EF488AD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BA3C9D2-2CC0-47D7-BECD-A349C810B0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49B096-9A4A-402E-A338-61A96EAE81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93955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2394C5AE-C83B-4EAD-86B6-2497EE0B6A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1A786265-F0EE-490E-8F82-BFE369B436F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D2A4A18-571D-466A-82FE-10A08095139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C54DE3-0A8E-4C85-B624-A9AE431FE435}" type="datetimeFigureOut">
              <a:rPr lang="zh-CN" altLang="en-US" smtClean="0"/>
              <a:t>2022/10/22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108E25E6-D5C6-4DB0-9351-FC41F96B256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E85AC7C0-9CF7-4FAA-9550-EA53A1A6552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49B096-9A4A-402E-A338-61A96EAE81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53265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Visio_Drawing.vsd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3.png"/><Relationship Id="rId4" Type="http://schemas.openxmlformats.org/officeDocument/2006/relationships/image" Target="../media/image1.em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A9FA166-D895-47B7-A5B6-6AF3DFD5935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zh-CN" sz="5000" dirty="0"/>
              <a:t>JVET-AB0145 EE2-2.6-related: On Decoder-side Affine Model Refinement (DAMR)</a:t>
            </a:r>
            <a:endParaRPr lang="zh-CN" altLang="en-US" sz="5000" dirty="0"/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0CC0DFEF-94C6-4319-B4A8-59A637E2385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it-IT" altLang="zh-CN" dirty="0"/>
              <a:t>J. Chen, R.-L. Liao, X. Li, Y. Ye (Alibaba)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0172958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D862EDF-7FD4-4E99-9D7A-56C29E1FC1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Problem statement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C062EC1-2DF2-4AA1-A751-CF07F52D105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>
              <a:lnSpc>
                <a:spcPct val="100000"/>
              </a:lnSpc>
            </a:pPr>
            <a:r>
              <a:rPr lang="en-US" altLang="zh-CN" sz="2400" dirty="0"/>
              <a:t>In last meeting, JVET-AA0144 proposed to refine the motion of affine coded blocks in decoder-side without signaling</a:t>
            </a:r>
          </a:p>
          <a:p>
            <a:pPr lvl="1">
              <a:lnSpc>
                <a:spcPct val="100000"/>
              </a:lnSpc>
            </a:pPr>
            <a:r>
              <a:rPr lang="en-US" altLang="zh-CN" sz="1900" dirty="0"/>
              <a:t>Simply extend DMVR to affine coded blocks</a:t>
            </a:r>
          </a:p>
          <a:p>
            <a:pPr lvl="1">
              <a:lnSpc>
                <a:spcPct val="100000"/>
              </a:lnSpc>
            </a:pPr>
            <a:r>
              <a:rPr lang="en-US" altLang="zh-CN" sz="1900" dirty="0"/>
              <a:t>Only base MV is refined</a:t>
            </a:r>
          </a:p>
          <a:p>
            <a:pPr lvl="1">
              <a:lnSpc>
                <a:spcPct val="100000"/>
              </a:lnSpc>
            </a:pPr>
            <a:r>
              <a:rPr lang="en-US" altLang="zh-CN" sz="1900" dirty="0"/>
              <a:t>Tested as EE2-2.6 and was adopted</a:t>
            </a:r>
          </a:p>
          <a:p>
            <a:pPr>
              <a:lnSpc>
                <a:spcPct val="120000"/>
              </a:lnSpc>
            </a:pPr>
            <a:r>
              <a:rPr lang="en-US" altLang="zh-CN" sz="2400" dirty="0"/>
              <a:t>Affine model</a:t>
            </a:r>
          </a:p>
          <a:p>
            <a:pPr>
              <a:lnSpc>
                <a:spcPct val="120000"/>
              </a:lnSpc>
            </a:pPr>
            <a:endParaRPr lang="en-US" altLang="zh-CN" sz="2400" dirty="0"/>
          </a:p>
          <a:p>
            <a:pPr>
              <a:lnSpc>
                <a:spcPct val="120000"/>
              </a:lnSpc>
            </a:pPr>
            <a:endParaRPr lang="en-US" altLang="zh-CN" sz="2400" dirty="0"/>
          </a:p>
          <a:p>
            <a:pPr>
              <a:lnSpc>
                <a:spcPct val="120000"/>
              </a:lnSpc>
            </a:pPr>
            <a:endParaRPr lang="en-US" altLang="zh-CN" sz="2400" dirty="0"/>
          </a:p>
          <a:p>
            <a:pPr>
              <a:lnSpc>
                <a:spcPct val="160000"/>
              </a:lnSpc>
            </a:pPr>
            <a:r>
              <a:rPr lang="en-US" altLang="zh-CN" sz="2400" dirty="0"/>
              <a:t>Non-translation parameters are not refined in EE test.</a:t>
            </a:r>
          </a:p>
        </p:txBody>
      </p: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id="{FF1E57AE-A669-484B-8224-48391A0A5388}"/>
              </a:ext>
            </a:extLst>
          </p:cNvPr>
          <p:cNvCxnSpPr/>
          <p:nvPr/>
        </p:nvCxnSpPr>
        <p:spPr>
          <a:xfrm>
            <a:off x="522514" y="1584960"/>
            <a:ext cx="11234057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5" name="文本框 14">
                <a:extLst>
                  <a:ext uri="{FF2B5EF4-FFF2-40B4-BE49-F238E27FC236}">
                    <a16:creationId xmlns:a16="http://schemas.microsoft.com/office/drawing/2014/main" id="{E625761B-10B5-453B-8D86-7AC5E76C757E}"/>
                  </a:ext>
                </a:extLst>
              </p:cNvPr>
              <p:cNvSpPr txBox="1"/>
              <p:nvPr/>
            </p:nvSpPr>
            <p:spPr>
              <a:xfrm>
                <a:off x="979746" y="3971525"/>
                <a:ext cx="4406537" cy="81176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{"/>
                          <m:endChr m:val=""/>
                          <m:ctrlPr>
                            <a:rPr lang="zh-CN" altLang="en-US" i="1" smtClean="0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zh-CN" altLang="en-US" i="1">
                                  <a:solidFill>
                                    <a:srgbClr val="836967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eqArrPr>
                            <m:e>
                              <m:r>
                                <a:rPr lang="zh-CN" altLang="en-US">
                                  <a:latin typeface="Cambria Math" panose="02040503050406030204" pitchFamily="18" charset="0"/>
                                </a:rPr>
                                <m:t>&amp;</m:t>
                              </m:r>
                              <m:sSub>
                                <m:sSubPr>
                                  <m:ctrlPr>
                                    <a:rPr lang="zh-CN" altLang="en-US" i="1">
                                      <a:solidFill>
                                        <a:srgbClr val="836967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zh-CN" altLang="en-US" i="1">
                                      <a:latin typeface="Cambria Math" panose="02040503050406030204" pitchFamily="18" charset="0"/>
                                    </a:rPr>
                                    <m:t>𝑚𝑣</m:t>
                                  </m:r>
                                </m:e>
                                <m:sub>
                                  <m:r>
                                    <a:rPr lang="zh-CN" altLang="en-US" i="1"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sub>
                              </m:sSub>
                              <m:r>
                                <a:rPr lang="zh-CN" altLang="en-US" i="0">
                                  <a:latin typeface="Cambria Math" panose="02040503050406030204" pitchFamily="18" charset="0"/>
                                </a:rPr>
                                <m:t>=</m:t>
                              </m:r>
                              <m:r>
                                <a:rPr lang="zh-CN" altLang="en-US" i="1">
                                  <a:latin typeface="Cambria Math" panose="02040503050406030204" pitchFamily="18" charset="0"/>
                                </a:rPr>
                                <m:t>𝑎</m:t>
                              </m:r>
                              <m:d>
                                <m:dPr>
                                  <m:ctrlPr>
                                    <a:rPr lang="zh-CN" altLang="en-US" i="1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zh-CN" altLang="en-US" i="1"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  <m:r>
                                    <a:rPr lang="zh-CN" altLang="en-US" i="0">
                                      <a:latin typeface="Cambria Math" panose="02040503050406030204" pitchFamily="18" charset="0"/>
                                    </a:rPr>
                                    <m:t>−</m:t>
                                  </m:r>
                                  <m:sSub>
                                    <m:sSubPr>
                                      <m:ctrlPr>
                                        <a:rPr lang="zh-CN" altLang="en-US" i="1">
                                          <a:solidFill>
                                            <a:srgbClr val="836967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zh-CN" altLang="en-US" i="1">
                                          <a:latin typeface="Cambria Math" panose="02040503050406030204" pitchFamily="18" charset="0"/>
                                        </a:rPr>
                                        <m:t>𝑥</m:t>
                                      </m:r>
                                    </m:e>
                                    <m:sub>
                                      <m:r>
                                        <a:rPr lang="zh-CN" altLang="en-US" i="0">
                                          <a:latin typeface="Cambria Math" panose="02040503050406030204" pitchFamily="18" charset="0"/>
                                        </a:rPr>
                                        <m:t>0</m:t>
                                      </m:r>
                                    </m:sub>
                                  </m:sSub>
                                </m:e>
                              </m:d>
                              <m:r>
                                <a:rPr lang="zh-CN" altLang="en-US" i="0"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r>
                                <a:rPr lang="zh-CN" altLang="en-US" i="1">
                                  <a:latin typeface="Cambria Math" panose="02040503050406030204" pitchFamily="18" charset="0"/>
                                </a:rPr>
                                <m:t>𝑏</m:t>
                              </m:r>
                              <m:d>
                                <m:dPr>
                                  <m:ctrlPr>
                                    <a:rPr lang="zh-CN" altLang="en-US" i="1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zh-CN" altLang="en-US" i="1">
                                      <a:latin typeface="Cambria Math" panose="02040503050406030204" pitchFamily="18" charset="0"/>
                                    </a:rPr>
                                    <m:t>𝑦</m:t>
                                  </m:r>
                                  <m:r>
                                    <a:rPr lang="zh-CN" altLang="en-US" i="0">
                                      <a:latin typeface="Cambria Math" panose="02040503050406030204" pitchFamily="18" charset="0"/>
                                    </a:rPr>
                                    <m:t>−</m:t>
                                  </m:r>
                                  <m:sSub>
                                    <m:sSubPr>
                                      <m:ctrlPr>
                                        <a:rPr lang="zh-CN" altLang="en-US" i="1">
                                          <a:solidFill>
                                            <a:srgbClr val="836967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zh-CN" altLang="en-US" i="1">
                                          <a:latin typeface="Cambria Math" panose="02040503050406030204" pitchFamily="18" charset="0"/>
                                        </a:rPr>
                                        <m:t>𝑦</m:t>
                                      </m:r>
                                    </m:e>
                                    <m:sub>
                                      <m:r>
                                        <a:rPr lang="zh-CN" altLang="en-US" i="0">
                                          <a:latin typeface="Cambria Math" panose="02040503050406030204" pitchFamily="18" charset="0"/>
                                        </a:rPr>
                                        <m:t>0</m:t>
                                      </m:r>
                                    </m:sub>
                                  </m:sSub>
                                </m:e>
                              </m:d>
                              <m:r>
                                <a:rPr lang="zh-CN" altLang="en-US" i="0"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sSub>
                                <m:sSubPr>
                                  <m:ctrlPr>
                                    <a:rPr lang="zh-CN" altLang="en-US" i="1">
                                      <a:solidFill>
                                        <a:srgbClr val="836967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zh-CN" altLang="en-US" i="1">
                                      <a:latin typeface="Cambria Math" panose="02040503050406030204" pitchFamily="18" charset="0"/>
                                    </a:rPr>
                                    <m:t>𝑚𝑣</m:t>
                                  </m:r>
                                </m:e>
                                <m:sub>
                                  <m:r>
                                    <a:rPr lang="zh-CN" altLang="en-US" i="0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  <m:r>
                                    <a:rPr lang="zh-CN" altLang="en-US" i="1"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sub>
                              </m:sSub>
                            </m:e>
                            <m:e>
                              <m:r>
                                <a:rPr lang="zh-CN" altLang="en-US" i="0">
                                  <a:latin typeface="Cambria Math" panose="02040503050406030204" pitchFamily="18" charset="0"/>
                                </a:rPr>
                                <m:t>&amp;</m:t>
                              </m:r>
                              <m:sSub>
                                <m:sSubPr>
                                  <m:ctrlPr>
                                    <a:rPr lang="zh-CN" altLang="en-US" i="1">
                                      <a:solidFill>
                                        <a:srgbClr val="836967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zh-CN" altLang="en-US" i="1">
                                      <a:latin typeface="Cambria Math" panose="02040503050406030204" pitchFamily="18" charset="0"/>
                                    </a:rPr>
                                    <m:t>𝑚𝑣</m:t>
                                  </m:r>
                                </m:e>
                                <m:sub>
                                  <m:r>
                                    <a:rPr lang="zh-CN" altLang="en-US" i="1">
                                      <a:latin typeface="Cambria Math" panose="02040503050406030204" pitchFamily="18" charset="0"/>
                                    </a:rPr>
                                    <m:t>𝑦</m:t>
                                  </m:r>
                                </m:sub>
                              </m:sSub>
                              <m:r>
                                <a:rPr lang="zh-CN" altLang="en-US" i="0">
                                  <a:latin typeface="Cambria Math" panose="02040503050406030204" pitchFamily="18" charset="0"/>
                                </a:rPr>
                                <m:t>=</m:t>
                              </m:r>
                              <m:r>
                                <a:rPr lang="zh-CN" altLang="en-US" i="1">
                                  <a:latin typeface="Cambria Math" panose="02040503050406030204" pitchFamily="18" charset="0"/>
                                </a:rPr>
                                <m:t>𝑐</m:t>
                              </m:r>
                              <m:d>
                                <m:dPr>
                                  <m:ctrlPr>
                                    <a:rPr lang="zh-CN" altLang="en-US" i="1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zh-CN" altLang="en-US" i="1"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  <m:r>
                                    <a:rPr lang="zh-CN" altLang="en-US" i="0">
                                      <a:latin typeface="Cambria Math" panose="02040503050406030204" pitchFamily="18" charset="0"/>
                                    </a:rPr>
                                    <m:t>−</m:t>
                                  </m:r>
                                  <m:sSub>
                                    <m:sSubPr>
                                      <m:ctrlPr>
                                        <a:rPr lang="zh-CN" altLang="en-US" i="1">
                                          <a:solidFill>
                                            <a:srgbClr val="836967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zh-CN" altLang="en-US" i="1">
                                          <a:latin typeface="Cambria Math" panose="02040503050406030204" pitchFamily="18" charset="0"/>
                                        </a:rPr>
                                        <m:t>𝑥</m:t>
                                      </m:r>
                                    </m:e>
                                    <m:sub>
                                      <m:r>
                                        <a:rPr lang="zh-CN" altLang="en-US" i="0">
                                          <a:latin typeface="Cambria Math" panose="02040503050406030204" pitchFamily="18" charset="0"/>
                                        </a:rPr>
                                        <m:t>0</m:t>
                                      </m:r>
                                    </m:sub>
                                  </m:sSub>
                                </m:e>
                              </m:d>
                              <m:r>
                                <a:rPr lang="zh-CN" altLang="en-US" i="0"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r>
                                <a:rPr lang="zh-CN" altLang="en-US" i="1">
                                  <a:latin typeface="Cambria Math" panose="02040503050406030204" pitchFamily="18" charset="0"/>
                                </a:rPr>
                                <m:t>𝑑</m:t>
                              </m:r>
                              <m:d>
                                <m:dPr>
                                  <m:ctrlPr>
                                    <a:rPr lang="zh-CN" altLang="en-US" i="1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zh-CN" altLang="en-US" i="1">
                                      <a:latin typeface="Cambria Math" panose="02040503050406030204" pitchFamily="18" charset="0"/>
                                    </a:rPr>
                                    <m:t>𝑦</m:t>
                                  </m:r>
                                  <m:r>
                                    <a:rPr lang="zh-CN" altLang="en-US" i="0">
                                      <a:latin typeface="Cambria Math" panose="02040503050406030204" pitchFamily="18" charset="0"/>
                                    </a:rPr>
                                    <m:t>−</m:t>
                                  </m:r>
                                  <m:sSub>
                                    <m:sSubPr>
                                      <m:ctrlPr>
                                        <a:rPr lang="zh-CN" altLang="en-US" i="1">
                                          <a:solidFill>
                                            <a:srgbClr val="836967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zh-CN" altLang="en-US" i="1">
                                          <a:latin typeface="Cambria Math" panose="02040503050406030204" pitchFamily="18" charset="0"/>
                                        </a:rPr>
                                        <m:t>𝑦</m:t>
                                      </m:r>
                                    </m:e>
                                    <m:sub>
                                      <m:r>
                                        <a:rPr lang="zh-CN" altLang="en-US" i="0">
                                          <a:latin typeface="Cambria Math" panose="02040503050406030204" pitchFamily="18" charset="0"/>
                                        </a:rPr>
                                        <m:t>0</m:t>
                                      </m:r>
                                    </m:sub>
                                  </m:sSub>
                                </m:e>
                              </m:d>
                              <m:r>
                                <a:rPr lang="zh-CN" altLang="en-US" i="0"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sSub>
                                <m:sSubPr>
                                  <m:ctrlPr>
                                    <a:rPr lang="zh-CN" altLang="en-US" i="1">
                                      <a:solidFill>
                                        <a:srgbClr val="836967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zh-CN" altLang="en-US" i="1">
                                      <a:latin typeface="Cambria Math" panose="02040503050406030204" pitchFamily="18" charset="0"/>
                                    </a:rPr>
                                    <m:t>𝑚𝑣</m:t>
                                  </m:r>
                                </m:e>
                                <m:sub>
                                  <m:r>
                                    <a:rPr lang="zh-CN" altLang="en-US" i="0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  <m:r>
                                    <a:rPr lang="zh-CN" altLang="en-US" i="1">
                                      <a:latin typeface="Cambria Math" panose="02040503050406030204" pitchFamily="18" charset="0"/>
                                    </a:rPr>
                                    <m:t>𝑦</m:t>
                                  </m:r>
                                </m:sub>
                              </m:sSub>
                            </m:e>
                          </m:eqArr>
                        </m:e>
                      </m:d>
                    </m:oMath>
                  </m:oMathPara>
                </a14:m>
                <a:endParaRPr lang="zh-CN" altLang="en-US" dirty="0"/>
              </a:p>
            </p:txBody>
          </p:sp>
        </mc:Choice>
        <mc:Fallback xmlns="">
          <p:sp>
            <p:nvSpPr>
              <p:cNvPr id="15" name="文本框 14">
                <a:extLst>
                  <a:ext uri="{FF2B5EF4-FFF2-40B4-BE49-F238E27FC236}">
                    <a16:creationId xmlns:a16="http://schemas.microsoft.com/office/drawing/2014/main" id="{E625761B-10B5-453B-8D86-7AC5E76C757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79746" y="3971525"/>
                <a:ext cx="4406537" cy="811761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椭圆 5">
            <a:extLst>
              <a:ext uri="{FF2B5EF4-FFF2-40B4-BE49-F238E27FC236}">
                <a16:creationId xmlns:a16="http://schemas.microsoft.com/office/drawing/2014/main" id="{A21C7014-9B2C-47E2-ABF4-570F1262011E}"/>
              </a:ext>
            </a:extLst>
          </p:cNvPr>
          <p:cNvSpPr/>
          <p:nvPr/>
        </p:nvSpPr>
        <p:spPr>
          <a:xfrm>
            <a:off x="2068945" y="3957769"/>
            <a:ext cx="184728" cy="857707"/>
          </a:xfrm>
          <a:prstGeom prst="ellipse">
            <a:avLst/>
          </a:prstGeom>
          <a:noFill/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>
            <a:extLst>
              <a:ext uri="{FF2B5EF4-FFF2-40B4-BE49-F238E27FC236}">
                <a16:creationId xmlns:a16="http://schemas.microsoft.com/office/drawing/2014/main" id="{3AEB3461-68D9-4AF5-8A01-2B85FF83B6CD}"/>
              </a:ext>
            </a:extLst>
          </p:cNvPr>
          <p:cNvSpPr/>
          <p:nvPr/>
        </p:nvSpPr>
        <p:spPr>
          <a:xfrm>
            <a:off x="3289464" y="3971525"/>
            <a:ext cx="184728" cy="857707"/>
          </a:xfrm>
          <a:prstGeom prst="ellipse">
            <a:avLst/>
          </a:prstGeom>
          <a:noFill/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>
            <a:extLst>
              <a:ext uri="{FF2B5EF4-FFF2-40B4-BE49-F238E27FC236}">
                <a16:creationId xmlns:a16="http://schemas.microsoft.com/office/drawing/2014/main" id="{AE3F4577-2AE3-419D-AF35-02C4BECC1707}"/>
              </a:ext>
            </a:extLst>
          </p:cNvPr>
          <p:cNvSpPr/>
          <p:nvPr/>
        </p:nvSpPr>
        <p:spPr>
          <a:xfrm>
            <a:off x="4514303" y="3957768"/>
            <a:ext cx="574934" cy="871463"/>
          </a:xfrm>
          <a:prstGeom prst="ellipse">
            <a:avLst/>
          </a:prstGeom>
          <a:noFill/>
          <a:ln w="1905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2" name="直接箭头连接符 11">
            <a:extLst>
              <a:ext uri="{FF2B5EF4-FFF2-40B4-BE49-F238E27FC236}">
                <a16:creationId xmlns:a16="http://schemas.microsoft.com/office/drawing/2014/main" id="{5A61756C-D831-4C19-9DA0-042624BB36EA}"/>
              </a:ext>
            </a:extLst>
          </p:cNvPr>
          <p:cNvCxnSpPr>
            <a:cxnSpLocks/>
          </p:cNvCxnSpPr>
          <p:nvPr/>
        </p:nvCxnSpPr>
        <p:spPr>
          <a:xfrm flipH="1" flipV="1">
            <a:off x="4941455" y="4829232"/>
            <a:ext cx="147782" cy="384094"/>
          </a:xfrm>
          <a:prstGeom prst="straightConnector1">
            <a:avLst/>
          </a:prstGeom>
          <a:ln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文本框 25">
            <a:extLst>
              <a:ext uri="{FF2B5EF4-FFF2-40B4-BE49-F238E27FC236}">
                <a16:creationId xmlns:a16="http://schemas.microsoft.com/office/drawing/2014/main" id="{56148531-30C3-4F4C-9A59-1660DF07CC06}"/>
              </a:ext>
            </a:extLst>
          </p:cNvPr>
          <p:cNvSpPr txBox="1"/>
          <p:nvPr/>
        </p:nvSpPr>
        <p:spPr>
          <a:xfrm>
            <a:off x="4694018" y="5234319"/>
            <a:ext cx="95090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/>
              <a:t>Base MV</a:t>
            </a:r>
            <a:endParaRPr lang="zh-CN" altLang="en-US" sz="1600" dirty="0"/>
          </a:p>
        </p:txBody>
      </p:sp>
      <p:cxnSp>
        <p:nvCxnSpPr>
          <p:cNvPr id="27" name="直接箭头连接符 26">
            <a:extLst>
              <a:ext uri="{FF2B5EF4-FFF2-40B4-BE49-F238E27FC236}">
                <a16:creationId xmlns:a16="http://schemas.microsoft.com/office/drawing/2014/main" id="{3729FE9F-1710-4D27-AE74-856567894BE4}"/>
              </a:ext>
            </a:extLst>
          </p:cNvPr>
          <p:cNvCxnSpPr>
            <a:cxnSpLocks/>
          </p:cNvCxnSpPr>
          <p:nvPr/>
        </p:nvCxnSpPr>
        <p:spPr>
          <a:xfrm flipH="1" flipV="1">
            <a:off x="2175462" y="4829231"/>
            <a:ext cx="385116" cy="368496"/>
          </a:xfrm>
          <a:prstGeom prst="straightConnector1">
            <a:avLst/>
          </a:prstGeom>
          <a:ln>
            <a:solidFill>
              <a:srgbClr val="0020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箭头连接符 27">
            <a:extLst>
              <a:ext uri="{FF2B5EF4-FFF2-40B4-BE49-F238E27FC236}">
                <a16:creationId xmlns:a16="http://schemas.microsoft.com/office/drawing/2014/main" id="{EF6D261B-0236-40DD-8782-618EE881FB6C}"/>
              </a:ext>
            </a:extLst>
          </p:cNvPr>
          <p:cNvCxnSpPr>
            <a:cxnSpLocks/>
          </p:cNvCxnSpPr>
          <p:nvPr/>
        </p:nvCxnSpPr>
        <p:spPr>
          <a:xfrm flipV="1">
            <a:off x="3020276" y="4847939"/>
            <a:ext cx="380025" cy="349788"/>
          </a:xfrm>
          <a:prstGeom prst="straightConnector1">
            <a:avLst/>
          </a:prstGeom>
          <a:ln>
            <a:solidFill>
              <a:srgbClr val="0020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文本框 28">
            <a:extLst>
              <a:ext uri="{FF2B5EF4-FFF2-40B4-BE49-F238E27FC236}">
                <a16:creationId xmlns:a16="http://schemas.microsoft.com/office/drawing/2014/main" id="{92B4E72F-2645-4626-B8B2-C5C28D018A16}"/>
              </a:ext>
            </a:extLst>
          </p:cNvPr>
          <p:cNvSpPr txBox="1"/>
          <p:nvPr/>
        </p:nvSpPr>
        <p:spPr>
          <a:xfrm>
            <a:off x="1449040" y="5243673"/>
            <a:ext cx="273985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/>
              <a:t>Non-translation parameters</a:t>
            </a:r>
            <a:endParaRPr lang="zh-CN" altLang="en-US" sz="1600" dirty="0"/>
          </a:p>
        </p:txBody>
      </p:sp>
    </p:spTree>
    <p:extLst>
      <p:ext uri="{BB962C8B-B14F-4D97-AF65-F5344CB8AC3E}">
        <p14:creationId xmlns:p14="http://schemas.microsoft.com/office/powerpoint/2010/main" val="21404755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9" grpId="0" animBg="1"/>
      <p:bldP spid="21" grpId="0" animBg="1"/>
      <p:bldP spid="26" grpId="0"/>
      <p:bldP spid="2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D862EDF-7FD4-4E99-9D7A-56C29E1FC1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Proposed method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C062EC1-2DF2-4AA1-A751-CF07F52D105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en-US" altLang="zh-CN" sz="2200" dirty="0"/>
              <a:t>It is proposed to refine both base MV and non-translation parameters of affine model for affine coded blocks</a:t>
            </a:r>
          </a:p>
          <a:p>
            <a:pPr>
              <a:lnSpc>
                <a:spcPct val="100000"/>
              </a:lnSpc>
            </a:pPr>
            <a:r>
              <a:rPr lang="en-US" altLang="zh-CN" sz="2200" dirty="0"/>
              <a:t>Proposed algorithm</a:t>
            </a:r>
          </a:p>
          <a:p>
            <a:pPr lvl="1">
              <a:lnSpc>
                <a:spcPct val="100000"/>
              </a:lnSpc>
            </a:pPr>
            <a:r>
              <a:rPr lang="en-US" altLang="zh-CN" sz="1800" dirty="0"/>
              <a:t>The 1</a:t>
            </a:r>
            <a:r>
              <a:rPr lang="en-US" altLang="zh-CN" sz="1800" baseline="30000" dirty="0"/>
              <a:t>st</a:t>
            </a:r>
            <a:r>
              <a:rPr lang="en-US" altLang="zh-CN" sz="1800" dirty="0"/>
              <a:t> step: base MV refinement, which is exactly the same as EE2-2.6</a:t>
            </a:r>
          </a:p>
          <a:p>
            <a:pPr lvl="1">
              <a:lnSpc>
                <a:spcPct val="100000"/>
              </a:lnSpc>
            </a:pPr>
            <a:r>
              <a:rPr lang="en-US" altLang="zh-CN" sz="1800" dirty="0"/>
              <a:t>The 2</a:t>
            </a:r>
            <a:r>
              <a:rPr lang="en-US" altLang="zh-CN" sz="1800" baseline="30000" dirty="0"/>
              <a:t>nd</a:t>
            </a:r>
            <a:r>
              <a:rPr lang="en-US" altLang="zh-CN" sz="1800" dirty="0"/>
              <a:t> step: non-translation parameters refinement</a:t>
            </a:r>
          </a:p>
          <a:p>
            <a:pPr lvl="2">
              <a:lnSpc>
                <a:spcPct val="100000"/>
              </a:lnSpc>
              <a:buFont typeface="Wingdings" panose="05000000000000000000" pitchFamily="2" charset="2"/>
              <a:buChar char="Ø"/>
            </a:pPr>
            <a:r>
              <a:rPr lang="en-US" altLang="zh-CN" sz="1600" dirty="0"/>
              <a:t>Fix the base MV and search non-translation parameters in the parameter space around the original parameter point</a:t>
            </a:r>
          </a:p>
          <a:p>
            <a:pPr lvl="2">
              <a:lnSpc>
                <a:spcPct val="100000"/>
              </a:lnSpc>
              <a:buFont typeface="Wingdings" panose="05000000000000000000" pitchFamily="2" charset="2"/>
              <a:buChar char="Ø"/>
            </a:pPr>
            <a:r>
              <a:rPr lang="en-US" altLang="zh-CN" sz="1600" dirty="0"/>
              <a:t>The parameters with minimum bilateral matching cost (SAD between L0/L1 predictors of the CU) are output as the refined parameters</a:t>
            </a:r>
          </a:p>
          <a:p>
            <a:pPr lvl="2">
              <a:lnSpc>
                <a:spcPct val="100000"/>
              </a:lnSpc>
              <a:buFont typeface="Wingdings" panose="05000000000000000000" pitchFamily="2" charset="2"/>
              <a:buChar char="Ø"/>
            </a:pPr>
            <a:r>
              <a:rPr lang="en-US" altLang="zh-CN" sz="1600" dirty="0"/>
              <a:t>Three stages</a:t>
            </a:r>
          </a:p>
          <a:p>
            <a:pPr lvl="3">
              <a:lnSpc>
                <a:spcPct val="100000"/>
              </a:lnSpc>
              <a:buFont typeface="Wingdings" panose="05000000000000000000" pitchFamily="2" charset="2"/>
              <a:buChar char="ü"/>
            </a:pPr>
            <a:r>
              <a:rPr lang="en-US" altLang="zh-CN" sz="1400" dirty="0"/>
              <a:t>Fix top-left CPMV as base MV, do parameter search</a:t>
            </a:r>
          </a:p>
          <a:p>
            <a:pPr lvl="3">
              <a:lnSpc>
                <a:spcPct val="100000"/>
              </a:lnSpc>
              <a:buFont typeface="Wingdings" panose="05000000000000000000" pitchFamily="2" charset="2"/>
              <a:buChar char="ü"/>
            </a:pPr>
            <a:r>
              <a:rPr lang="en-US" altLang="zh-CN" sz="1400" dirty="0"/>
              <a:t>Fix refined top-right CPMV as base MV, do parameter search</a:t>
            </a:r>
          </a:p>
          <a:p>
            <a:pPr lvl="3">
              <a:lnSpc>
                <a:spcPct val="100000"/>
              </a:lnSpc>
              <a:buFont typeface="Wingdings" panose="05000000000000000000" pitchFamily="2" charset="2"/>
              <a:buChar char="ü"/>
            </a:pPr>
            <a:r>
              <a:rPr lang="en-US" altLang="zh-CN" sz="1400" dirty="0"/>
              <a:t>Fix refined bottom-left CPMV as base MV, do parameter search</a:t>
            </a:r>
          </a:p>
          <a:p>
            <a:pPr lvl="3">
              <a:lnSpc>
                <a:spcPct val="100000"/>
              </a:lnSpc>
            </a:pPr>
            <a:endParaRPr lang="en-US" altLang="zh-CN" sz="1400" dirty="0"/>
          </a:p>
          <a:p>
            <a:pPr lvl="2">
              <a:lnSpc>
                <a:spcPct val="100000"/>
              </a:lnSpc>
            </a:pPr>
            <a:endParaRPr lang="en-US" altLang="zh-CN" sz="1600" dirty="0"/>
          </a:p>
          <a:p>
            <a:pPr lvl="1">
              <a:lnSpc>
                <a:spcPct val="100000"/>
              </a:lnSpc>
            </a:pPr>
            <a:endParaRPr lang="en-US" altLang="zh-CN" sz="2000" dirty="0"/>
          </a:p>
        </p:txBody>
      </p: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id="{FF1E57AE-A669-484B-8224-48391A0A5388}"/>
              </a:ext>
            </a:extLst>
          </p:cNvPr>
          <p:cNvCxnSpPr/>
          <p:nvPr/>
        </p:nvCxnSpPr>
        <p:spPr>
          <a:xfrm>
            <a:off x="522514" y="1584960"/>
            <a:ext cx="11234057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Rectangle 2">
            <a:extLst>
              <a:ext uri="{FF2B5EF4-FFF2-40B4-BE49-F238E27FC236}">
                <a16:creationId xmlns:a16="http://schemas.microsoft.com/office/drawing/2014/main" id="{5C773582-8616-4CC7-8DD6-F17992D0989B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43300" y="4982441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5" name="对象 4">
            <a:extLst>
              <a:ext uri="{FF2B5EF4-FFF2-40B4-BE49-F238E27FC236}">
                <a16:creationId xmlns:a16="http://schemas.microsoft.com/office/drawing/2014/main" id="{4064C26A-6915-4BAE-8F30-429DF142FAA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36543044"/>
              </p:ext>
            </p:extLst>
          </p:nvPr>
        </p:nvGraphicFramePr>
        <p:xfrm>
          <a:off x="7532089" y="5047934"/>
          <a:ext cx="4224482" cy="144494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1" name="Visio" r:id="rId3" imgW="6045133" imgH="2069965" progId="Visio.Drawing.15">
                  <p:embed/>
                </p:oleObj>
              </mc:Choice>
              <mc:Fallback>
                <p:oleObj name="Visio" r:id="rId3" imgW="6045133" imgH="2069965" progId="Visio.Drawing.15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532089" y="5047934"/>
                        <a:ext cx="4224482" cy="1444941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6" name="文本框 15">
                <a:extLst>
                  <a:ext uri="{FF2B5EF4-FFF2-40B4-BE49-F238E27FC236}">
                    <a16:creationId xmlns:a16="http://schemas.microsoft.com/office/drawing/2014/main" id="{34315F2F-68AB-43DE-A9B9-7E1B58799287}"/>
                  </a:ext>
                </a:extLst>
              </p:cNvPr>
              <p:cNvSpPr txBox="1"/>
              <p:nvPr/>
            </p:nvSpPr>
            <p:spPr>
              <a:xfrm>
                <a:off x="5504872" y="2258637"/>
                <a:ext cx="3132611" cy="65188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{"/>
                          <m:endChr m:val=""/>
                          <m:ctrlPr>
                            <a:rPr lang="zh-CN" altLang="en-US" sz="1400" i="1" smtClean="0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zh-CN" altLang="en-US" sz="1400" i="1">
                                  <a:solidFill>
                                    <a:srgbClr val="836967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eqArrPr>
                            <m:e>
                              <m:r>
                                <a:rPr lang="zh-CN" altLang="en-US" sz="1400">
                                  <a:latin typeface="Cambria Math" panose="02040503050406030204" pitchFamily="18" charset="0"/>
                                </a:rPr>
                                <m:t>&amp;</m:t>
                              </m:r>
                              <m:sSub>
                                <m:sSubPr>
                                  <m:ctrlPr>
                                    <a:rPr lang="zh-CN" altLang="en-US" sz="1400" i="1">
                                      <a:solidFill>
                                        <a:srgbClr val="836967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zh-CN" altLang="en-US" sz="1400" i="1">
                                      <a:latin typeface="Cambria Math" panose="02040503050406030204" pitchFamily="18" charset="0"/>
                                    </a:rPr>
                                    <m:t>𝑚𝑣</m:t>
                                  </m:r>
                                </m:e>
                                <m:sub>
                                  <m:r>
                                    <a:rPr lang="zh-CN" altLang="en-US" sz="1400" i="1"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sub>
                              </m:sSub>
                              <m:r>
                                <a:rPr lang="zh-CN" altLang="en-US" sz="1400" i="0">
                                  <a:latin typeface="Cambria Math" panose="02040503050406030204" pitchFamily="18" charset="0"/>
                                </a:rPr>
                                <m:t>=</m:t>
                              </m:r>
                              <m:r>
                                <a:rPr lang="zh-CN" altLang="en-US" sz="1400" i="1">
                                  <a:latin typeface="Cambria Math" panose="02040503050406030204" pitchFamily="18" charset="0"/>
                                </a:rPr>
                                <m:t>𝑎</m:t>
                              </m:r>
                              <m:d>
                                <m:dPr>
                                  <m:ctrlPr>
                                    <a:rPr lang="zh-CN" altLang="en-US" sz="1400" i="1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zh-CN" altLang="en-US" sz="1400" i="1"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  <m:r>
                                    <a:rPr lang="zh-CN" altLang="en-US" sz="1400" i="0">
                                      <a:latin typeface="Cambria Math" panose="02040503050406030204" pitchFamily="18" charset="0"/>
                                    </a:rPr>
                                    <m:t>−</m:t>
                                  </m:r>
                                  <m:sSub>
                                    <m:sSubPr>
                                      <m:ctrlPr>
                                        <a:rPr lang="zh-CN" altLang="en-US" sz="1400" i="1">
                                          <a:solidFill>
                                            <a:srgbClr val="836967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zh-CN" altLang="en-US" sz="1400" i="1">
                                          <a:latin typeface="Cambria Math" panose="02040503050406030204" pitchFamily="18" charset="0"/>
                                        </a:rPr>
                                        <m:t>𝑥</m:t>
                                      </m:r>
                                    </m:e>
                                    <m:sub>
                                      <m:r>
                                        <a:rPr lang="zh-CN" altLang="en-US" sz="1400" i="0">
                                          <a:latin typeface="Cambria Math" panose="02040503050406030204" pitchFamily="18" charset="0"/>
                                        </a:rPr>
                                        <m:t>0</m:t>
                                      </m:r>
                                    </m:sub>
                                  </m:sSub>
                                </m:e>
                              </m:d>
                              <m:r>
                                <a:rPr lang="zh-CN" altLang="en-US" sz="1400" i="0"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r>
                                <a:rPr lang="zh-CN" altLang="en-US" sz="1400" i="1">
                                  <a:latin typeface="Cambria Math" panose="02040503050406030204" pitchFamily="18" charset="0"/>
                                </a:rPr>
                                <m:t>𝑏</m:t>
                              </m:r>
                              <m:d>
                                <m:dPr>
                                  <m:ctrlPr>
                                    <a:rPr lang="zh-CN" altLang="en-US" sz="1400" i="1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zh-CN" altLang="en-US" sz="1400" i="1">
                                      <a:latin typeface="Cambria Math" panose="02040503050406030204" pitchFamily="18" charset="0"/>
                                    </a:rPr>
                                    <m:t>𝑦</m:t>
                                  </m:r>
                                  <m:r>
                                    <a:rPr lang="zh-CN" altLang="en-US" sz="1400" i="0">
                                      <a:latin typeface="Cambria Math" panose="02040503050406030204" pitchFamily="18" charset="0"/>
                                    </a:rPr>
                                    <m:t>−</m:t>
                                  </m:r>
                                  <m:sSub>
                                    <m:sSubPr>
                                      <m:ctrlPr>
                                        <a:rPr lang="zh-CN" altLang="en-US" sz="1400" i="1">
                                          <a:solidFill>
                                            <a:srgbClr val="836967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zh-CN" altLang="en-US" sz="1400" i="1">
                                          <a:latin typeface="Cambria Math" panose="02040503050406030204" pitchFamily="18" charset="0"/>
                                        </a:rPr>
                                        <m:t>𝑦</m:t>
                                      </m:r>
                                    </m:e>
                                    <m:sub>
                                      <m:r>
                                        <a:rPr lang="zh-CN" altLang="en-US" sz="1400" i="0">
                                          <a:latin typeface="Cambria Math" panose="02040503050406030204" pitchFamily="18" charset="0"/>
                                        </a:rPr>
                                        <m:t>0</m:t>
                                      </m:r>
                                    </m:sub>
                                  </m:sSub>
                                </m:e>
                              </m:d>
                              <m:r>
                                <a:rPr lang="zh-CN" altLang="en-US" sz="1400" i="0"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sSub>
                                <m:sSubPr>
                                  <m:ctrlPr>
                                    <a:rPr lang="zh-CN" altLang="en-US" sz="1400" i="1">
                                      <a:solidFill>
                                        <a:srgbClr val="836967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zh-CN" altLang="en-US" sz="1400" i="1">
                                      <a:latin typeface="Cambria Math" panose="02040503050406030204" pitchFamily="18" charset="0"/>
                                    </a:rPr>
                                    <m:t>𝑚𝑣</m:t>
                                  </m:r>
                                </m:e>
                                <m:sub>
                                  <m:r>
                                    <a:rPr lang="zh-CN" altLang="en-US" sz="1400" i="0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  <m:r>
                                    <a:rPr lang="zh-CN" altLang="en-US" sz="1400" i="1"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sub>
                              </m:sSub>
                            </m:e>
                            <m:e>
                              <m:r>
                                <a:rPr lang="zh-CN" altLang="en-US" sz="1400" i="0">
                                  <a:latin typeface="Cambria Math" panose="02040503050406030204" pitchFamily="18" charset="0"/>
                                </a:rPr>
                                <m:t>&amp;</m:t>
                              </m:r>
                              <m:sSub>
                                <m:sSubPr>
                                  <m:ctrlPr>
                                    <a:rPr lang="zh-CN" altLang="en-US" sz="1400" i="1">
                                      <a:solidFill>
                                        <a:srgbClr val="836967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zh-CN" altLang="en-US" sz="1400" i="1">
                                      <a:latin typeface="Cambria Math" panose="02040503050406030204" pitchFamily="18" charset="0"/>
                                    </a:rPr>
                                    <m:t>𝑚𝑣</m:t>
                                  </m:r>
                                </m:e>
                                <m:sub>
                                  <m:r>
                                    <a:rPr lang="zh-CN" altLang="en-US" sz="1400" i="1">
                                      <a:latin typeface="Cambria Math" panose="02040503050406030204" pitchFamily="18" charset="0"/>
                                    </a:rPr>
                                    <m:t>𝑦</m:t>
                                  </m:r>
                                </m:sub>
                              </m:sSub>
                              <m:r>
                                <a:rPr lang="zh-CN" altLang="en-US" sz="1400" i="0">
                                  <a:latin typeface="Cambria Math" panose="02040503050406030204" pitchFamily="18" charset="0"/>
                                </a:rPr>
                                <m:t>=</m:t>
                              </m:r>
                              <m:r>
                                <a:rPr lang="zh-CN" altLang="en-US" sz="1400" i="1">
                                  <a:latin typeface="Cambria Math" panose="02040503050406030204" pitchFamily="18" charset="0"/>
                                </a:rPr>
                                <m:t>𝑐</m:t>
                              </m:r>
                              <m:d>
                                <m:dPr>
                                  <m:ctrlPr>
                                    <a:rPr lang="zh-CN" altLang="en-US" sz="1400" i="1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zh-CN" altLang="en-US" sz="1400" i="1"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  <m:r>
                                    <a:rPr lang="zh-CN" altLang="en-US" sz="1400" i="0">
                                      <a:latin typeface="Cambria Math" panose="02040503050406030204" pitchFamily="18" charset="0"/>
                                    </a:rPr>
                                    <m:t>−</m:t>
                                  </m:r>
                                  <m:sSub>
                                    <m:sSubPr>
                                      <m:ctrlPr>
                                        <a:rPr lang="zh-CN" altLang="en-US" sz="1400" i="1">
                                          <a:solidFill>
                                            <a:srgbClr val="836967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zh-CN" altLang="en-US" sz="1400" i="1">
                                          <a:latin typeface="Cambria Math" panose="02040503050406030204" pitchFamily="18" charset="0"/>
                                        </a:rPr>
                                        <m:t>𝑥</m:t>
                                      </m:r>
                                    </m:e>
                                    <m:sub>
                                      <m:r>
                                        <a:rPr lang="zh-CN" altLang="en-US" sz="1400" i="0">
                                          <a:latin typeface="Cambria Math" panose="02040503050406030204" pitchFamily="18" charset="0"/>
                                        </a:rPr>
                                        <m:t>0</m:t>
                                      </m:r>
                                    </m:sub>
                                  </m:sSub>
                                </m:e>
                              </m:d>
                              <m:r>
                                <a:rPr lang="zh-CN" altLang="en-US" sz="1400" i="0"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r>
                                <a:rPr lang="zh-CN" altLang="en-US" sz="1400" i="1">
                                  <a:latin typeface="Cambria Math" panose="02040503050406030204" pitchFamily="18" charset="0"/>
                                </a:rPr>
                                <m:t>𝑑</m:t>
                              </m:r>
                              <m:d>
                                <m:dPr>
                                  <m:ctrlPr>
                                    <a:rPr lang="zh-CN" altLang="en-US" sz="1400" i="1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zh-CN" altLang="en-US" sz="1400" i="1">
                                      <a:latin typeface="Cambria Math" panose="02040503050406030204" pitchFamily="18" charset="0"/>
                                    </a:rPr>
                                    <m:t>𝑦</m:t>
                                  </m:r>
                                  <m:r>
                                    <a:rPr lang="zh-CN" altLang="en-US" sz="1400" i="0">
                                      <a:latin typeface="Cambria Math" panose="02040503050406030204" pitchFamily="18" charset="0"/>
                                    </a:rPr>
                                    <m:t>−</m:t>
                                  </m:r>
                                  <m:sSub>
                                    <m:sSubPr>
                                      <m:ctrlPr>
                                        <a:rPr lang="zh-CN" altLang="en-US" sz="1400" i="1">
                                          <a:solidFill>
                                            <a:srgbClr val="836967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zh-CN" altLang="en-US" sz="1400" i="1">
                                          <a:latin typeface="Cambria Math" panose="02040503050406030204" pitchFamily="18" charset="0"/>
                                        </a:rPr>
                                        <m:t>𝑦</m:t>
                                      </m:r>
                                    </m:e>
                                    <m:sub>
                                      <m:r>
                                        <a:rPr lang="zh-CN" altLang="en-US" sz="1400" i="0">
                                          <a:latin typeface="Cambria Math" panose="02040503050406030204" pitchFamily="18" charset="0"/>
                                        </a:rPr>
                                        <m:t>0</m:t>
                                      </m:r>
                                    </m:sub>
                                  </m:sSub>
                                </m:e>
                              </m:d>
                              <m:r>
                                <a:rPr lang="zh-CN" altLang="en-US" sz="1400" i="0"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sSub>
                                <m:sSubPr>
                                  <m:ctrlPr>
                                    <a:rPr lang="zh-CN" altLang="en-US" sz="1400" i="1">
                                      <a:solidFill>
                                        <a:srgbClr val="836967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zh-CN" altLang="en-US" sz="1400" i="1">
                                      <a:latin typeface="Cambria Math" panose="02040503050406030204" pitchFamily="18" charset="0"/>
                                    </a:rPr>
                                    <m:t>𝑚𝑣</m:t>
                                  </m:r>
                                </m:e>
                                <m:sub>
                                  <m:r>
                                    <a:rPr lang="zh-CN" altLang="en-US" sz="1400" i="0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  <m:r>
                                    <a:rPr lang="zh-CN" altLang="en-US" sz="1400" i="1">
                                      <a:latin typeface="Cambria Math" panose="02040503050406030204" pitchFamily="18" charset="0"/>
                                    </a:rPr>
                                    <m:t>𝑦</m:t>
                                  </m:r>
                                </m:sub>
                              </m:sSub>
                            </m:e>
                          </m:eqArr>
                        </m:e>
                      </m:d>
                    </m:oMath>
                  </m:oMathPara>
                </a14:m>
                <a:endParaRPr lang="zh-CN" altLang="en-US" dirty="0"/>
              </a:p>
            </p:txBody>
          </p:sp>
        </mc:Choice>
        <mc:Fallback xmlns="">
          <p:sp>
            <p:nvSpPr>
              <p:cNvPr id="16" name="文本框 15">
                <a:extLst>
                  <a:ext uri="{FF2B5EF4-FFF2-40B4-BE49-F238E27FC236}">
                    <a16:creationId xmlns:a16="http://schemas.microsoft.com/office/drawing/2014/main" id="{34315F2F-68AB-43DE-A9B9-7E1B5879928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04872" y="2258637"/>
                <a:ext cx="3132611" cy="651886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13297418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D862EDF-7FD4-4E99-9D7A-56C29E1FC1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Experimental Results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C062EC1-2DF2-4AA1-A751-CF07F52D105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sz="2200" dirty="0"/>
              <a:t>Simulation is conducted under CTC</a:t>
            </a:r>
          </a:p>
          <a:p>
            <a:r>
              <a:rPr lang="en-US" altLang="zh-CN" sz="2200" dirty="0"/>
              <a:t>RA results are shown below</a:t>
            </a:r>
          </a:p>
        </p:txBody>
      </p: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id="{FF1E57AE-A669-484B-8224-48391A0A5388}"/>
              </a:ext>
            </a:extLst>
          </p:cNvPr>
          <p:cNvCxnSpPr/>
          <p:nvPr/>
        </p:nvCxnSpPr>
        <p:spPr>
          <a:xfrm>
            <a:off x="522514" y="1584960"/>
            <a:ext cx="11234057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0" name="表格 9">
            <a:extLst>
              <a:ext uri="{FF2B5EF4-FFF2-40B4-BE49-F238E27FC236}">
                <a16:creationId xmlns:a16="http://schemas.microsoft.com/office/drawing/2014/main" id="{B255E44E-19E0-4159-95AB-70A6A8A9F77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50398484"/>
              </p:ext>
            </p:extLst>
          </p:nvPr>
        </p:nvGraphicFramePr>
        <p:xfrm>
          <a:off x="6894946" y="3403586"/>
          <a:ext cx="4458854" cy="2449590"/>
        </p:xfrm>
        <a:graphic>
          <a:graphicData uri="http://schemas.openxmlformats.org/drawingml/2006/table">
            <a:tbl>
              <a:tblPr/>
              <a:tblGrid>
                <a:gridCol w="1040079">
                  <a:extLst>
                    <a:ext uri="{9D8B030D-6E8A-4147-A177-3AD203B41FA5}">
                      <a16:colId xmlns:a16="http://schemas.microsoft.com/office/drawing/2014/main" val="2800723251"/>
                    </a:ext>
                  </a:extLst>
                </a:gridCol>
                <a:gridCol w="683755">
                  <a:extLst>
                    <a:ext uri="{9D8B030D-6E8A-4147-A177-3AD203B41FA5}">
                      <a16:colId xmlns:a16="http://schemas.microsoft.com/office/drawing/2014/main" val="3216659621"/>
                    </a:ext>
                  </a:extLst>
                </a:gridCol>
                <a:gridCol w="683755">
                  <a:extLst>
                    <a:ext uri="{9D8B030D-6E8A-4147-A177-3AD203B41FA5}">
                      <a16:colId xmlns:a16="http://schemas.microsoft.com/office/drawing/2014/main" val="3979480432"/>
                    </a:ext>
                  </a:extLst>
                </a:gridCol>
                <a:gridCol w="683755">
                  <a:extLst>
                    <a:ext uri="{9D8B030D-6E8A-4147-A177-3AD203B41FA5}">
                      <a16:colId xmlns:a16="http://schemas.microsoft.com/office/drawing/2014/main" val="989091319"/>
                    </a:ext>
                  </a:extLst>
                </a:gridCol>
                <a:gridCol w="683755">
                  <a:extLst>
                    <a:ext uri="{9D8B030D-6E8A-4147-A177-3AD203B41FA5}">
                      <a16:colId xmlns:a16="http://schemas.microsoft.com/office/drawing/2014/main" val="2085140628"/>
                    </a:ext>
                  </a:extLst>
                </a:gridCol>
                <a:gridCol w="683755">
                  <a:extLst>
                    <a:ext uri="{9D8B030D-6E8A-4147-A177-3AD203B41FA5}">
                      <a16:colId xmlns:a16="http://schemas.microsoft.com/office/drawing/2014/main" val="3518818331"/>
                    </a:ext>
                  </a:extLst>
                </a:gridCol>
              </a:tblGrid>
              <a:tr h="222690">
                <a:tc>
                  <a:txBody>
                    <a:bodyPr/>
                    <a:lstStyle/>
                    <a:p>
                      <a:pPr algn="ctr" fontAlgn="ctr"/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Random Access Main 10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82954776"/>
                  </a:ext>
                </a:extLst>
              </a:tr>
              <a:tr h="222690">
                <a:tc>
                  <a:txBody>
                    <a:bodyPr/>
                    <a:lstStyle/>
                    <a:p>
                      <a:pPr algn="ctr" fontAlgn="ctr"/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 EE2-2.6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32578159"/>
                  </a:ext>
                </a:extLst>
              </a:tr>
              <a:tr h="222690">
                <a:tc>
                  <a:txBody>
                    <a:bodyPr/>
                    <a:lstStyle/>
                    <a:p>
                      <a:pPr algn="ctr" fontAlgn="ctr"/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Y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U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EncT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DecT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9069568"/>
                  </a:ext>
                </a:extLst>
              </a:tr>
              <a:tr h="22269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91338508"/>
                  </a:ext>
                </a:extLst>
              </a:tr>
              <a:tr h="22269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-0.20%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839583"/>
                  </a:ext>
                </a:extLst>
              </a:tr>
              <a:tr h="22269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B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108%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39266826"/>
                  </a:ext>
                </a:extLst>
              </a:tr>
              <a:tr h="22269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C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102%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69615094"/>
                  </a:ext>
                </a:extLst>
              </a:tr>
              <a:tr h="22269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E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91910"/>
                  </a:ext>
                </a:extLst>
              </a:tr>
              <a:tr h="22269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Overall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zh-CN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46129124"/>
                  </a:ext>
                </a:extLst>
              </a:tr>
              <a:tr h="22269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D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-0.21%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101%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62299206"/>
                  </a:ext>
                </a:extLst>
              </a:tr>
              <a:tr h="22269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F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103%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03739265"/>
                  </a:ext>
                </a:extLst>
              </a:tr>
            </a:tbl>
          </a:graphicData>
        </a:graphic>
      </p:graphicFrame>
      <p:graphicFrame>
        <p:nvGraphicFramePr>
          <p:cNvPr id="12" name="表格 11">
            <a:extLst>
              <a:ext uri="{FF2B5EF4-FFF2-40B4-BE49-F238E27FC236}">
                <a16:creationId xmlns:a16="http://schemas.microsoft.com/office/drawing/2014/main" id="{D01A2413-CA9F-46A8-855B-1015C7FC877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81374510"/>
              </p:ext>
            </p:extLst>
          </p:nvPr>
        </p:nvGraphicFramePr>
        <p:xfrm>
          <a:off x="925947" y="3403586"/>
          <a:ext cx="4458854" cy="2449590"/>
        </p:xfrm>
        <a:graphic>
          <a:graphicData uri="http://schemas.openxmlformats.org/drawingml/2006/table">
            <a:tbl>
              <a:tblPr/>
              <a:tblGrid>
                <a:gridCol w="1040079">
                  <a:extLst>
                    <a:ext uri="{9D8B030D-6E8A-4147-A177-3AD203B41FA5}">
                      <a16:colId xmlns:a16="http://schemas.microsoft.com/office/drawing/2014/main" val="2013355203"/>
                    </a:ext>
                  </a:extLst>
                </a:gridCol>
                <a:gridCol w="683755">
                  <a:extLst>
                    <a:ext uri="{9D8B030D-6E8A-4147-A177-3AD203B41FA5}">
                      <a16:colId xmlns:a16="http://schemas.microsoft.com/office/drawing/2014/main" val="3171939130"/>
                    </a:ext>
                  </a:extLst>
                </a:gridCol>
                <a:gridCol w="683755">
                  <a:extLst>
                    <a:ext uri="{9D8B030D-6E8A-4147-A177-3AD203B41FA5}">
                      <a16:colId xmlns:a16="http://schemas.microsoft.com/office/drawing/2014/main" val="1645822655"/>
                    </a:ext>
                  </a:extLst>
                </a:gridCol>
                <a:gridCol w="683755">
                  <a:extLst>
                    <a:ext uri="{9D8B030D-6E8A-4147-A177-3AD203B41FA5}">
                      <a16:colId xmlns:a16="http://schemas.microsoft.com/office/drawing/2014/main" val="2010442815"/>
                    </a:ext>
                  </a:extLst>
                </a:gridCol>
                <a:gridCol w="683755">
                  <a:extLst>
                    <a:ext uri="{9D8B030D-6E8A-4147-A177-3AD203B41FA5}">
                      <a16:colId xmlns:a16="http://schemas.microsoft.com/office/drawing/2014/main" val="2160180630"/>
                    </a:ext>
                  </a:extLst>
                </a:gridCol>
                <a:gridCol w="683755">
                  <a:extLst>
                    <a:ext uri="{9D8B030D-6E8A-4147-A177-3AD203B41FA5}">
                      <a16:colId xmlns:a16="http://schemas.microsoft.com/office/drawing/2014/main" val="2958047457"/>
                    </a:ext>
                  </a:extLst>
                </a:gridCol>
              </a:tblGrid>
              <a:tr h="222690">
                <a:tc>
                  <a:txBody>
                    <a:bodyPr/>
                    <a:lstStyle/>
                    <a:p>
                      <a:pPr algn="ctr" fontAlgn="ctr"/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Random Access Main 10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75326215"/>
                  </a:ext>
                </a:extLst>
              </a:tr>
              <a:tr h="222690">
                <a:tc>
                  <a:txBody>
                    <a:bodyPr/>
                    <a:lstStyle/>
                    <a:p>
                      <a:pPr algn="ctr" fontAlgn="ctr"/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 ECM-6.0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48864082"/>
                  </a:ext>
                </a:extLst>
              </a:tr>
              <a:tr h="222690">
                <a:tc>
                  <a:txBody>
                    <a:bodyPr/>
                    <a:lstStyle/>
                    <a:p>
                      <a:pPr algn="ctr" fontAlgn="ctr"/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Y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U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EncT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DecT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1281828"/>
                  </a:ext>
                </a:extLst>
              </a:tr>
              <a:tr h="22269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-0.36%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-0.25%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121%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118%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58986161"/>
                  </a:ext>
                </a:extLst>
              </a:tr>
              <a:tr h="22269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-0.50%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-0.38%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-0.35%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117%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121%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12624835"/>
                  </a:ext>
                </a:extLst>
              </a:tr>
              <a:tr h="22269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B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-0.18%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109%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18841773"/>
                  </a:ext>
                </a:extLst>
              </a:tr>
              <a:tr h="22269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C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104%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85103055"/>
                  </a:ext>
                </a:extLst>
              </a:tr>
              <a:tr h="22269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E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35353298"/>
                  </a:ext>
                </a:extLst>
              </a:tr>
              <a:tr h="22269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Overall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-0.26%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112%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111%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2624315"/>
                  </a:ext>
                </a:extLst>
              </a:tr>
              <a:tr h="22269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D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102%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7406668"/>
                  </a:ext>
                </a:extLst>
              </a:tr>
              <a:tr h="22269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F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105%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91793001"/>
                  </a:ext>
                </a:extLst>
              </a:tr>
            </a:tbl>
          </a:graphicData>
        </a:graphic>
      </p:graphicFrame>
      <p:sp>
        <p:nvSpPr>
          <p:cNvPr id="14" name="文本框 13">
            <a:extLst>
              <a:ext uri="{FF2B5EF4-FFF2-40B4-BE49-F238E27FC236}">
                <a16:creationId xmlns:a16="http://schemas.microsoft.com/office/drawing/2014/main" id="{199C5ECB-1974-458E-97EC-EECA219984BE}"/>
              </a:ext>
            </a:extLst>
          </p:cNvPr>
          <p:cNvSpPr txBox="1"/>
          <p:nvPr/>
        </p:nvSpPr>
        <p:spPr>
          <a:xfrm>
            <a:off x="2650836" y="2930242"/>
            <a:ext cx="168828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/>
              <a:t>Anchor: ECM-6.0</a:t>
            </a:r>
            <a:endParaRPr lang="zh-CN" altLang="en-US" sz="1600" dirty="0"/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0630B391-3B40-4FC0-B7F3-88DDBBF84112}"/>
              </a:ext>
            </a:extLst>
          </p:cNvPr>
          <p:cNvSpPr txBox="1"/>
          <p:nvPr/>
        </p:nvSpPr>
        <p:spPr>
          <a:xfrm>
            <a:off x="8697022" y="2934332"/>
            <a:ext cx="159370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/>
              <a:t>Anchor: EE2-2.6</a:t>
            </a:r>
            <a:endParaRPr lang="zh-CN" altLang="en-US" sz="1600" dirty="0"/>
          </a:p>
        </p:txBody>
      </p:sp>
    </p:spTree>
    <p:extLst>
      <p:ext uri="{BB962C8B-B14F-4D97-AF65-F5344CB8AC3E}">
        <p14:creationId xmlns:p14="http://schemas.microsoft.com/office/powerpoint/2010/main" val="195740922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D862EDF-7FD4-4E99-9D7A-56C29E1FC1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Conclusion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C062EC1-2DF2-4AA1-A751-CF07F52D105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zh-CN" sz="2200" dirty="0"/>
              <a:t>On top of EE2-2.6, it is proposed to additionally refine the non-translation parameter of affine model for affine coded blocks.</a:t>
            </a:r>
          </a:p>
          <a:p>
            <a: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zh-CN" sz="2200" dirty="0"/>
              <a:t>Over ECM-6.0</a:t>
            </a:r>
          </a:p>
          <a:p>
            <a:pPr lvl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zh-CN" sz="1800" dirty="0"/>
              <a:t>Overall, -0.26% luma coding gain with 112%/111% Enc/Dec time </a:t>
            </a:r>
          </a:p>
          <a:p>
            <a:pPr lvl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zh-CN" sz="1800" dirty="0"/>
              <a:t>Higher gain in 4K sequences (-0.50% for class A2)</a:t>
            </a:r>
          </a:p>
          <a:p>
            <a: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zh-CN" sz="2200" dirty="0"/>
              <a:t>Over EE2-2.6</a:t>
            </a:r>
          </a:p>
          <a:p>
            <a:pPr lvl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zh-CN" sz="1800" dirty="0"/>
              <a:t>Overall, -0.11% additional coding gain </a:t>
            </a:r>
          </a:p>
          <a:p>
            <a:pPr lvl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zh-CN" sz="1800" dirty="0"/>
              <a:t>Higher additional gain in 4K sequences( -0.17%/-0.20% for class A1/A2)</a:t>
            </a:r>
          </a:p>
          <a:p>
            <a: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zh-CN" sz="2200" dirty="0"/>
              <a:t>It is suggested to further study the proposed method in the next round of EE</a:t>
            </a:r>
          </a:p>
          <a:p>
            <a:endParaRPr lang="en-US" altLang="zh-CN" sz="2200" dirty="0"/>
          </a:p>
        </p:txBody>
      </p: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id="{FF1E57AE-A669-484B-8224-48391A0A5388}"/>
              </a:ext>
            </a:extLst>
          </p:cNvPr>
          <p:cNvCxnSpPr/>
          <p:nvPr/>
        </p:nvCxnSpPr>
        <p:spPr>
          <a:xfrm>
            <a:off x="522514" y="1584960"/>
            <a:ext cx="11234057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4586267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996</TotalTime>
  <Words>549</Words>
  <Application>Microsoft Office PowerPoint</Application>
  <PresentationFormat>宽屏</PresentationFormat>
  <Paragraphs>145</Paragraphs>
  <Slides>5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等线</vt:lpstr>
      <vt:lpstr>等线 Light</vt:lpstr>
      <vt:lpstr>Arial</vt:lpstr>
      <vt:lpstr>Cambria Math</vt:lpstr>
      <vt:lpstr>Wingdings</vt:lpstr>
      <vt:lpstr>Office 主题​​</vt:lpstr>
      <vt:lpstr>Visio</vt:lpstr>
      <vt:lpstr>JVET-AB0145 EE2-2.6-related: On Decoder-side Affine Model Refinement (DAMR)</vt:lpstr>
      <vt:lpstr>Problem statement</vt:lpstr>
      <vt:lpstr>Proposed method</vt:lpstr>
      <vt:lpstr>Experimental Results</vt:lpstr>
      <vt:lpstr>Conclusion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JVET-AB0145 EE2-2.6-related: On Decoder-side Affine Model Refinement (DAMR)</dc:title>
  <dc:creator>Jie Chen</dc:creator>
  <cp:lastModifiedBy>Jie Chen</cp:lastModifiedBy>
  <cp:revision>18</cp:revision>
  <dcterms:created xsi:type="dcterms:W3CDTF">2022-10-21T17:38:15Z</dcterms:created>
  <dcterms:modified xsi:type="dcterms:W3CDTF">2022-10-22T12:07:35Z</dcterms:modified>
</cp:coreProperties>
</file>