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85" r:id="rId4"/>
    <p:sldId id="286" r:id="rId5"/>
    <p:sldId id="287" r:id="rId6"/>
    <p:sldId id="288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89271" autoAdjust="0"/>
  </p:normalViewPr>
  <p:slideViewPr>
    <p:cSldViewPr snapToGrid="0">
      <p:cViewPr varScale="1">
        <p:scale>
          <a:sx n="104" d="100"/>
          <a:sy n="104" d="100"/>
        </p:scale>
        <p:origin x="1716" y="7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967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0503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078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47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>
              <a:buFont typeface="Times New Roman" panose="02020603050405020304" pitchFamily="18" charset="0"/>
              <a:buChar char="&gt;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2022-10-21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1163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/>
              <a:t>EE2-1.16 related : Modifications of picture-level geometry transform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 </a:t>
            </a:r>
            <a:br>
              <a:rPr lang="en-CA" altLang="ko-KR" dirty="0" smtClean="0"/>
            </a:br>
            <a:r>
              <a:rPr lang="en-US" altLang="ko-KR" dirty="0" smtClean="0"/>
              <a:t>(JVET-AB0103)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11639" y="3602038"/>
            <a:ext cx="9084035" cy="568909"/>
          </a:xfrm>
        </p:spPr>
        <p:txBody>
          <a:bodyPr>
            <a:normAutofit/>
          </a:bodyPr>
          <a:lstStyle/>
          <a:p>
            <a:r>
              <a:rPr lang="en-US" altLang="ko-KR" sz="1600" dirty="0" err="1" smtClean="0"/>
              <a:t>Jangwon</a:t>
            </a:r>
            <a:r>
              <a:rPr lang="en-US" altLang="ko-KR" sz="1600" dirty="0" smtClean="0"/>
              <a:t> Choi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31824"/>
            <a:ext cx="9625263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Suggest two modifications, compare to EE2-1.16 </a:t>
            </a:r>
          </a:p>
          <a:p>
            <a:pPr lvl="1"/>
            <a:r>
              <a:rPr lang="en-US" altLang="ko-KR" dirty="0" smtClean="0"/>
              <a:t>Method1 : </a:t>
            </a:r>
            <a:r>
              <a:rPr lang="en-CA" altLang="ko-KR" dirty="0"/>
              <a:t>only vertical flip geometry transform is considered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Method2 : </a:t>
            </a:r>
            <a:r>
              <a:rPr lang="en-CA" altLang="ko-KR" dirty="0" smtClean="0"/>
              <a:t>edge </a:t>
            </a:r>
            <a:r>
              <a:rPr lang="en-CA" altLang="ko-KR" dirty="0"/>
              <a:t>feature based geometry transform selection method on top of </a:t>
            </a:r>
            <a:r>
              <a:rPr lang="en-CA" altLang="ko-KR" dirty="0" smtClean="0"/>
              <a:t>Method1, without picture size restriction</a:t>
            </a:r>
            <a:endParaRPr lang="en-US" altLang="ko-KR" dirty="0" smtClean="0"/>
          </a:p>
          <a:p>
            <a:pPr lvl="2"/>
            <a:endParaRPr lang="en-US" altLang="ko-KR" dirty="0" smtClean="0"/>
          </a:p>
          <a:p>
            <a:r>
              <a:rPr lang="en-US" altLang="ko-KR" sz="1800" dirty="0" smtClean="0"/>
              <a:t>Experimental results (AI, based on ECM6 anchor)</a:t>
            </a:r>
          </a:p>
          <a:p>
            <a:pPr lvl="1"/>
            <a:r>
              <a:rPr lang="en-US" altLang="ko-KR" dirty="0" smtClean="0"/>
              <a:t>Method1 : </a:t>
            </a:r>
            <a:r>
              <a:rPr lang="en-US" altLang="ko-KR" dirty="0"/>
              <a:t>Y </a:t>
            </a:r>
            <a:r>
              <a:rPr lang="en-US" altLang="ko-KR" dirty="0" smtClean="0"/>
              <a:t>-0.20%, </a:t>
            </a:r>
            <a:r>
              <a:rPr lang="en-US" altLang="ko-KR" dirty="0" err="1"/>
              <a:t>Cb</a:t>
            </a:r>
            <a:r>
              <a:rPr lang="en-US" altLang="ko-KR" dirty="0"/>
              <a:t> -</a:t>
            </a:r>
            <a:r>
              <a:rPr lang="en-US" altLang="ko-KR" dirty="0" smtClean="0"/>
              <a:t>0.31%, </a:t>
            </a:r>
            <a:r>
              <a:rPr lang="en-US" altLang="ko-KR" dirty="0"/>
              <a:t>Cr -</a:t>
            </a:r>
            <a:r>
              <a:rPr lang="en-US" altLang="ko-KR" dirty="0" smtClean="0"/>
              <a:t>0.34% with 100% encoding complexity</a:t>
            </a:r>
            <a:endParaRPr lang="en-US" altLang="ko-KR" dirty="0"/>
          </a:p>
          <a:p>
            <a:pPr lvl="1"/>
            <a:r>
              <a:rPr lang="en-US" altLang="ko-KR" dirty="0" smtClean="0"/>
              <a:t>Method2 : </a:t>
            </a:r>
            <a:r>
              <a:rPr lang="en-US" altLang="ko-KR" dirty="0"/>
              <a:t>Y </a:t>
            </a:r>
            <a:r>
              <a:rPr lang="en-US" altLang="ko-KR" dirty="0" smtClean="0"/>
              <a:t>-0.17%, </a:t>
            </a:r>
            <a:r>
              <a:rPr lang="en-US" altLang="ko-KR" dirty="0" err="1"/>
              <a:t>Cb</a:t>
            </a:r>
            <a:r>
              <a:rPr lang="en-US" altLang="ko-KR" dirty="0"/>
              <a:t> -</a:t>
            </a:r>
            <a:r>
              <a:rPr lang="en-US" altLang="ko-KR" dirty="0" smtClean="0"/>
              <a:t>0.29%. </a:t>
            </a:r>
            <a:r>
              <a:rPr lang="en-US" altLang="ko-KR" dirty="0"/>
              <a:t>Cr </a:t>
            </a:r>
            <a:r>
              <a:rPr lang="en-US" altLang="ko-KR" dirty="0" smtClean="0"/>
              <a:t>-0.36% with 100% encoding complexity 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Thanks to </a:t>
            </a:r>
            <a:r>
              <a:rPr lang="en-US" altLang="ko-KR" dirty="0" err="1" smtClean="0"/>
              <a:t>Bytedance</a:t>
            </a:r>
            <a:r>
              <a:rPr lang="en-US" altLang="ko-KR" dirty="0" smtClean="0"/>
              <a:t> for cross-checking (JVET-AB0222)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Only </a:t>
            </a:r>
            <a:r>
              <a:rPr lang="en-CA" altLang="ko-KR" dirty="0"/>
              <a:t>vertical flip geometry transform is considered</a:t>
            </a:r>
            <a:endParaRPr lang="en-US" altLang="ko-KR" dirty="0" smtClean="0"/>
          </a:p>
          <a:p>
            <a:pPr lvl="1"/>
            <a:r>
              <a:rPr lang="en-CA" altLang="ko-KR" sz="1600" dirty="0" smtClean="0"/>
              <a:t>The </a:t>
            </a:r>
            <a:r>
              <a:rPr lang="en-CA" altLang="ko-KR" sz="1600" dirty="0"/>
              <a:t>vertical flip is only </a:t>
            </a:r>
            <a:r>
              <a:rPr lang="en-CA" altLang="ko-KR" sz="1600" dirty="0" smtClean="0"/>
              <a:t>used, instead of previous 3 flip modes (vertical flip, horizontal flip, 180 rotation)</a:t>
            </a:r>
          </a:p>
          <a:p>
            <a:pPr lvl="1"/>
            <a:r>
              <a:rPr lang="en-CA" altLang="ko-KR" sz="1600" dirty="0" smtClean="0"/>
              <a:t>One </a:t>
            </a:r>
            <a:r>
              <a:rPr lang="en-CA" altLang="ko-KR" sz="1600" dirty="0"/>
              <a:t>bit flag is signalled to indicate if the vertical flip is applied or </a:t>
            </a:r>
            <a:r>
              <a:rPr lang="en-CA" altLang="ko-KR" sz="1600" dirty="0" smtClean="0"/>
              <a:t>not</a:t>
            </a:r>
          </a:p>
          <a:p>
            <a:pPr lvl="1"/>
            <a:r>
              <a:rPr lang="en-CA" altLang="ko-KR" sz="1600" dirty="0" smtClean="0"/>
              <a:t>The </a:t>
            </a:r>
            <a:r>
              <a:rPr lang="en-CA" altLang="ko-KR" sz="1600" dirty="0"/>
              <a:t>number of RD comparing process is </a:t>
            </a:r>
            <a:r>
              <a:rPr lang="en-CA" altLang="ko-KR" sz="1600" dirty="0" smtClean="0"/>
              <a:t>reduced </a:t>
            </a:r>
            <a:r>
              <a:rPr lang="en-CA" altLang="ko-KR" sz="1600" dirty="0"/>
              <a:t>in the encoding stage compared to </a:t>
            </a:r>
            <a:r>
              <a:rPr lang="en-CA" altLang="ko-KR" sz="1600" dirty="0" smtClean="0"/>
              <a:t>EE2-1.16</a:t>
            </a:r>
            <a:endParaRPr lang="ko-KR" altLang="en-US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558478"/>
              </p:ext>
            </p:extLst>
          </p:nvPr>
        </p:nvGraphicFramePr>
        <p:xfrm>
          <a:off x="191653" y="3269445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3363237" y="5387170"/>
            <a:ext cx="3179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 smtClean="0"/>
              <a:t>Experimental result of Method1</a:t>
            </a:r>
            <a:endParaRPr lang="ko-KR" altLang="en-US"/>
          </a:p>
        </p:txBody>
      </p:sp>
      <p:graphicFrame>
        <p:nvGraphicFramePr>
          <p:cNvPr id="16" name="표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696040"/>
              </p:ext>
            </p:extLst>
          </p:nvPr>
        </p:nvGraphicFramePr>
        <p:xfrm>
          <a:off x="5127153" y="3266990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14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Only </a:t>
            </a:r>
            <a:r>
              <a:rPr lang="en-CA" altLang="ko-KR" dirty="0"/>
              <a:t>vertical flip geometry transform is considered</a:t>
            </a:r>
            <a:endParaRPr lang="en-US" altLang="ko-KR" dirty="0" smtClean="0"/>
          </a:p>
          <a:p>
            <a:pPr lvl="1"/>
            <a:r>
              <a:rPr lang="en-CA" altLang="ko-KR" sz="1600" dirty="0" smtClean="0"/>
              <a:t>Similar coding performance, compared </a:t>
            </a:r>
            <a:r>
              <a:rPr lang="en-CA" altLang="ko-KR" sz="1600" dirty="0"/>
              <a:t>to </a:t>
            </a:r>
            <a:r>
              <a:rPr lang="en-CA" altLang="ko-KR" sz="1600" dirty="0" smtClean="0"/>
              <a:t>EE2-1.16, with some reduced encoding complexity</a:t>
            </a:r>
            <a:endParaRPr lang="ko-KR" altLang="en-US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23917" y="201589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altLang="ko-KR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678887"/>
              </p:ext>
            </p:extLst>
          </p:nvPr>
        </p:nvGraphicFramePr>
        <p:xfrm>
          <a:off x="117762" y="2336573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1063382" y="4472770"/>
            <a:ext cx="3179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 smtClean="0"/>
              <a:t>Experimental result of Method1</a:t>
            </a:r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5852437" y="4472770"/>
            <a:ext cx="3129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 smtClean="0"/>
              <a:t>Experimental result of EE2-1.16</a:t>
            </a:r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651387"/>
              </p:ext>
            </p:extLst>
          </p:nvPr>
        </p:nvGraphicFramePr>
        <p:xfrm>
          <a:off x="4879109" y="2338664"/>
          <a:ext cx="4902200" cy="1781175"/>
        </p:xfrm>
        <a:graphic>
          <a:graphicData uri="http://schemas.openxmlformats.org/drawingml/2006/table">
            <a:tbl>
              <a:tblPr/>
              <a:tblGrid>
                <a:gridCol w="1151970"/>
                <a:gridCol w="750046"/>
                <a:gridCol w="750046"/>
                <a:gridCol w="750046"/>
                <a:gridCol w="750046"/>
                <a:gridCol w="750046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ECM_6.0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48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CA" altLang="ko-KR" dirty="0" smtClean="0"/>
                  <a:t>Edge </a:t>
                </a:r>
                <a:r>
                  <a:rPr lang="en-CA" altLang="ko-KR" dirty="0"/>
                  <a:t>feature based geometry transform selection method on top of Method1</a:t>
                </a:r>
                <a:endParaRPr lang="en-US" altLang="ko-KR" dirty="0" smtClean="0"/>
              </a:p>
              <a:p>
                <a:pPr lvl="1"/>
                <a:r>
                  <a:rPr lang="en-CA" altLang="ko-KR" sz="1600" dirty="0" smtClean="0"/>
                  <a:t>Replacing </a:t>
                </a:r>
                <a:r>
                  <a:rPr lang="en-CA" altLang="ko-KR" sz="1600" dirty="0"/>
                  <a:t>the RD comparing </a:t>
                </a:r>
                <a:r>
                  <a:rPr lang="en-CA" altLang="ko-KR" sz="1600" dirty="0" smtClean="0"/>
                  <a:t>process of encoder </a:t>
                </a:r>
                <a:r>
                  <a:rPr lang="en-CA" altLang="ko-KR" sz="1600" dirty="0"/>
                  <a:t>in Method </a:t>
                </a:r>
                <a:r>
                  <a:rPr lang="en-CA" altLang="ko-KR" sz="1600" dirty="0" smtClean="0"/>
                  <a:t>1 </a:t>
                </a:r>
              </a:p>
              <a:p>
                <a:pPr lvl="1"/>
                <a:r>
                  <a:rPr lang="en-CA" altLang="ko-KR" sz="1600" dirty="0"/>
                  <a:t>Also the size restriction of picture height in EE2-1.16 which is enabling the geometry transform over 720 is also removed</a:t>
                </a:r>
              </a:p>
              <a:p>
                <a:pPr lvl="1"/>
                <a:endParaRPr lang="en-CA" altLang="ko-KR" sz="1600" dirty="0" smtClean="0"/>
              </a:p>
              <a:p>
                <a:pPr lvl="1"/>
                <a:r>
                  <a:rPr lang="en-CA" altLang="ko-KR" sz="1600" dirty="0" smtClean="0"/>
                  <a:t>Decision process of geometry transform in encoder : </a:t>
                </a:r>
              </a:p>
              <a:p>
                <a:pPr marL="1314450" lvl="2" indent="-400050">
                  <a:buFont typeface="+mj-lt"/>
                  <a:buAutoNum type="romanUcPeriod"/>
                </a:pPr>
                <a:r>
                  <a:rPr lang="en-US" altLang="ko-KR" sz="1400" dirty="0" smtClean="0"/>
                  <a:t>Robinson </a:t>
                </a:r>
                <a:r>
                  <a:rPr lang="en-US" altLang="ko-KR" sz="1400" dirty="0"/>
                  <a:t>edge detection </a:t>
                </a:r>
                <a:r>
                  <a:rPr lang="en-US" altLang="ko-KR" sz="1400" dirty="0" smtClean="0"/>
                  <a:t>filters are </a:t>
                </a:r>
                <a:r>
                  <a:rPr lang="en-US" altLang="ko-KR" sz="1400" dirty="0"/>
                  <a:t>applied in all pixels of picture, and decide the edge type of each pixel which is one of 8 directions (E, NE, N, NW, W, SW, S, </a:t>
                </a:r>
                <a:r>
                  <a:rPr lang="en-US" altLang="ko-KR" sz="1400" dirty="0" smtClean="0"/>
                  <a:t>SE)</a:t>
                </a:r>
              </a:p>
              <a:p>
                <a:pPr marL="1314450" lvl="2" indent="-400050">
                  <a:buFont typeface="+mj-lt"/>
                  <a:buAutoNum type="romanUcPeriod"/>
                </a:pPr>
                <a:r>
                  <a:rPr lang="en-CA" altLang="ko-KR" sz="1400" dirty="0"/>
                  <a:t>Calculate the number of pixels of each edge directions,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𝑁𝐸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𝑁𝑊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𝑊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𝑆𝑊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CA" altLang="ko-KR" sz="1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𝑆𝐸</m:t>
                        </m:r>
                      </m:sub>
                    </m:sSub>
                  </m:oMath>
                </a14:m>
                <a:endParaRPr lang="en-US" altLang="ko-KR" sz="1400" dirty="0" smtClean="0"/>
              </a:p>
              <a:p>
                <a:pPr marL="1314450" lvl="2" indent="-400050">
                  <a:buFont typeface="+mj-lt"/>
                  <a:buAutoNum type="romanUcPeriod"/>
                </a:pPr>
                <a:r>
                  <a:rPr lang="en-CA" altLang="ko-KR" sz="14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𝑁𝐸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𝑆𝑊</m:t>
                        </m:r>
                      </m:sub>
                    </m:sSub>
                    <m:r>
                      <a:rPr lang="en-CA" altLang="ko-KR" sz="1400" i="1">
                        <a:latin typeface="Cambria Math" panose="02040503050406030204" pitchFamily="18" charset="0"/>
                      </a:rPr>
                      <m:t>≤ 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𝑁𝑊</m:t>
                        </m:r>
                      </m:sub>
                    </m:sSub>
                    <m:r>
                      <a:rPr lang="en-CA" altLang="ko-KR" sz="1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ko-KR" altLang="ko-KR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CA" altLang="ko-KR" sz="1400" i="1">
                            <a:latin typeface="Cambria Math" panose="02040503050406030204" pitchFamily="18" charset="0"/>
                          </a:rPr>
                          <m:t>𝑆𝐸</m:t>
                        </m:r>
                      </m:sub>
                    </m:sSub>
                    <m:r>
                      <a:rPr lang="en-CA" altLang="ko-KR" sz="1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 sz="1400" dirty="0"/>
                  <a:t>, the vertical flip of geometry transform is applied in the corresponding </a:t>
                </a:r>
                <a:r>
                  <a:rPr lang="en-CA" altLang="ko-KR" sz="1400" dirty="0" smtClean="0"/>
                  <a:t>picture</a:t>
                </a:r>
                <a:endParaRPr lang="ko-KR" altLang="ko-KR" sz="1400"/>
              </a:p>
              <a:p>
                <a:pPr marL="1314450" lvl="2" indent="-400050">
                  <a:buFont typeface="+mj-lt"/>
                  <a:buAutoNum type="romanUcPeriod"/>
                </a:pPr>
                <a:endParaRPr lang="ko-KR" altLang="en-US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587" t="-121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487" y="3499561"/>
            <a:ext cx="5181023" cy="2456869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직사각형 15"/>
          <p:cNvSpPr/>
          <p:nvPr/>
        </p:nvSpPr>
        <p:spPr>
          <a:xfrm>
            <a:off x="2847936" y="5771764"/>
            <a:ext cx="4210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8 edge detection filter in Robinson method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75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 smtClean="0"/>
              <a:t>Edge </a:t>
            </a:r>
            <a:r>
              <a:rPr lang="en-CA" altLang="ko-KR" dirty="0"/>
              <a:t>feature based geometry transform selection method on top of Method1</a:t>
            </a:r>
            <a:endParaRPr lang="en-US" altLang="ko-KR" dirty="0" smtClean="0"/>
          </a:p>
          <a:p>
            <a:pPr lvl="1"/>
            <a:r>
              <a:rPr lang="en-CA" altLang="ko-KR" sz="1600" dirty="0" smtClean="0"/>
              <a:t>Replacing </a:t>
            </a:r>
            <a:r>
              <a:rPr lang="en-CA" altLang="ko-KR" sz="1600" dirty="0"/>
              <a:t>the RD comparing </a:t>
            </a:r>
            <a:r>
              <a:rPr lang="en-CA" altLang="ko-KR" sz="1600" dirty="0" smtClean="0"/>
              <a:t>process of encoder </a:t>
            </a:r>
            <a:r>
              <a:rPr lang="en-CA" altLang="ko-KR" sz="1600" dirty="0"/>
              <a:t>in Method </a:t>
            </a:r>
            <a:r>
              <a:rPr lang="en-CA" altLang="ko-KR" sz="1600" dirty="0" smtClean="0"/>
              <a:t>1 </a:t>
            </a:r>
          </a:p>
          <a:p>
            <a:pPr lvl="1"/>
            <a:r>
              <a:rPr lang="en-CA" altLang="ko-KR" sz="1600" dirty="0" smtClean="0"/>
              <a:t>Also the </a:t>
            </a:r>
            <a:r>
              <a:rPr lang="en-CA" altLang="ko-KR" sz="1600" dirty="0"/>
              <a:t>size restriction of picture height in EE2-1.16 which is enabling the geometry transform over 720 is also </a:t>
            </a:r>
            <a:r>
              <a:rPr lang="en-CA" altLang="ko-KR" sz="1600" dirty="0" smtClean="0"/>
              <a:t>removed</a:t>
            </a:r>
          </a:p>
          <a:p>
            <a:pPr marL="1314450" lvl="2" indent="-400050">
              <a:buFont typeface="+mj-lt"/>
              <a:buAutoNum type="romanUcPeriod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002046"/>
              </p:ext>
            </p:extLst>
          </p:nvPr>
        </p:nvGraphicFramePr>
        <p:xfrm>
          <a:off x="191653" y="3269445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3363237" y="5387170"/>
            <a:ext cx="31795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dirty="0" smtClean="0"/>
              <a:t>Experimental result of Method2</a:t>
            </a:r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26304"/>
              </p:ext>
            </p:extLst>
          </p:nvPr>
        </p:nvGraphicFramePr>
        <p:xfrm>
          <a:off x="5127153" y="3266990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5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4598</TotalTime>
  <Words>1176</Words>
  <Application>Microsoft Office PowerPoint</Application>
  <PresentationFormat>A4 용지(210x297mm)</PresentationFormat>
  <Paragraphs>407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Cambria Math</vt:lpstr>
      <vt:lpstr>Times New Roman</vt:lpstr>
      <vt:lpstr>Office 테마</vt:lpstr>
      <vt:lpstr>EE2-1.16 related : Modifications of picture-level geometry transform   (JVET-AB0103)</vt:lpstr>
      <vt:lpstr>Summary</vt:lpstr>
      <vt:lpstr>Proposed method 1</vt:lpstr>
      <vt:lpstr>Proposed method 1</vt:lpstr>
      <vt:lpstr>Proposed method 2</vt:lpstr>
      <vt:lpstr>Proposed method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최장원/책임연구원/ICT기술센터 C&amp;M표준(연)NGVC Task(jangwon84.choi@lge.com)</cp:lastModifiedBy>
  <cp:revision>270</cp:revision>
  <dcterms:created xsi:type="dcterms:W3CDTF">2016-10-06T06:23:02Z</dcterms:created>
  <dcterms:modified xsi:type="dcterms:W3CDTF">2022-10-21T12:28:33Z</dcterms:modified>
</cp:coreProperties>
</file>