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8"/>
  </p:sldMasterIdLst>
  <p:notesMasterIdLst>
    <p:notesMasterId r:id="rId29"/>
  </p:notesMasterIdLst>
  <p:handoutMasterIdLst>
    <p:handoutMasterId r:id="rId30"/>
  </p:handoutMasterIdLst>
  <p:sldIdLst>
    <p:sldId id="271" r:id="rId19"/>
    <p:sldId id="273" r:id="rId20"/>
    <p:sldId id="274" r:id="rId21"/>
    <p:sldId id="275" r:id="rId22"/>
    <p:sldId id="277" r:id="rId23"/>
    <p:sldId id="276" r:id="rId24"/>
    <p:sldId id="282" r:id="rId25"/>
    <p:sldId id="283" r:id="rId26"/>
    <p:sldId id="281" r:id="rId27"/>
    <p:sldId id="261" r:id="rId28"/>
  </p:sldIdLst>
  <p:sldSz cx="12192000" cy="6858000"/>
  <p:notesSz cx="6858000" cy="9144000"/>
  <p:embeddedFontLst>
    <p:embeddedFont>
      <p:font typeface="Ericsson Hilda" panose="00000500000000000000" pitchFamily="2" charset="0"/>
      <p:regular r:id="rId31"/>
      <p:bold r:id="rId32"/>
      <p:italic r:id="rId33"/>
      <p:boldItalic r:id="rId34"/>
    </p:embeddedFont>
    <p:embeddedFont>
      <p:font typeface="Ericsson Hilda ExtraBold" panose="00000900000000000000" pitchFamily="2" charset="0"/>
      <p:bold r:id="rId35"/>
    </p:embeddedFont>
    <p:embeddedFont>
      <p:font typeface="Ericsson Hilda ExtraLight" panose="00000300000000000000" pitchFamily="2" charset="0"/>
      <p:regular r:id="rId36"/>
    </p:embeddedFont>
    <p:embeddedFont>
      <p:font typeface="Ericsson Hilda Light" panose="00000400000000000000" pitchFamily="2" charset="0"/>
      <p:regular r:id="rId37"/>
      <p:italic r:id="rId38"/>
    </p:embeddedFont>
    <p:embeddedFont>
      <p:font typeface="Ericsson Technical Icons" panose="00000500000000000000" pitchFamily="2" charset="0"/>
      <p:regular r:id="rId39"/>
      <p:bold r:id="rId40"/>
      <p:italic r:id="rId41"/>
      <p:boldItalic r:id="rId42"/>
    </p:embeddedFont>
    <p:embeddedFont>
      <p:font typeface="SimSun" panose="02010600030101010101" pitchFamily="2" charset="-122"/>
      <p:regular r:id="rId43"/>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6DC678-33B0-463C-89CC-04BE48791D1F}" v="1" dt="2022-10-24T18:25:24.4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5" autoAdjust="0"/>
    <p:restoredTop sz="94124" autoAdjust="0"/>
  </p:normalViewPr>
  <p:slideViewPr>
    <p:cSldViewPr snapToGrid="0" snapToObjects="1" showGuides="1">
      <p:cViewPr varScale="1">
        <p:scale>
          <a:sx n="91" d="100"/>
          <a:sy n="91" d="100"/>
        </p:scale>
        <p:origin x="144" y="67"/>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Master" Target="slideMasters/slideMaster1.xml"/><Relationship Id="rId26" Type="http://schemas.openxmlformats.org/officeDocument/2006/relationships/slide" Target="slides/slide8.xml"/><Relationship Id="rId39" Type="http://schemas.openxmlformats.org/officeDocument/2006/relationships/font" Target="fonts/font9.fntdata"/><Relationship Id="rId21" Type="http://schemas.openxmlformats.org/officeDocument/2006/relationships/slide" Target="slides/slide3.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notesMaster" Target="notesMasters/notesMaster1.xml"/><Relationship Id="rId11" Type="http://schemas.openxmlformats.org/officeDocument/2006/relationships/customXml" Target="../customXml/item11.xml"/><Relationship Id="rId24" Type="http://schemas.openxmlformats.org/officeDocument/2006/relationships/slide" Target="slides/slide6.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font" Target="fonts/font6.fntdata"/><Relationship Id="rId49" Type="http://schemas.microsoft.com/office/2015/10/relationships/revisionInfo" Target="revisionInfo.xml"/><Relationship Id="rId10" Type="http://schemas.openxmlformats.org/officeDocument/2006/relationships/customXml" Target="../customXml/item10.xml"/><Relationship Id="rId19" Type="http://schemas.openxmlformats.org/officeDocument/2006/relationships/slide" Target="slides/slide1.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font" Target="fonts/font13.fntdata"/><Relationship Id="rId48" Type="http://schemas.microsoft.com/office/2016/11/relationships/changesInfo" Target="changesInfos/changesInfo1.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7.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0" Type="http://schemas.openxmlformats.org/officeDocument/2006/relationships/slide" Target="slides/slide2.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customXml" Target="../customXml/item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 Liu" userId="f6bbb955-1166-4a0c-a0ca-de04d0e558b9" providerId="ADAL" clId="{4CEDF7BF-3AB3-44C0-B81B-845D7F6F4F4D}"/>
    <pc:docChg chg="custSel delSld modMainMaster">
      <pc:chgData name="Du Liu" userId="f6bbb955-1166-4a0c-a0ca-de04d0e558b9" providerId="ADAL" clId="{4CEDF7BF-3AB3-44C0-B81B-845D7F6F4F4D}" dt="2022-10-22T07:32:26.920" v="8" actId="20577"/>
      <pc:docMkLst>
        <pc:docMk/>
      </pc:docMkLst>
      <pc:sldChg chg="del">
        <pc:chgData name="Du Liu" userId="f6bbb955-1166-4a0c-a0ca-de04d0e558b9" providerId="ADAL" clId="{4CEDF7BF-3AB3-44C0-B81B-845D7F6F4F4D}" dt="2022-10-20T19:46:12.241" v="4" actId="47"/>
        <pc:sldMkLst>
          <pc:docMk/>
          <pc:sldMk cId="1818922739" sldId="284"/>
        </pc:sldMkLst>
      </pc:sldChg>
      <pc:sldMasterChg chg="modSp mod">
        <pc:chgData name="Du Liu" userId="f6bbb955-1166-4a0c-a0ca-de04d0e558b9" providerId="ADAL" clId="{4CEDF7BF-3AB3-44C0-B81B-845D7F6F4F4D}" dt="2022-10-22T07:32:26.920" v="8" actId="20577"/>
        <pc:sldMasterMkLst>
          <pc:docMk/>
          <pc:sldMasterMk cId="2523064765" sldId="2147483660"/>
        </pc:sldMasterMkLst>
        <pc:spChg chg="mod">
          <ac:chgData name="Du Liu" userId="f6bbb955-1166-4a0c-a0ca-de04d0e558b9" providerId="ADAL" clId="{4CEDF7BF-3AB3-44C0-B81B-845D7F6F4F4D}" dt="2022-10-22T07:32:26.920" v="8" actId="20577"/>
          <ac:spMkLst>
            <pc:docMk/>
            <pc:sldMasterMk cId="2523064765" sldId="2147483660"/>
            <ac:spMk id="5" creationId="{4D34DC33-B6A1-43EF-9A99-F7C83545B926}"/>
          </ac:spMkLst>
        </pc:spChg>
      </pc:sldMasterChg>
    </pc:docChg>
  </pc:docChgLst>
  <pc:docChgLst>
    <pc:chgData name="Du Liu" userId="f6bbb955-1166-4a0c-a0ca-de04d0e558b9" providerId="ADAL" clId="{F0534621-3090-473F-96D5-376C5F5F3954}"/>
    <pc:docChg chg="delSld">
      <pc:chgData name="Du Liu" userId="f6bbb955-1166-4a0c-a0ca-de04d0e558b9" providerId="ADAL" clId="{F0534621-3090-473F-96D5-376C5F5F3954}" dt="2022-10-20T19:40:41.906" v="0" actId="47"/>
      <pc:docMkLst>
        <pc:docMk/>
      </pc:docMkLst>
      <pc:sldChg chg="del">
        <pc:chgData name="Du Liu" userId="f6bbb955-1166-4a0c-a0ca-de04d0e558b9" providerId="ADAL" clId="{F0534621-3090-473F-96D5-376C5F5F3954}" dt="2022-10-20T19:40:41.906" v="0" actId="47"/>
        <pc:sldMkLst>
          <pc:docMk/>
          <pc:sldMk cId="3709959988" sldId="270"/>
        </pc:sldMkLst>
      </pc:sldChg>
      <pc:sldChg chg="del">
        <pc:chgData name="Du Liu" userId="f6bbb955-1166-4a0c-a0ca-de04d0e558b9" providerId="ADAL" clId="{F0534621-3090-473F-96D5-376C5F5F3954}" dt="2022-10-20T19:40:41.906" v="0" actId="47"/>
        <pc:sldMkLst>
          <pc:docMk/>
          <pc:sldMk cId="2558568096" sldId="278"/>
        </pc:sldMkLst>
      </pc:sldChg>
      <pc:sldChg chg="del">
        <pc:chgData name="Du Liu" userId="f6bbb955-1166-4a0c-a0ca-de04d0e558b9" providerId="ADAL" clId="{F0534621-3090-473F-96D5-376C5F5F3954}" dt="2022-10-20T19:40:41.906" v="0" actId="47"/>
        <pc:sldMkLst>
          <pc:docMk/>
          <pc:sldMk cId="1010963410" sldId="279"/>
        </pc:sldMkLst>
      </pc:sldChg>
      <pc:sldChg chg="del">
        <pc:chgData name="Du Liu" userId="f6bbb955-1166-4a0c-a0ca-de04d0e558b9" providerId="ADAL" clId="{F0534621-3090-473F-96D5-376C5F5F3954}" dt="2022-10-20T19:40:41.906" v="0" actId="47"/>
        <pc:sldMkLst>
          <pc:docMk/>
          <pc:sldMk cId="4185996377" sldId="280"/>
        </pc:sldMkLst>
      </pc:sldChg>
    </pc:docChg>
  </pc:docChgLst>
  <pc:docChgLst>
    <pc:chgData name="Du Liu" userId="f6bbb955-1166-4a0c-a0ca-de04d0e558b9" providerId="ADAL" clId="{766DC678-33B0-463C-89CC-04BE48791D1F}"/>
    <pc:docChg chg="custSel modSld modMainMaster">
      <pc:chgData name="Du Liu" userId="f6bbb955-1166-4a0c-a0ca-de04d0e558b9" providerId="ADAL" clId="{766DC678-33B0-463C-89CC-04BE48791D1F}" dt="2022-10-24T18:25:30.324" v="7" actId="20577"/>
      <pc:docMkLst>
        <pc:docMk/>
      </pc:docMkLst>
      <pc:sldChg chg="modSp mod">
        <pc:chgData name="Du Liu" userId="f6bbb955-1166-4a0c-a0ca-de04d0e558b9" providerId="ADAL" clId="{766DC678-33B0-463C-89CC-04BE48791D1F}" dt="2022-10-24T18:25:30.324" v="7" actId="20577"/>
        <pc:sldMkLst>
          <pc:docMk/>
          <pc:sldMk cId="3788864468" sldId="275"/>
        </pc:sldMkLst>
        <pc:graphicFrameChg chg="modGraphic">
          <ac:chgData name="Du Liu" userId="f6bbb955-1166-4a0c-a0ca-de04d0e558b9" providerId="ADAL" clId="{766DC678-33B0-463C-89CC-04BE48791D1F}" dt="2022-10-24T18:25:30.324" v="7" actId="20577"/>
          <ac:graphicFrameMkLst>
            <pc:docMk/>
            <pc:sldMk cId="3788864468" sldId="275"/>
            <ac:graphicFrameMk id="9" creationId="{E528CFCA-BEC9-4BCE-91E6-BD824F8F9D35}"/>
          </ac:graphicFrameMkLst>
        </pc:graphicFrameChg>
      </pc:sldChg>
      <pc:sldMasterChg chg="modSp mod">
        <pc:chgData name="Du Liu" userId="f6bbb955-1166-4a0c-a0ca-de04d0e558b9" providerId="ADAL" clId="{766DC678-33B0-463C-89CC-04BE48791D1F}" dt="2022-10-24T18:25:24.421" v="3" actId="20577"/>
        <pc:sldMasterMkLst>
          <pc:docMk/>
          <pc:sldMasterMk cId="2523064765" sldId="2147483660"/>
        </pc:sldMasterMkLst>
        <pc:spChg chg="mod">
          <ac:chgData name="Du Liu" userId="f6bbb955-1166-4a0c-a0ca-de04d0e558b9" providerId="ADAL" clId="{766DC678-33B0-463C-89CC-04BE48791D1F}" dt="2022-10-24T18:25:24.421" v="3" actId="20577"/>
          <ac:spMkLst>
            <pc:docMk/>
            <pc:sldMasterMk cId="2523064765" sldId="2147483660"/>
            <ac:spMk id="5" creationId="{4D34DC33-B6A1-43EF-9A99-F7C83545B926}"/>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10</a:t>
            </a:fld>
            <a:endParaRPr lang="en-GB"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GB" dirty="0"/>
            </a:br>
            <a:r>
              <a:rPr lang="en-US" dirty="0"/>
              <a:t>Ericsson Hilda Black 20pt</a:t>
            </a:r>
            <a:endParaRPr lang="en-US"/>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endParaRPr lang="en-US"/>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endParaRPr lang="en-US"/>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endParaRPr lang="en-US"/>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endParaRPr lang="en-US"/>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endParaRPr lang="en-US"/>
          </a:p>
          <a:p>
            <a:pPr lvl="1"/>
            <a:r>
              <a:rPr lang="en-US" dirty="0"/>
              <a:t>Second level</a:t>
            </a:r>
            <a:endParaRPr lang="en-US"/>
          </a:p>
          <a:p>
            <a:pPr lvl="2"/>
            <a:r>
              <a:rPr lang="en-US" dirty="0"/>
              <a:t>Third level</a:t>
            </a:r>
            <a:endParaRPr lang="en-US"/>
          </a:p>
          <a:p>
            <a:pPr lvl="3"/>
            <a:r>
              <a:rPr lang="en-US" dirty="0"/>
              <a:t>Fourth level</a:t>
            </a:r>
            <a:endParaRPr lang="en-US"/>
          </a:p>
          <a:p>
            <a:pPr lvl="4"/>
            <a:r>
              <a:rPr lang="en-US" dirty="0"/>
              <a:t>Fifth level</a:t>
            </a:r>
            <a:endParaRPr lang="en-US"/>
          </a:p>
          <a:p>
            <a:pPr lvl="5"/>
            <a:r>
              <a:rPr lang="en-US" dirty="0"/>
              <a:t>6</a:t>
            </a:r>
            <a:endParaRPr lang="en-US"/>
          </a:p>
          <a:p>
            <a:pPr lvl="6"/>
            <a:r>
              <a:rPr lang="en-US" dirty="0"/>
              <a:t>7</a:t>
            </a:r>
            <a:endParaRPr lang="en-US"/>
          </a:p>
          <a:p>
            <a:pPr lvl="7"/>
            <a:r>
              <a:rPr lang="en-US" dirty="0"/>
              <a:t>8</a:t>
            </a:r>
            <a:endParaRPr lang="en-US"/>
          </a:p>
          <a:p>
            <a:pPr lvl="8"/>
            <a:r>
              <a:rPr lang="en-US" dirty="0"/>
              <a:t>9</a:t>
            </a:r>
            <a:endParaRPr lang="en-US"/>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D34DC33-B6A1-43EF-9A99-F7C83545B926}"/>
              </a:ext>
            </a:extLst>
          </p:cNvPr>
          <p:cNvSpPr txBox="1"/>
          <p:nvPr userDrawn="1"/>
        </p:nvSpPr>
        <p:spPr>
          <a:xfrm>
            <a:off x="421638" y="6524625"/>
            <a:ext cx="1780937"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2022-10-20  |  Open  |  Page </a:t>
            </a:r>
            <a:fld id="{F84AC0A9-C41A-4B44-9979-F51577672AF4}" type="slidenum">
              <a:rPr lang="en-US" sz="800" b="0" i="0" u="none" smtClean="0">
                <a:solidFill>
                  <a:schemeClr val="tx1"/>
                </a:solidFill>
                <a:latin typeface="+mn-lt"/>
              </a:rPr>
              <a:t>‹#›</a:t>
            </a:fld>
            <a:r>
              <a:rPr lang="en-US" sz="800" b="0" i="0" u="none">
                <a:solidFill>
                  <a:schemeClr val="tx1"/>
                </a:solidFill>
                <a:latin typeface="+mn-lt"/>
              </a:rPr>
              <a:t> of 10</a:t>
            </a:r>
            <a:endParaRPr lang="en-US" sz="800" b="0" i="0" u="none" dirty="0">
              <a:solidFill>
                <a:schemeClr val="tx1"/>
              </a:solidFill>
              <a:latin typeface="+mn-lt"/>
            </a:endParaRP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17.xml"/><Relationship Id="rId1" Type="http://schemas.openxmlformats.org/officeDocument/2006/relationships/customXml" Target="../../customXml/item16.xml"/><Relationship Id="rId4" Type="http://schemas.openxmlformats.org/officeDocument/2006/relationships/notesSlide" Target="../notesSlides/notesSlide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11.xml"/><Relationship Id="rId1" Type="http://schemas.openxmlformats.org/officeDocument/2006/relationships/customXml" Target="../../customXml/item10.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13.xml"/><Relationship Id="rId1" Type="http://schemas.openxmlformats.org/officeDocument/2006/relationships/customXml" Target="../../customXml/item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15.xml"/><Relationship Id="rId1" Type="http://schemas.openxmlformats.org/officeDocument/2006/relationships/customXml" Target="../../customXml/item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xfrm>
            <a:off x="479424" y="476250"/>
            <a:ext cx="10714601" cy="3457576"/>
          </a:xfrm>
          <a:ln>
            <a:noFill/>
          </a:ln>
        </p:spPr>
        <p:txBody>
          <a:bodyPr/>
          <a:lstStyle/>
          <a:p>
            <a:r>
              <a:rPr lang="en-US" sz="4800" dirty="0"/>
              <a:t>JVET-AB0052	</a:t>
            </a:r>
            <a:br>
              <a:rPr lang="en-US" sz="4800" dirty="0"/>
            </a:br>
            <a:r>
              <a:rPr lang="en-US" sz="4800" dirty="0"/>
              <a:t>EE1-1.5: One luma model with IPB and/or skip for filtering intra and inter luma slices</a:t>
            </a:r>
            <a:br>
              <a:rPr lang="en-US" sz="4800" dirty="0"/>
            </a:br>
            <a:endParaRPr lang="en-US" sz="4800" dirty="0"/>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ln>
            <a:noFill/>
          </a:ln>
        </p:spPr>
        <p:txBody>
          <a:bodyPr/>
          <a:lstStyle/>
          <a:p>
            <a:r>
              <a:rPr lang="de-DE" dirty="0"/>
              <a:t>Du Liu, Jacob Ström, Mitra Damghanian, </a:t>
            </a:r>
            <a:br>
              <a:rPr lang="de-DE" dirty="0"/>
            </a:br>
            <a:r>
              <a:rPr lang="de-DE" dirty="0"/>
              <a:t>Per Wennersten, Kenneth Andersson</a:t>
            </a:r>
            <a:endParaRPr lang="en-US" dirty="0"/>
          </a:p>
        </p:txBody>
      </p:sp>
      <p:sp>
        <p:nvSpPr>
          <p:cNvPr id="12" name="Content Placeholder 11">
            <a:extLst>
              <a:ext uri="{FF2B5EF4-FFF2-40B4-BE49-F238E27FC236}">
                <a16:creationId xmlns:a16="http://schemas.microsoft.com/office/drawing/2014/main" id="{9603FF5C-7024-489F-85A1-258DA353B5E7}"/>
              </a:ext>
            </a:extLst>
          </p:cNvPr>
          <p:cNvSpPr>
            <a:spLocks noGrp="1"/>
          </p:cNvSpPr>
          <p:nvPr>
            <p:ph sz="quarter" idx="10"/>
          </p:nvPr>
        </p:nvSpPr>
        <p:spPr/>
        <p:txBody>
          <a:bodyPr/>
          <a:lstStyle/>
          <a:p>
            <a:endParaRPr lang="en-SE"/>
          </a:p>
        </p:txBody>
      </p:sp>
      <p:sp>
        <p:nvSpPr>
          <p:cNvPr id="14" name="Content Placeholder 13">
            <a:extLst>
              <a:ext uri="{FF2B5EF4-FFF2-40B4-BE49-F238E27FC236}">
                <a16:creationId xmlns:a16="http://schemas.microsoft.com/office/drawing/2014/main" id="{D0EB7C66-D201-4E9B-8C03-ABDD8BFF0F97}"/>
              </a:ext>
            </a:extLst>
          </p:cNvPr>
          <p:cNvSpPr>
            <a:spLocks noGrp="1"/>
          </p:cNvSpPr>
          <p:nvPr>
            <p:ph sz="quarter" idx="11"/>
          </p:nvPr>
        </p:nvSpPr>
        <p:spPr/>
        <p:txBody>
          <a:bodyPr/>
          <a:lstStyle/>
          <a:p>
            <a:endParaRPr lang="en-SE"/>
          </a:p>
        </p:txBody>
      </p:sp>
      <p:sp>
        <p:nvSpPr>
          <p:cNvPr id="16" name="Content Placeholder 15">
            <a:extLst>
              <a:ext uri="{FF2B5EF4-FFF2-40B4-BE49-F238E27FC236}">
                <a16:creationId xmlns:a16="http://schemas.microsoft.com/office/drawing/2014/main" id="{1F3A9F8C-0AD6-46B6-8896-72E7B9C733C3}"/>
              </a:ext>
            </a:extLst>
          </p:cNvPr>
          <p:cNvSpPr>
            <a:spLocks noGrp="1"/>
          </p:cNvSpPr>
          <p:nvPr>
            <p:ph sz="quarter" idx="12"/>
          </p:nvPr>
        </p:nvSpPr>
        <p:spPr/>
        <p:txBody>
          <a:bodyPr/>
          <a:lstStyle/>
          <a:p>
            <a:endParaRPr lang="en-SE"/>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t>Overview</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557338"/>
            <a:ext cx="11233150" cy="4679949"/>
          </a:xfrm>
        </p:spPr>
        <p:txBody>
          <a:bodyPr/>
          <a:lstStyle/>
          <a:p>
            <a:r>
              <a:rPr lang="en-US" sz="1800" dirty="0"/>
              <a:t>Propose to use one luma model with block type information and/or block skip information for NN-filtering</a:t>
            </a:r>
          </a:p>
          <a:p>
            <a:pPr lvl="1"/>
            <a:r>
              <a:rPr lang="en-US" sz="1800" dirty="0"/>
              <a:t>Block type information: I, P, B</a:t>
            </a:r>
          </a:p>
          <a:p>
            <a:pPr lvl="1"/>
            <a:r>
              <a:rPr lang="en-US" sz="1800" dirty="0"/>
              <a:t>Block skip information: bypassed or not</a:t>
            </a:r>
          </a:p>
          <a:p>
            <a:r>
              <a:rPr lang="en-US" sz="1800" dirty="0"/>
              <a:t>The proposed model is used for both intra luma and inter luma slices</a:t>
            </a:r>
          </a:p>
          <a:p>
            <a:r>
              <a:rPr lang="en-US" sz="1800" dirty="0"/>
              <a:t>Reduce the total number of models from 4 (JVET-AA0111, equivalent to NCS-1.0 filter set 1) to 3</a:t>
            </a:r>
          </a:p>
          <a:p>
            <a:r>
              <a:rPr lang="en-US" sz="1800" dirty="0"/>
              <a:t>Reduce the total number of parameters from 6.24M (JVET-AA0111) to 4.67M~4.70M</a:t>
            </a:r>
          </a:p>
          <a:p>
            <a:endParaRPr lang="en-US" sz="1800" dirty="0"/>
          </a:p>
          <a:p>
            <a:pPr marL="0" indent="0">
              <a:buNone/>
            </a:pPr>
            <a:r>
              <a:rPr lang="en-US" altLang="zh-CN" sz="1800" dirty="0"/>
              <a:t>Use one model </a:t>
            </a:r>
            <a:r>
              <a:rPr lang="en-US" sz="1800" dirty="0"/>
              <a:t>for both intra and inter slices:</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t>Test 1.5.1 tests the model proposed in JVET-AA0090 which has two additional inputs IPB and skip.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t>Test 1.5.2 tests the model with one additional input IPB.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t>Test 1.5.3 tests the model with one additional input skip.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t>Test 1.5.4 tests the original inter luma model in JVET-AA0111, i.e., the model in Test 1.5.1 without IPB or skip. </a:t>
            </a:r>
          </a:p>
          <a:p>
            <a:endParaRPr lang="en-US" sz="1800" dirty="0"/>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ea typeface="Times New Roman" panose="02020603050405020304" pitchFamily="18" charset="0"/>
            </a:endParaRPr>
          </a:p>
          <a:p>
            <a:endParaRPr lang="en-US" sz="1800" dirty="0"/>
          </a:p>
        </p:txBody>
      </p:sp>
    </p:spTree>
    <p:custDataLst>
      <p:custData r:id="rId1"/>
      <p:custData r:id="rId2"/>
    </p:custDataLst>
    <p:extLst>
      <p:ext uri="{BB962C8B-B14F-4D97-AF65-F5344CB8AC3E}">
        <p14:creationId xmlns:p14="http://schemas.microsoft.com/office/powerpoint/2010/main" val="2313205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0EE9C-FE12-4978-9A33-EBECF6FC30D8}"/>
              </a:ext>
            </a:extLst>
          </p:cNvPr>
          <p:cNvSpPr>
            <a:spLocks noGrp="1"/>
          </p:cNvSpPr>
          <p:nvPr>
            <p:ph type="title"/>
          </p:nvPr>
        </p:nvSpPr>
        <p:spPr/>
        <p:txBody>
          <a:bodyPr/>
          <a:lstStyle/>
          <a:p>
            <a:r>
              <a:rPr lang="en-US" dirty="0"/>
              <a:t>NN structure with IPB and skip</a:t>
            </a:r>
            <a:endParaRPr lang="en-SE" dirty="0"/>
          </a:p>
        </p:txBody>
      </p:sp>
      <p:pic>
        <p:nvPicPr>
          <p:cNvPr id="4" name="Picture 3">
            <a:extLst>
              <a:ext uri="{FF2B5EF4-FFF2-40B4-BE49-F238E27FC236}">
                <a16:creationId xmlns:a16="http://schemas.microsoft.com/office/drawing/2014/main" id="{F575A06D-8005-4FA9-B17D-3D1D665B934B}"/>
              </a:ext>
            </a:extLst>
          </p:cNvPr>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3518" y="2475694"/>
            <a:ext cx="4690573" cy="3831587"/>
          </a:xfrm>
          <a:prstGeom prst="rect">
            <a:avLst/>
          </a:prstGeom>
        </p:spPr>
      </p:pic>
      <p:pic>
        <p:nvPicPr>
          <p:cNvPr id="5" name="Picture 4">
            <a:extLst>
              <a:ext uri="{FF2B5EF4-FFF2-40B4-BE49-F238E27FC236}">
                <a16:creationId xmlns:a16="http://schemas.microsoft.com/office/drawing/2014/main" id="{16D631D4-96DF-47CF-B41B-C552BFBF8987}"/>
              </a:ext>
            </a:extLst>
          </p:cNvPr>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649008" y="3113054"/>
            <a:ext cx="4853707" cy="2404516"/>
          </a:xfrm>
          <a:prstGeom prst="rect">
            <a:avLst/>
          </a:prstGeom>
        </p:spPr>
      </p:pic>
      <p:pic>
        <p:nvPicPr>
          <p:cNvPr id="6" name="Picture 5">
            <a:extLst>
              <a:ext uri="{FF2B5EF4-FFF2-40B4-BE49-F238E27FC236}">
                <a16:creationId xmlns:a16="http://schemas.microsoft.com/office/drawing/2014/main" id="{E93E50D5-859E-4B0C-9941-2B9DABE6A7E8}"/>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89285" y="3687920"/>
            <a:ext cx="2532528" cy="811343"/>
          </a:xfrm>
          <a:prstGeom prst="rect">
            <a:avLst/>
          </a:prstGeom>
          <a:noFill/>
        </p:spPr>
      </p:pic>
      <p:sp>
        <p:nvSpPr>
          <p:cNvPr id="7" name="TextBox 6">
            <a:extLst>
              <a:ext uri="{FF2B5EF4-FFF2-40B4-BE49-F238E27FC236}">
                <a16:creationId xmlns:a16="http://schemas.microsoft.com/office/drawing/2014/main" id="{F61EBC12-6164-43E8-B7B7-8891F8998197}"/>
              </a:ext>
            </a:extLst>
          </p:cNvPr>
          <p:cNvSpPr txBox="1"/>
          <p:nvPr/>
        </p:nvSpPr>
        <p:spPr>
          <a:xfrm>
            <a:off x="1738859" y="1798820"/>
            <a:ext cx="2810656" cy="404734"/>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600" b="0" i="0" u="none" strike="noStrike" kern="1000" cap="none" spc="-30" normalizeH="0" baseline="0" noProof="0" dirty="0">
                <a:ln>
                  <a:noFill/>
                </a:ln>
                <a:solidFill>
                  <a:schemeClr val="tx1"/>
                </a:solidFill>
                <a:effectLst/>
                <a:uLnTx/>
                <a:uFillTx/>
                <a:latin typeface="Ericsson Hilda"/>
                <a:ea typeface="+mn-ea"/>
                <a:cs typeface="+mn-cs"/>
              </a:rPr>
              <a:t>Head of the network</a:t>
            </a:r>
            <a:endParaRPr kumimoji="0" lang="en-SE" sz="16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8" name="TextBox 7">
            <a:extLst>
              <a:ext uri="{FF2B5EF4-FFF2-40B4-BE49-F238E27FC236}">
                <a16:creationId xmlns:a16="http://schemas.microsoft.com/office/drawing/2014/main" id="{E3970E09-2C82-4C2A-BAA5-194DBC0DB3EB}"/>
              </a:ext>
            </a:extLst>
          </p:cNvPr>
          <p:cNvSpPr txBox="1"/>
          <p:nvPr/>
        </p:nvSpPr>
        <p:spPr>
          <a:xfrm>
            <a:off x="5987058" y="1825053"/>
            <a:ext cx="2583305" cy="307298"/>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600" b="0" i="0" u="none" strike="noStrike" kern="1000" cap="none" spc="-30" normalizeH="0" baseline="0" noProof="0" dirty="0">
                <a:ln>
                  <a:noFill/>
                </a:ln>
                <a:solidFill>
                  <a:schemeClr val="tx1"/>
                </a:solidFill>
                <a:effectLst/>
                <a:uLnTx/>
                <a:uFillTx/>
                <a:latin typeface="Ericsson Hilda"/>
                <a:ea typeface="+mn-ea"/>
                <a:cs typeface="+mn-cs"/>
              </a:rPr>
              <a:t>Eight residual blocks</a:t>
            </a:r>
            <a:endParaRPr kumimoji="0" lang="en-SE" sz="16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9" name="TextBox 8">
            <a:extLst>
              <a:ext uri="{FF2B5EF4-FFF2-40B4-BE49-F238E27FC236}">
                <a16:creationId xmlns:a16="http://schemas.microsoft.com/office/drawing/2014/main" id="{F872E17D-D84F-4E2F-83FF-B512B3BFBA85}"/>
              </a:ext>
            </a:extLst>
          </p:cNvPr>
          <p:cNvSpPr txBox="1"/>
          <p:nvPr/>
        </p:nvSpPr>
        <p:spPr>
          <a:xfrm>
            <a:off x="9734599" y="1795072"/>
            <a:ext cx="2265027" cy="311045"/>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lang="en-US" sz="1600" kern="1000" spc="-30" dirty="0">
                <a:solidFill>
                  <a:schemeClr val="tx1"/>
                </a:solidFill>
                <a:latin typeface="Ericsson Hilda"/>
                <a:ea typeface="+mn-ea"/>
                <a:cs typeface="+mn-cs"/>
              </a:rPr>
              <a:t>Last part of the </a:t>
            </a:r>
            <a:r>
              <a:rPr kumimoji="0" lang="en-US" sz="1600" b="0" i="0" u="none" strike="noStrike" kern="1000" cap="none" spc="-30" normalizeH="0" baseline="0" noProof="0" dirty="0">
                <a:ln>
                  <a:noFill/>
                </a:ln>
                <a:solidFill>
                  <a:schemeClr val="tx1"/>
                </a:solidFill>
                <a:effectLst/>
                <a:uLnTx/>
                <a:uFillTx/>
                <a:latin typeface="Ericsson Hilda"/>
                <a:ea typeface="+mn-ea"/>
                <a:cs typeface="+mn-cs"/>
              </a:rPr>
              <a:t>network</a:t>
            </a:r>
            <a:endParaRPr kumimoji="0" lang="en-SE" sz="1600" b="0" i="0" u="none" strike="noStrike" kern="1000" cap="none" spc="-30" normalizeH="0" baseline="0" noProof="0" dirty="0">
              <a:ln>
                <a:noFill/>
              </a:ln>
              <a:solidFill>
                <a:schemeClr val="tx1"/>
              </a:solidFill>
              <a:effectLst/>
              <a:uLnTx/>
              <a:uFillTx/>
              <a:latin typeface="Ericsson Hilda"/>
              <a:ea typeface="+mn-ea"/>
              <a:cs typeface="+mn-cs"/>
            </a:endParaRPr>
          </a:p>
        </p:txBody>
      </p:sp>
      <p:cxnSp>
        <p:nvCxnSpPr>
          <p:cNvPr id="11" name="Straight Arrow Connector 10">
            <a:extLst>
              <a:ext uri="{FF2B5EF4-FFF2-40B4-BE49-F238E27FC236}">
                <a16:creationId xmlns:a16="http://schemas.microsoft.com/office/drawing/2014/main" id="{7AAB5993-C08A-487E-A5DC-8A2E0718812C}"/>
              </a:ext>
            </a:extLst>
          </p:cNvPr>
          <p:cNvCxnSpPr/>
          <p:nvPr/>
        </p:nvCxnSpPr>
        <p:spPr bwMode="auto">
          <a:xfrm>
            <a:off x="4729397" y="1978702"/>
            <a:ext cx="45444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 name="Straight Arrow Connector 11">
            <a:extLst>
              <a:ext uri="{FF2B5EF4-FFF2-40B4-BE49-F238E27FC236}">
                <a16:creationId xmlns:a16="http://schemas.microsoft.com/office/drawing/2014/main" id="{C4F41B66-DDA2-4AD5-AB79-DC3031977115}"/>
              </a:ext>
            </a:extLst>
          </p:cNvPr>
          <p:cNvCxnSpPr/>
          <p:nvPr/>
        </p:nvCxnSpPr>
        <p:spPr bwMode="auto">
          <a:xfrm>
            <a:off x="8941634" y="1988070"/>
            <a:ext cx="45444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602534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EB6CB-06C2-401D-8AD3-B98D84680120}"/>
              </a:ext>
            </a:extLst>
          </p:cNvPr>
          <p:cNvSpPr>
            <a:spLocks noGrp="1"/>
          </p:cNvSpPr>
          <p:nvPr>
            <p:ph type="title"/>
          </p:nvPr>
        </p:nvSpPr>
        <p:spPr/>
        <p:txBody>
          <a:bodyPr/>
          <a:lstStyle/>
          <a:p>
            <a:r>
              <a:rPr lang="en-US" sz="3200" dirty="0"/>
              <a:t>Summary of complexity and performance</a:t>
            </a:r>
            <a:endParaRPr lang="en-SE" sz="3200" dirty="0"/>
          </a:p>
        </p:txBody>
      </p:sp>
      <p:sp>
        <p:nvSpPr>
          <p:cNvPr id="3" name="TextBox 2">
            <a:extLst>
              <a:ext uri="{FF2B5EF4-FFF2-40B4-BE49-F238E27FC236}">
                <a16:creationId xmlns:a16="http://schemas.microsoft.com/office/drawing/2014/main" id="{C8DEB072-9F85-468B-9DC5-13F4C610941D}"/>
              </a:ext>
            </a:extLst>
          </p:cNvPr>
          <p:cNvSpPr txBox="1"/>
          <p:nvPr/>
        </p:nvSpPr>
        <p:spPr>
          <a:xfrm>
            <a:off x="6459166" y="6439711"/>
            <a:ext cx="5511855" cy="390903"/>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lang="en-US" sz="1000" dirty="0">
                <a:effectLst/>
                <a:latin typeface="+mn-lt"/>
                <a:ea typeface="Times New Roman" panose="02020603050405020304" pitchFamily="18" charset="0"/>
              </a:rPr>
              <a:t>The intra chroma model has a complexity of 110 </a:t>
            </a:r>
            <a:r>
              <a:rPr lang="en-US" sz="1000" dirty="0" err="1">
                <a:effectLst/>
                <a:latin typeface="+mn-lt"/>
                <a:ea typeface="Times New Roman" panose="02020603050405020304" pitchFamily="18" charset="0"/>
              </a:rPr>
              <a:t>kMAC</a:t>
            </a:r>
            <a:r>
              <a:rPr lang="en-US" sz="1000" dirty="0">
                <a:effectLst/>
                <a:latin typeface="+mn-lt"/>
                <a:ea typeface="Times New Roman" panose="02020603050405020304" pitchFamily="18" charset="0"/>
              </a:rPr>
              <a:t>/sample and 1.566M parameters. </a:t>
            </a:r>
            <a:br>
              <a:rPr lang="en-US" sz="1000" dirty="0">
                <a:effectLst/>
                <a:latin typeface="+mn-lt"/>
                <a:ea typeface="Times New Roman" panose="02020603050405020304" pitchFamily="18" charset="0"/>
              </a:rPr>
            </a:br>
            <a:r>
              <a:rPr lang="en-US" sz="1000" dirty="0">
                <a:effectLst/>
                <a:latin typeface="+mn-lt"/>
                <a:ea typeface="Times New Roman" panose="02020603050405020304" pitchFamily="18" charset="0"/>
              </a:rPr>
              <a:t>The inter chroma model has a complexity of 107 </a:t>
            </a:r>
            <a:r>
              <a:rPr lang="en-US" sz="1000" dirty="0" err="1">
                <a:effectLst/>
                <a:latin typeface="+mn-lt"/>
                <a:ea typeface="Times New Roman" panose="02020603050405020304" pitchFamily="18" charset="0"/>
              </a:rPr>
              <a:t>kMAC</a:t>
            </a:r>
            <a:r>
              <a:rPr lang="en-US" sz="1000" dirty="0">
                <a:effectLst/>
                <a:latin typeface="+mn-lt"/>
                <a:ea typeface="Times New Roman" panose="02020603050405020304" pitchFamily="18" charset="0"/>
              </a:rPr>
              <a:t>/sample and 1.555M parameters</a:t>
            </a:r>
            <a:endParaRPr kumimoji="0" lang="en-SE" sz="1050" b="0" i="0" u="none" strike="noStrike" kern="1000" cap="none" spc="-30" normalizeH="0" baseline="0" noProof="0" dirty="0">
              <a:ln>
                <a:noFill/>
              </a:ln>
              <a:solidFill>
                <a:schemeClr val="tx1"/>
              </a:solidFill>
              <a:effectLst/>
              <a:uLnTx/>
              <a:uFillTx/>
              <a:latin typeface="+mn-lt"/>
              <a:ea typeface="+mn-ea"/>
              <a:cs typeface="+mn-cs"/>
            </a:endParaRPr>
          </a:p>
        </p:txBody>
      </p:sp>
      <p:graphicFrame>
        <p:nvGraphicFramePr>
          <p:cNvPr id="9" name="Content Placeholder 8">
            <a:extLst>
              <a:ext uri="{FF2B5EF4-FFF2-40B4-BE49-F238E27FC236}">
                <a16:creationId xmlns:a16="http://schemas.microsoft.com/office/drawing/2014/main" id="{E528CFCA-BEC9-4BCE-91E6-BD824F8F9D35}"/>
              </a:ext>
            </a:extLst>
          </p:cNvPr>
          <p:cNvGraphicFramePr>
            <a:graphicFrameLocks noGrp="1"/>
          </p:cNvGraphicFramePr>
          <p:nvPr>
            <p:ph sz="quarter" idx="10"/>
            <p:extLst>
              <p:ext uri="{D42A27DB-BD31-4B8C-83A1-F6EECF244321}">
                <p14:modId xmlns:p14="http://schemas.microsoft.com/office/powerpoint/2010/main" val="3384825008"/>
              </p:ext>
            </p:extLst>
          </p:nvPr>
        </p:nvGraphicFramePr>
        <p:xfrm>
          <a:off x="374073" y="1298864"/>
          <a:ext cx="11398825" cy="4982020"/>
        </p:xfrm>
        <a:graphic>
          <a:graphicData uri="http://schemas.openxmlformats.org/drawingml/2006/table">
            <a:tbl>
              <a:tblPr firstRow="1" firstCol="1" bandRow="1">
                <a:tableStyleId>{5C22544A-7EE6-4342-B048-85BDC9FD1C3A}</a:tableStyleId>
              </a:tblPr>
              <a:tblGrid>
                <a:gridCol w="1221172">
                  <a:extLst>
                    <a:ext uri="{9D8B030D-6E8A-4147-A177-3AD203B41FA5}">
                      <a16:colId xmlns:a16="http://schemas.microsoft.com/office/drawing/2014/main" val="2387839872"/>
                    </a:ext>
                  </a:extLst>
                </a:gridCol>
                <a:gridCol w="870684">
                  <a:extLst>
                    <a:ext uri="{9D8B030D-6E8A-4147-A177-3AD203B41FA5}">
                      <a16:colId xmlns:a16="http://schemas.microsoft.com/office/drawing/2014/main" val="3216167556"/>
                    </a:ext>
                  </a:extLst>
                </a:gridCol>
                <a:gridCol w="871914">
                  <a:extLst>
                    <a:ext uri="{9D8B030D-6E8A-4147-A177-3AD203B41FA5}">
                      <a16:colId xmlns:a16="http://schemas.microsoft.com/office/drawing/2014/main" val="887056338"/>
                    </a:ext>
                  </a:extLst>
                </a:gridCol>
                <a:gridCol w="871914">
                  <a:extLst>
                    <a:ext uri="{9D8B030D-6E8A-4147-A177-3AD203B41FA5}">
                      <a16:colId xmlns:a16="http://schemas.microsoft.com/office/drawing/2014/main" val="1111881573"/>
                    </a:ext>
                  </a:extLst>
                </a:gridCol>
                <a:gridCol w="871914">
                  <a:extLst>
                    <a:ext uri="{9D8B030D-6E8A-4147-A177-3AD203B41FA5}">
                      <a16:colId xmlns:a16="http://schemas.microsoft.com/office/drawing/2014/main" val="2672359813"/>
                    </a:ext>
                  </a:extLst>
                </a:gridCol>
                <a:gridCol w="870684">
                  <a:extLst>
                    <a:ext uri="{9D8B030D-6E8A-4147-A177-3AD203B41FA5}">
                      <a16:colId xmlns:a16="http://schemas.microsoft.com/office/drawing/2014/main" val="1793661901"/>
                    </a:ext>
                  </a:extLst>
                </a:gridCol>
                <a:gridCol w="975214">
                  <a:extLst>
                    <a:ext uri="{9D8B030D-6E8A-4147-A177-3AD203B41FA5}">
                      <a16:colId xmlns:a16="http://schemas.microsoft.com/office/drawing/2014/main" val="2556424561"/>
                    </a:ext>
                  </a:extLst>
                </a:gridCol>
                <a:gridCol w="943239">
                  <a:extLst>
                    <a:ext uri="{9D8B030D-6E8A-4147-A177-3AD203B41FA5}">
                      <a16:colId xmlns:a16="http://schemas.microsoft.com/office/drawing/2014/main" val="1257219894"/>
                    </a:ext>
                  </a:extLst>
                </a:gridCol>
                <a:gridCol w="1197805">
                  <a:extLst>
                    <a:ext uri="{9D8B030D-6E8A-4147-A177-3AD203B41FA5}">
                      <a16:colId xmlns:a16="http://schemas.microsoft.com/office/drawing/2014/main" val="3195261184"/>
                    </a:ext>
                  </a:extLst>
                </a:gridCol>
                <a:gridCol w="894050">
                  <a:extLst>
                    <a:ext uri="{9D8B030D-6E8A-4147-A177-3AD203B41FA5}">
                      <a16:colId xmlns:a16="http://schemas.microsoft.com/office/drawing/2014/main" val="4182040560"/>
                    </a:ext>
                  </a:extLst>
                </a:gridCol>
                <a:gridCol w="870684">
                  <a:extLst>
                    <a:ext uri="{9D8B030D-6E8A-4147-A177-3AD203B41FA5}">
                      <a16:colId xmlns:a16="http://schemas.microsoft.com/office/drawing/2014/main" val="3815867848"/>
                    </a:ext>
                  </a:extLst>
                </a:gridCol>
                <a:gridCol w="939551">
                  <a:extLst>
                    <a:ext uri="{9D8B030D-6E8A-4147-A177-3AD203B41FA5}">
                      <a16:colId xmlns:a16="http://schemas.microsoft.com/office/drawing/2014/main" val="50109706"/>
                    </a:ext>
                  </a:extLst>
                </a:gridCol>
              </a:tblGrid>
              <a:tr h="131548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Test/Luma model</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Nbr. of luma models</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kMAC/</a:t>
                      </a:r>
                      <a:br>
                        <a:rPr lang="en-US" sz="1300">
                          <a:effectLst/>
                        </a:rPr>
                      </a:br>
                      <a:r>
                        <a:rPr lang="en-US" sz="1300">
                          <a:effectLst/>
                        </a:rPr>
                        <a:t>sample (Y)</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kMAC/pix (YUV) for AI</a:t>
                      </a:r>
                      <a:endParaRPr lang="en-SE" sz="1300">
                        <a:effectLst/>
                      </a:endParaRPr>
                    </a:p>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 </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kMAC/pix (YUV) for RA</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kMAC/pix (YUV) worst case (frame-basis)</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indent="-13970"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340360" algn="l"/>
                        </a:tabLst>
                      </a:pPr>
                      <a:r>
                        <a:rPr lang="en-US" sz="1300">
                          <a:effectLst/>
                        </a:rPr>
                        <a:t>kMAC/pix (YUV) worst case (block-basis)</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indent="-13970"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340360" algn="l"/>
                        </a:tabLst>
                      </a:pPr>
                      <a:r>
                        <a:rPr lang="en-US" sz="1300">
                          <a:effectLst/>
                        </a:rPr>
                        <a:t>Nbr. of param. of the inter luma model (10</a:t>
                      </a:r>
                      <a:r>
                        <a:rPr lang="en-US" sz="1300" baseline="30000">
                          <a:effectLst/>
                        </a:rPr>
                        <a:t>6</a:t>
                      </a:r>
                      <a:r>
                        <a:rPr lang="en-US" sz="1300">
                          <a:effectLst/>
                        </a:rPr>
                        <a:t>)</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Num. of param. in total (10</a:t>
                      </a:r>
                      <a:r>
                        <a:rPr lang="en-US" sz="1300" baseline="30000">
                          <a:effectLst/>
                        </a:rPr>
                        <a:t>6</a:t>
                      </a:r>
                      <a:r>
                        <a:rPr lang="en-US" sz="1300">
                          <a:effectLst/>
                        </a:rPr>
                        <a:t>)</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a:effectLst/>
                        </a:rPr>
                        <a:t>Total mem. (10</a:t>
                      </a:r>
                      <a:r>
                        <a:rPr lang="en-US" sz="1300" baseline="30000">
                          <a:effectLst/>
                        </a:rPr>
                        <a:t>6</a:t>
                      </a:r>
                      <a:r>
                        <a:rPr lang="en-US" sz="1300">
                          <a:effectLst/>
                        </a:rPr>
                        <a:t> bytes)</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dirty="0">
                          <a:effectLst/>
                        </a:rPr>
                        <a:t>RA BDR-Y (vs. NNVC-2.0)</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a:effectLst/>
                        </a:rPr>
                        <a:t>RA BDR-Y (vs. JVET-AA0111)</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563004747"/>
                  </a:ext>
                </a:extLst>
              </a:tr>
              <a:tr h="103557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effectLst/>
                        </a:rPr>
                        <a:t>JVET-AA0111</a:t>
                      </a:r>
                      <a:br>
                        <a:rPr lang="en-US" sz="1300" kern="1200" dirty="0">
                          <a:effectLst/>
                        </a:rPr>
                      </a:br>
                      <a:r>
                        <a:rPr lang="en-US" sz="1300" kern="1200" dirty="0">
                          <a:effectLst/>
                        </a:rPr>
                        <a:t>floating</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2</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429 for intra</a:t>
                      </a:r>
                      <a:br>
                        <a:rPr lang="en-US" sz="1400" kern="1200" dirty="0">
                          <a:effectLst/>
                        </a:rPr>
                      </a:br>
                      <a:r>
                        <a:rPr lang="en-US" sz="1400" kern="1200" dirty="0">
                          <a:effectLst/>
                        </a:rPr>
                        <a:t>418 for inter</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539</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525</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682</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1.551</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kern="1200" dirty="0">
                          <a:effectLst/>
                        </a:rPr>
                        <a:t>6.24 (luma inter + luma intra + chroma inter + chroma intra)</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24.94</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-9.42%</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2829064031"/>
                  </a:ext>
                </a:extLst>
              </a:tr>
              <a:tr h="65774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effectLst/>
                        </a:rPr>
                        <a:t>Test 1.5.1:</a:t>
                      </a:r>
                      <a:br>
                        <a:rPr lang="en-US" sz="1300" kern="1200">
                          <a:effectLst/>
                        </a:rPr>
                      </a:br>
                      <a:r>
                        <a:rPr lang="en-US" sz="1300" kern="1200">
                          <a:effectLst/>
                        </a:rPr>
                        <a:t>IPB+skip model</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440</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550</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547</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550</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696</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1.576</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kern="1200" dirty="0">
                          <a:effectLst/>
                        </a:rPr>
                        <a:t>4.70 (luma + chroma inter + chroma intra)</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18.79</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-9.57%</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-0.17%</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2734896423"/>
                  </a:ext>
                </a:extLst>
              </a:tr>
              <a:tr h="65774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effectLst/>
                        </a:rPr>
                        <a:t>Test 1.5.2:</a:t>
                      </a:r>
                      <a:br>
                        <a:rPr lang="en-US" sz="1300" kern="1200">
                          <a:effectLst/>
                        </a:rPr>
                      </a:br>
                      <a:r>
                        <a:rPr lang="en-US" sz="1300" kern="1200">
                          <a:effectLst/>
                        </a:rPr>
                        <a:t>IPB model</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429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536</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682</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1.563</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kern="1200" dirty="0">
                          <a:effectLst/>
                        </a:rPr>
                        <a:t>4.68 (luma + chroma inter + chroma intra)</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18.74</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-9.52%</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-0.11%</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282583653"/>
                  </a:ext>
                </a:extLst>
              </a:tr>
              <a:tr h="65774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effectLst/>
                        </a:rPr>
                        <a:t>Test 1.5.3:</a:t>
                      </a:r>
                      <a:br>
                        <a:rPr lang="en-US" sz="1300" kern="1200">
                          <a:effectLst/>
                        </a:rPr>
                      </a:br>
                      <a:r>
                        <a:rPr lang="en-US" sz="1300" kern="1200">
                          <a:effectLst/>
                        </a:rPr>
                        <a:t>Skip model</a:t>
                      </a:r>
                      <a:endParaRPr lang="en-SE" sz="13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429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536</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539</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682</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1.563</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kern="1200" dirty="0">
                          <a:effectLst/>
                        </a:rPr>
                        <a:t>4.68 (luma + chroma inter + chroma intra)</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18.74</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-9.37%</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0.04%</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1072676990"/>
                  </a:ext>
                </a:extLst>
              </a:tr>
              <a:tr h="657742">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effectLst/>
                        </a:rPr>
                        <a:t>Test 1.5.4:</a:t>
                      </a:r>
                      <a:br>
                        <a:rPr lang="en-US" sz="1300" kern="1200" dirty="0">
                          <a:effectLst/>
                        </a:rPr>
                      </a:br>
                      <a:r>
                        <a:rPr lang="en-US" sz="1300" kern="1200" dirty="0">
                          <a:effectLst/>
                        </a:rPr>
                        <a:t>Original model</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418</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528</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525</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528</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668</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1.551</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sv" sz="1300" kern="1200" dirty="0">
                          <a:effectLst/>
                        </a:rPr>
                        <a:t>4.67 (luma + chroma inter + chroma intra)</a:t>
                      </a:r>
                      <a:endParaRPr lang="en-SE" sz="13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18.69</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-9.14%</a:t>
                      </a:r>
                      <a:endParaRPr lang="en-SE" sz="1400">
                        <a:effectLst/>
                        <a:latin typeface="Times New Roman" panose="02020603050405020304" pitchFamily="18" charset="0"/>
                        <a:ea typeface="Times New Roman" panose="02020603050405020304" pitchFamily="18" charset="0"/>
                      </a:endParaRPr>
                    </a:p>
                  </a:txBody>
                  <a:tcPr marL="54908" marR="54908"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0.30%</a:t>
                      </a:r>
                      <a:endParaRPr lang="en-SE" sz="1400" dirty="0">
                        <a:effectLst/>
                        <a:latin typeface="Times New Roman" panose="02020603050405020304" pitchFamily="18" charset="0"/>
                        <a:ea typeface="Times New Roman" panose="02020603050405020304" pitchFamily="18" charset="0"/>
                      </a:endParaRPr>
                    </a:p>
                  </a:txBody>
                  <a:tcPr marL="54908" marR="54908" marT="0" marB="0" anchor="ctr"/>
                </a:tc>
                <a:extLst>
                  <a:ext uri="{0D108BD9-81ED-4DB2-BD59-A6C34878D82A}">
                    <a16:rowId xmlns:a16="http://schemas.microsoft.com/office/drawing/2014/main" val="275828691"/>
                  </a:ext>
                </a:extLst>
              </a:tr>
            </a:tbl>
          </a:graphicData>
        </a:graphic>
      </p:graphicFrame>
    </p:spTree>
    <p:extLst>
      <p:ext uri="{BB962C8B-B14F-4D97-AF65-F5344CB8AC3E}">
        <p14:creationId xmlns:p14="http://schemas.microsoft.com/office/powerpoint/2010/main" val="3788864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BFBA-3FD1-4CD7-9337-9D2D596E3253}"/>
              </a:ext>
            </a:extLst>
          </p:cNvPr>
          <p:cNvSpPr>
            <a:spLocks noGrp="1"/>
          </p:cNvSpPr>
          <p:nvPr>
            <p:ph type="title"/>
          </p:nvPr>
        </p:nvSpPr>
        <p:spPr/>
        <p:txBody>
          <a:bodyPr/>
          <a:lstStyle/>
          <a:p>
            <a:r>
              <a:rPr lang="en-US" dirty="0"/>
              <a:t>Training</a:t>
            </a:r>
            <a:endParaRPr lang="en-SE" dirty="0"/>
          </a:p>
        </p:txBody>
      </p:sp>
      <p:graphicFrame>
        <p:nvGraphicFramePr>
          <p:cNvPr id="5" name="Table 4">
            <a:extLst>
              <a:ext uri="{FF2B5EF4-FFF2-40B4-BE49-F238E27FC236}">
                <a16:creationId xmlns:a16="http://schemas.microsoft.com/office/drawing/2014/main" id="{328223D9-EB7F-4EAD-97CF-09B0E0CE857A}"/>
              </a:ext>
            </a:extLst>
          </p:cNvPr>
          <p:cNvGraphicFramePr>
            <a:graphicFrameLocks noGrp="1"/>
          </p:cNvGraphicFramePr>
          <p:nvPr>
            <p:extLst>
              <p:ext uri="{D42A27DB-BD31-4B8C-83A1-F6EECF244321}">
                <p14:modId xmlns:p14="http://schemas.microsoft.com/office/powerpoint/2010/main" val="3507549623"/>
              </p:ext>
            </p:extLst>
          </p:nvPr>
        </p:nvGraphicFramePr>
        <p:xfrm>
          <a:off x="2556163" y="330778"/>
          <a:ext cx="8593283" cy="6428663"/>
        </p:xfrm>
        <a:graphic>
          <a:graphicData uri="http://schemas.openxmlformats.org/drawingml/2006/table">
            <a:tbl>
              <a:tblPr firstRow="1" firstCol="1" bandRow="1"/>
              <a:tblGrid>
                <a:gridCol w="1718657">
                  <a:extLst>
                    <a:ext uri="{9D8B030D-6E8A-4147-A177-3AD203B41FA5}">
                      <a16:colId xmlns:a16="http://schemas.microsoft.com/office/drawing/2014/main" val="3617816293"/>
                    </a:ext>
                  </a:extLst>
                </a:gridCol>
                <a:gridCol w="3702609">
                  <a:extLst>
                    <a:ext uri="{9D8B030D-6E8A-4147-A177-3AD203B41FA5}">
                      <a16:colId xmlns:a16="http://schemas.microsoft.com/office/drawing/2014/main" val="1191390994"/>
                    </a:ext>
                  </a:extLst>
                </a:gridCol>
                <a:gridCol w="3172017">
                  <a:extLst>
                    <a:ext uri="{9D8B030D-6E8A-4147-A177-3AD203B41FA5}">
                      <a16:colId xmlns:a16="http://schemas.microsoft.com/office/drawing/2014/main" val="3891484479"/>
                    </a:ext>
                  </a:extLst>
                </a:gridCol>
              </a:tblGrid>
              <a:tr h="227482">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u="sng" dirty="0">
                          <a:effectLst/>
                          <a:latin typeface="Times New Roman" panose="02020603050405020304" pitchFamily="18" charset="0"/>
                          <a:ea typeface="Times New Roman" panose="02020603050405020304" pitchFamily="18" charset="0"/>
                        </a:rPr>
                        <a:t>Network Information in Training Stage</a:t>
                      </a:r>
                      <a:endParaRPr lang="en-SE" sz="1600" dirty="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629411750"/>
                  </a:ext>
                </a:extLst>
              </a:tr>
              <a:tr h="227482">
                <a:tc rowSpan="10">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Mandatory</a:t>
                      </a:r>
                      <a:endParaRPr lang="en-SE" sz="1600" dirty="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GPU Type</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GPU: NVIDIA A100-PCIE-40GB</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0334062"/>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Framework:</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PyTorch v1.9</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9209513"/>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Number of GPUs per Task</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389146"/>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6548624"/>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Epoch:</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340</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5256822"/>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Batch size:</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32 (L1) and 16 (L2)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5240144"/>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Loss function:</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Weighted L1 and L2</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2233066"/>
                  </a:ext>
                </a:extLst>
              </a:tr>
              <a:tr h="1308023">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Training time:</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15 days (Test 1) </a:t>
                      </a:r>
                      <a:endParaRPr lang="en-SE" sz="1600">
                        <a:effectLst/>
                        <a:latin typeface="Times New Roman" panose="02020603050405020304" pitchFamily="18" charset="0"/>
                        <a:ea typeface="Times New Roman" panose="02020603050405020304" pitchFamily="18" charset="0"/>
                      </a:endParaRPr>
                    </a:p>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14 days (Test 2)</a:t>
                      </a:r>
                      <a:endParaRPr lang="en-SE" sz="1600">
                        <a:effectLst/>
                        <a:latin typeface="Times New Roman" panose="02020603050405020304" pitchFamily="18" charset="0"/>
                        <a:ea typeface="Times New Roman" panose="02020603050405020304" pitchFamily="18" charset="0"/>
                      </a:endParaRPr>
                    </a:p>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14 days (Test 3)</a:t>
                      </a:r>
                      <a:endParaRPr lang="en-SE" sz="1600">
                        <a:effectLst/>
                        <a:latin typeface="Times New Roman" panose="02020603050405020304" pitchFamily="18" charset="0"/>
                        <a:ea typeface="Times New Roman" panose="02020603050405020304" pitchFamily="18" charset="0"/>
                      </a:endParaRPr>
                    </a:p>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12 days (Test 4)</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7477877"/>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Training data information: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DIV2K, BVI-DVC</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2817289"/>
                  </a:ext>
                </a:extLst>
              </a:tr>
              <a:tr h="682446">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Training configurations for generating compressed training data (if different to VTM CTC):</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VTM-11.0 + new MCTF, qp {17, 22, 27, 32, 37, 42}</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0881518"/>
                  </a:ext>
                </a:extLst>
              </a:tr>
              <a:tr h="227482">
                <a:tc rowSpan="9">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Optional</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9735105"/>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Number of iterations</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9139105"/>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Patch size</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256x256</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0323745"/>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Learning rate:</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1e-4 and 1e-5</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8749506"/>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Optimizer:</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ADAM</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9669913"/>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Preprocessing:</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7461809"/>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Mini-batch selection process:</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3548044"/>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Other information: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255" marR="4425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7477027"/>
                  </a:ext>
                </a:extLst>
              </a:tr>
              <a:tr h="22748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 </a:t>
                      </a:r>
                      <a:endParaRPr lang="en-SE" sz="1600" dirty="0">
                        <a:effectLst/>
                        <a:latin typeface="Times New Roman" panose="02020603050405020304" pitchFamily="18" charset="0"/>
                        <a:ea typeface="Times New Roman" panose="02020603050405020304" pitchFamily="18" charset="0"/>
                      </a:endParaRPr>
                    </a:p>
                  </a:txBody>
                  <a:tcPr marL="44255" marR="4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2025676"/>
                  </a:ext>
                </a:extLst>
              </a:tr>
            </a:tbl>
          </a:graphicData>
        </a:graphic>
      </p:graphicFrame>
    </p:spTree>
    <p:extLst>
      <p:ext uri="{BB962C8B-B14F-4D97-AF65-F5344CB8AC3E}">
        <p14:creationId xmlns:p14="http://schemas.microsoft.com/office/powerpoint/2010/main" val="3062455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11D34-E281-4017-A2A5-D73EB1336BC2}"/>
              </a:ext>
            </a:extLst>
          </p:cNvPr>
          <p:cNvSpPr>
            <a:spLocks noGrp="1"/>
          </p:cNvSpPr>
          <p:nvPr>
            <p:ph type="title"/>
          </p:nvPr>
        </p:nvSpPr>
        <p:spPr/>
        <p:txBody>
          <a:bodyPr/>
          <a:lstStyle/>
          <a:p>
            <a:r>
              <a:rPr lang="en-US" dirty="0"/>
              <a:t>Inference</a:t>
            </a:r>
            <a:endParaRPr lang="en-SE" dirty="0"/>
          </a:p>
        </p:txBody>
      </p:sp>
      <p:graphicFrame>
        <p:nvGraphicFramePr>
          <p:cNvPr id="5" name="Table 4">
            <a:extLst>
              <a:ext uri="{FF2B5EF4-FFF2-40B4-BE49-F238E27FC236}">
                <a16:creationId xmlns:a16="http://schemas.microsoft.com/office/drawing/2014/main" id="{5BA0F5B9-088D-405A-A203-6B29BD344E0A}"/>
              </a:ext>
            </a:extLst>
          </p:cNvPr>
          <p:cNvGraphicFramePr>
            <a:graphicFrameLocks noGrp="1"/>
          </p:cNvGraphicFramePr>
          <p:nvPr>
            <p:extLst>
              <p:ext uri="{D42A27DB-BD31-4B8C-83A1-F6EECF244321}">
                <p14:modId xmlns:p14="http://schemas.microsoft.com/office/powerpoint/2010/main" val="2396911980"/>
              </p:ext>
            </p:extLst>
          </p:nvPr>
        </p:nvGraphicFramePr>
        <p:xfrm>
          <a:off x="2547504" y="476250"/>
          <a:ext cx="8435687" cy="6134808"/>
        </p:xfrm>
        <a:graphic>
          <a:graphicData uri="http://schemas.openxmlformats.org/drawingml/2006/table">
            <a:tbl>
              <a:tblPr firstRow="1" firstCol="1" bandRow="1"/>
              <a:tblGrid>
                <a:gridCol w="1563569">
                  <a:extLst>
                    <a:ext uri="{9D8B030D-6E8A-4147-A177-3AD203B41FA5}">
                      <a16:colId xmlns:a16="http://schemas.microsoft.com/office/drawing/2014/main" val="2420299305"/>
                    </a:ext>
                  </a:extLst>
                </a:gridCol>
                <a:gridCol w="4522570">
                  <a:extLst>
                    <a:ext uri="{9D8B030D-6E8A-4147-A177-3AD203B41FA5}">
                      <a16:colId xmlns:a16="http://schemas.microsoft.com/office/drawing/2014/main" val="3845613510"/>
                    </a:ext>
                  </a:extLst>
                </a:gridCol>
                <a:gridCol w="2349548">
                  <a:extLst>
                    <a:ext uri="{9D8B030D-6E8A-4147-A177-3AD203B41FA5}">
                      <a16:colId xmlns:a16="http://schemas.microsoft.com/office/drawing/2014/main" val="3917090791"/>
                    </a:ext>
                  </a:extLst>
                </a:gridCol>
              </a:tblGrid>
              <a:tr h="209668">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u="sng" dirty="0">
                          <a:effectLst/>
                          <a:latin typeface="Times New Roman" panose="02020603050405020304" pitchFamily="18" charset="0"/>
                          <a:ea typeface="Times New Roman" panose="02020603050405020304" pitchFamily="18" charset="0"/>
                        </a:rPr>
                        <a:t>Network Information in Inference Stage</a:t>
                      </a:r>
                      <a:endParaRPr lang="en-SE"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716414434"/>
                  </a:ext>
                </a:extLst>
              </a:tr>
              <a:tr h="209668">
                <a:tc rowSpan="9">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Mandatory</a:t>
                      </a:r>
                      <a:endParaRPr lang="en-SE"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HW environment:</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SE"/>
                    </a:p>
                  </a:txBody>
                  <a:tcPr/>
                </a:tc>
                <a:extLst>
                  <a:ext uri="{0D108BD9-81ED-4DB2-BD59-A6C34878D82A}">
                    <a16:rowId xmlns:a16="http://schemas.microsoft.com/office/drawing/2014/main" val="4181400977"/>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GPU Type</a:t>
                      </a:r>
                      <a:endParaRPr lang="en-SE"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N/A</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0487430"/>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Framework:</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SADL</a:t>
                      </a:r>
                      <a:endParaRPr lang="en-SE"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2440416"/>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Number of GPUs per Task</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0</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9132359"/>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8093339"/>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Total Parameter Number</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See Table 1</a:t>
                      </a:r>
                      <a:endParaRPr lang="en-SE" sz="1600">
                        <a:effectLst/>
                        <a:latin typeface="Times New Roman" panose="02020603050405020304" pitchFamily="18" charset="0"/>
                        <a:ea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8986187"/>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Parameter Precision (Bits)</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fp32</a:t>
                      </a:r>
                      <a:endParaRPr lang="en-SE" sz="1600">
                        <a:effectLst/>
                        <a:latin typeface="Times New Roman" panose="02020603050405020304" pitchFamily="18" charset="0"/>
                        <a:ea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8698135"/>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Memory Parameter (MB)</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See Table 1</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1212824"/>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Multiplay Accumulate (MAC)</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See Table 1</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272517"/>
                  </a:ext>
                </a:extLst>
              </a:tr>
              <a:tr h="209668">
                <a:tc rowSpan="12">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Optional</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2875725"/>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Total Conv. Layers</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943459"/>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Total FC Layers</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028323"/>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Total Memory (MB)</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0341000"/>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Batch size:</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1140378"/>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Patch size</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128x128, 256x256</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8664803"/>
                  </a:ext>
                </a:extLst>
              </a:tr>
              <a:tr h="838672">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Changes to network configuration or weights required to generate rate points</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7887340"/>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Peak Memory Usage (Total)</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3010177"/>
                  </a:ext>
                </a:extLst>
              </a:tr>
              <a:tr h="419336">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Peak Memory Usage (per Model)</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4094004"/>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Border handling</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SE" sz="1600">
                        <a:effectLst/>
                        <a:latin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8716055"/>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Other information: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SimSun" panose="02010600030101010101" pitchFamily="2" charset="-122"/>
                          <a:ea typeface="Times New Roman" panose="02020603050405020304" pitchFamily="18" charset="0"/>
                          <a:cs typeface="Calibri" panose="020F0502020204030204" pitchFamily="34"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825446"/>
                  </a:ext>
                </a:extLst>
              </a:tr>
              <a:tr h="209668">
                <a:tc vMerge="1">
                  <a:txBody>
                    <a:bodyPr/>
                    <a:lstStyle/>
                    <a:p>
                      <a:endParaRPr lang="en-SE"/>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Times New Roman" panose="02020603050405020304" pitchFamily="18" charset="0"/>
                          <a:ea typeface="Times New Roman" panose="02020603050405020304" pitchFamily="18" charset="0"/>
                        </a:rPr>
                        <a:t> </a:t>
                      </a:r>
                      <a:endParaRPr lang="en-SE" sz="16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Times New Roman" panose="02020603050405020304" pitchFamily="18" charset="0"/>
                          <a:ea typeface="Times New Roman" panose="02020603050405020304" pitchFamily="18" charset="0"/>
                        </a:rPr>
                        <a:t> </a:t>
                      </a:r>
                      <a:endParaRPr lang="en-SE" sz="16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2942466"/>
                  </a:ext>
                </a:extLst>
              </a:tr>
            </a:tbl>
          </a:graphicData>
        </a:graphic>
      </p:graphicFrame>
    </p:spTree>
    <p:extLst>
      <p:ext uri="{BB962C8B-B14F-4D97-AF65-F5344CB8AC3E}">
        <p14:creationId xmlns:p14="http://schemas.microsoft.com/office/powerpoint/2010/main" val="1938955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sz="3600" dirty="0"/>
              <a:t>Results</a:t>
            </a:r>
            <a:br>
              <a:rPr lang="en-US" sz="3600" dirty="0"/>
            </a:br>
            <a:endParaRPr lang="en-US" sz="2400" dirty="0"/>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557338"/>
            <a:ext cx="11233150" cy="4926589"/>
          </a:xfrm>
        </p:spPr>
        <p: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t>Test 1.5.1 The </a:t>
            </a:r>
            <a:r>
              <a:rPr lang="en-US" sz="1800" dirty="0" err="1"/>
              <a:t>IPB+skip</a:t>
            </a:r>
            <a:r>
              <a:rPr lang="en-US" sz="1800" dirty="0"/>
              <a:t> model </a:t>
            </a:r>
          </a:p>
          <a:p>
            <a:pPr lvl="1"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Worst case 696 </a:t>
            </a:r>
            <a:r>
              <a:rPr lang="en-US" sz="1800" dirty="0" err="1">
                <a:effectLst/>
                <a:ea typeface="Times New Roman" panose="02020603050405020304" pitchFamily="18" charset="0"/>
              </a:rPr>
              <a:t>kMAC</a:t>
            </a:r>
            <a:r>
              <a:rPr lang="en-US" sz="1800" dirty="0">
                <a:effectLst/>
                <a:ea typeface="Times New Roman" panose="02020603050405020304" pitchFamily="18" charset="0"/>
              </a:rPr>
              <a:t>/pix and num. of para. 4.70M</a:t>
            </a:r>
          </a:p>
          <a:p>
            <a:pPr lvl="1"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NNVC-2.0, BDR-Y: -9.57% RA, -8.30% LDB, and -7.37% AI.</a:t>
            </a:r>
            <a:endParaRPr lang="en-SE" sz="1800" dirty="0">
              <a:effectLst/>
              <a:ea typeface="Times New Roman" panose="02020603050405020304" pitchFamily="18" charset="0"/>
            </a:endParaRPr>
          </a:p>
          <a:p>
            <a:pPr lvl="1"/>
            <a:r>
              <a:rPr lang="en-US" sz="1800" dirty="0">
                <a:effectLst/>
                <a:ea typeface="Times New Roman" panose="02020603050405020304" pitchFamily="18" charset="0"/>
              </a:rPr>
              <a:t>Vs. JVET-AA0111, BDR-Y: -0.17% RA, 0.13% LDB, and -0.13% AI.</a:t>
            </a:r>
          </a:p>
          <a:p>
            <a:pPr lvl="1"/>
            <a:endParaRPr lang="en-US" sz="1800" dirty="0">
              <a:effectLst/>
              <a:ea typeface="Times New Roman" panose="02020603050405020304" pitchFamily="18" charset="0"/>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Test 1.5.2: Test the IPB model used for intra luma and inter luma slices.</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Worst case 682 </a:t>
            </a:r>
            <a:r>
              <a:rPr lang="en-US" sz="1800" dirty="0" err="1">
                <a:effectLst/>
                <a:ea typeface="Times New Roman" panose="02020603050405020304" pitchFamily="18" charset="0"/>
              </a:rPr>
              <a:t>kMAC</a:t>
            </a:r>
            <a:r>
              <a:rPr lang="en-US" sz="1800" dirty="0">
                <a:effectLst/>
                <a:ea typeface="Times New Roman" panose="02020603050405020304" pitchFamily="18" charset="0"/>
              </a:rPr>
              <a:t>/pix and num. of para. 4.68M</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NNVC-2.0, BDR-Y: -9.52% RA, -8.15% LDB, and -7.39% AI.</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JVET-AA0111, BDR-Y: -0.11% RA, 0.29% LDB, and -0.16% AI.</a:t>
            </a: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SE" sz="1800" dirty="0">
              <a:effectLst/>
              <a:ea typeface="Times New Roman" panose="02020603050405020304" pitchFamily="18" charset="0"/>
            </a:endParaRPr>
          </a:p>
        </p:txBody>
      </p:sp>
    </p:spTree>
    <p:custDataLst>
      <p:custData r:id="rId1"/>
      <p:custData r:id="rId2"/>
    </p:custDataLst>
    <p:extLst>
      <p:ext uri="{BB962C8B-B14F-4D97-AF65-F5344CB8AC3E}">
        <p14:creationId xmlns:p14="http://schemas.microsoft.com/office/powerpoint/2010/main" val="2746711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sz="3600" dirty="0"/>
              <a:t>Results</a:t>
            </a:r>
            <a:br>
              <a:rPr lang="en-US" sz="3600" dirty="0"/>
            </a:br>
            <a:endParaRPr lang="en-US" sz="2400" dirty="0"/>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557338"/>
            <a:ext cx="11233150" cy="4926589"/>
          </a:xfrm>
        </p:spPr>
        <p:txBody>
          <a:bodyPr/>
          <a:lstStyle/>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Test 1.5.3: Test the skip model used for intra luma and inter luma slices.</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Worst case 682 </a:t>
            </a:r>
            <a:r>
              <a:rPr lang="en-US" sz="1800" dirty="0" err="1">
                <a:effectLst/>
                <a:ea typeface="Times New Roman" panose="02020603050405020304" pitchFamily="18" charset="0"/>
              </a:rPr>
              <a:t>kMAC</a:t>
            </a:r>
            <a:r>
              <a:rPr lang="en-US" sz="1800" dirty="0">
                <a:effectLst/>
                <a:ea typeface="Times New Roman" panose="02020603050405020304" pitchFamily="18" charset="0"/>
              </a:rPr>
              <a:t>/pix and num. of para. 4.68M</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NNVC-2.0, BDR-Y: -9.37% RA, -8.23% LDB, and -7.36% AI.</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JVET-AA0111, BDR-Y: 0.04% RA, 0.20% LDB, and -0.12% AI.</a:t>
            </a: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SE" sz="1800" dirty="0">
              <a:effectLst/>
              <a:ea typeface="Times New Roman" panose="02020603050405020304" pitchFamily="18" charset="0"/>
            </a:endParaRP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Test 1.5.4: Test the original inter luma model from JVET-AA0111 (without IPB or skip) used for intra luma and inter luma slices.</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Worst case 668 </a:t>
            </a:r>
            <a:r>
              <a:rPr lang="en-US" sz="1800" dirty="0" err="1">
                <a:effectLst/>
                <a:ea typeface="Times New Roman" panose="02020603050405020304" pitchFamily="18" charset="0"/>
              </a:rPr>
              <a:t>kMAC</a:t>
            </a:r>
            <a:r>
              <a:rPr lang="en-US" sz="1800" dirty="0">
                <a:effectLst/>
                <a:ea typeface="Times New Roman" panose="02020603050405020304" pitchFamily="18" charset="0"/>
              </a:rPr>
              <a:t>/pix and num. of para. 4.67M</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NNVC-2.0, BDR-Y: -9.14% RA, -8.11% LDB, and -7.33% AI</a:t>
            </a:r>
            <a:endParaRPr lang="en-SE" sz="1800" dirty="0">
              <a:effectLst/>
              <a:ea typeface="Times New Roman" panose="02020603050405020304" pitchFamily="18" charset="0"/>
            </a:endParaRPr>
          </a:p>
          <a:p>
            <a:pPr marL="742950" lvl="1" indent="-28575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Vs. JVET-AA0111, BDR-Y: 0.30% RA, 0.33% LDB, and -0.09% AI</a:t>
            </a:r>
            <a:endParaRPr lang="en-SE" sz="1800" dirty="0">
              <a:effectLst/>
              <a:ea typeface="Times New Roman" panose="02020603050405020304" pitchFamily="18" charset="0"/>
            </a:endParaRPr>
          </a:p>
        </p:txBody>
      </p:sp>
    </p:spTree>
    <p:custDataLst>
      <p:custData r:id="rId1"/>
      <p:custData r:id="rId2"/>
    </p:custDataLst>
    <p:extLst>
      <p:ext uri="{BB962C8B-B14F-4D97-AF65-F5344CB8AC3E}">
        <p14:creationId xmlns:p14="http://schemas.microsoft.com/office/powerpoint/2010/main" val="1995615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890B8-A1F4-41D1-9319-F1138144D570}"/>
              </a:ext>
            </a:extLst>
          </p:cNvPr>
          <p:cNvSpPr>
            <a:spLocks noGrp="1"/>
          </p:cNvSpPr>
          <p:nvPr>
            <p:ph type="title"/>
          </p:nvPr>
        </p:nvSpPr>
        <p:spPr/>
        <p:txBody>
          <a:bodyPr/>
          <a:lstStyle/>
          <a:p>
            <a:r>
              <a:rPr lang="en-US" dirty="0"/>
              <a:t>Conclusions</a:t>
            </a:r>
            <a:endParaRPr lang="en-SE" dirty="0"/>
          </a:p>
        </p:txBody>
      </p:sp>
      <p:sp>
        <p:nvSpPr>
          <p:cNvPr id="3" name="Content Placeholder 2">
            <a:extLst>
              <a:ext uri="{FF2B5EF4-FFF2-40B4-BE49-F238E27FC236}">
                <a16:creationId xmlns:a16="http://schemas.microsoft.com/office/drawing/2014/main" id="{D4398169-4279-4867-8853-7F13506DDCEF}"/>
              </a:ext>
            </a:extLst>
          </p:cNvPr>
          <p:cNvSpPr>
            <a:spLocks noGrp="1"/>
          </p:cNvSpPr>
          <p:nvPr>
            <p:ph sz="quarter" idx="10"/>
          </p:nvPr>
        </p:nvSpPr>
        <p:spPr/>
        <p:txBody>
          <a:bodyPr/>
          <a:lstStyle/>
          <a:p>
            <a:r>
              <a:rPr lang="en-US" sz="1600" dirty="0"/>
              <a:t>This contribution contains four tests to show the impact of having the extra input IPB and the extra input skip where the network is used for both intra luma and inter luma slices. </a:t>
            </a:r>
          </a:p>
          <a:p>
            <a:r>
              <a:rPr lang="en-US" sz="1600" dirty="0"/>
              <a:t>It is reported that, comparing to JVET AA0111 under RA configuration</a:t>
            </a:r>
          </a:p>
          <a:p>
            <a:pPr lvl="1"/>
            <a:r>
              <a:rPr lang="en-US" sz="1600" dirty="0"/>
              <a:t>Test 1.5.1 the </a:t>
            </a:r>
            <a:r>
              <a:rPr lang="en-US" sz="1600" dirty="0" err="1"/>
              <a:t>IPB+skip</a:t>
            </a:r>
            <a:r>
              <a:rPr lang="en-US" sz="1600" dirty="0"/>
              <a:t> model is 2.0% higher in complexity and gives 0.17% higher luma gain</a:t>
            </a:r>
          </a:p>
          <a:p>
            <a:pPr lvl="1"/>
            <a:r>
              <a:rPr lang="en-US" sz="1600" dirty="0"/>
              <a:t>Test 1.5.2 the IPB model is of the same complexity and gives 0.11% higher luma gain</a:t>
            </a:r>
          </a:p>
          <a:p>
            <a:pPr lvl="1"/>
            <a:r>
              <a:rPr lang="en-US" sz="1600" dirty="0"/>
              <a:t>Test 1.5.3 the skip model is of the same complexity and gives 0.04% luma loss</a:t>
            </a:r>
          </a:p>
          <a:p>
            <a:pPr lvl="1"/>
            <a:r>
              <a:rPr lang="en-US" sz="1600" dirty="0"/>
              <a:t>Test 1.5.4 the original model is 2.0% lower in complexity and gives 0.30% luma loss. </a:t>
            </a:r>
          </a:p>
          <a:p>
            <a:r>
              <a:rPr lang="en-US" sz="1600" dirty="0"/>
              <a:t>All the tests reduce the number of models from 4 to 3, which saves the effort of training one extra model</a:t>
            </a:r>
          </a:p>
          <a:p>
            <a:r>
              <a:rPr lang="en-US" sz="1600" dirty="0"/>
              <a:t>The total number of parameters is reduced from 6.24M to 4.67~4.70M. </a:t>
            </a:r>
          </a:p>
          <a:p>
            <a:r>
              <a:rPr lang="en-US" sz="1600" dirty="0"/>
              <a:t>It is proposed to adopt the luma model in Test 1.5.1 or Test 1.5.2 into the NN common software base (NCS)</a:t>
            </a:r>
          </a:p>
          <a:p>
            <a:pPr marL="0" indent="0">
              <a:buNone/>
            </a:pPr>
            <a:endParaRPr lang="en-US" sz="1600" dirty="0"/>
          </a:p>
          <a:p>
            <a:pPr marL="0" indent="0">
              <a:buNone/>
            </a:pPr>
            <a:r>
              <a:rPr lang="en-US" sz="1600" dirty="0"/>
              <a:t>Thanks to Tencent for cross-checking!</a:t>
            </a:r>
          </a:p>
          <a:p>
            <a:endParaRPr lang="en-SE" sz="1600" dirty="0"/>
          </a:p>
        </p:txBody>
      </p:sp>
    </p:spTree>
    <p:extLst>
      <p:ext uri="{BB962C8B-B14F-4D97-AF65-F5344CB8AC3E}">
        <p14:creationId xmlns:p14="http://schemas.microsoft.com/office/powerpoint/2010/main" val="1512927977"/>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1.xml><?xml version="1.0" encoding="utf-8"?>
<TemplafySlideFormConfiguration><![CDATA[{"formFields":[],"formDataEntries":[]}]]></TemplafySlideForm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4.xml><?xml version="1.0" encoding="utf-8"?>
<TemplafySlideFormConfiguration><![CDATA[{"formFields":[],"formDataEntries":[]}]]></TemplafySlideFormConfiguration>
</file>

<file path=customXml/item15.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6.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17.xml><?xml version="1.0" encoding="utf-8"?>
<TemplafySlideFormConfiguration><![CDATA[{"formFields":[],"formDataEntries":[]}]]></TemplafySlideFormConfiguration>
</file>

<file path=customXml/item2.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3.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If the document type differs from the default value, click on the X to delete and type/choose another type."},"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NKb72lFGykEkr38sxSfAAw=="},{"name":"ConfidentialityClass","value":"cT/FOwTWaPknrhRlNMh4SQ=="},{"name":"LanguageCode","value":"5wlu7ZdPxHQj1W0w+yTNSg=="},{"name":"Date","value":"/hoDsxAes7KPhJfyvXQsew=="},{"name":"TemplateType","value":"5wlu7ZdPxHQj1W0w+yTNSg=="},{"name":"DocTitle","value":"5wlu7ZdPxHQj1W0w+yTNSg=="},{"name":"TotalPageNo","value":"5wlu7ZdPxHQj1W0w+yTNSg=="}]}]]></TemplafyFormConfiguration>
</file>

<file path=customXml/item4.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p:properties>
</file>

<file path=customXml/item6.xml><?xml version="1.0" encoding="utf-8"?>
<?mso-contentType ?>
<FormTemplates xmlns="http://schemas.microsoft.com/sharepoint/v3/contenttype/forms">
  <Display>DocumentLibraryForm</Display>
  <Edit>DocumentLibraryForm</Edit>
  <New>DocumentLibraryForm</New>
</FormTemplates>
</file>

<file path=customXml/item7.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Props1.xml><?xml version="1.0" encoding="utf-8"?>
<ds:datastoreItem xmlns:ds="http://schemas.openxmlformats.org/officeDocument/2006/customXml" ds:itemID="{B9AEDDE3-EA02-4A8F-B8F8-0606A0AA45FC}">
  <ds:schemaRefs/>
</ds:datastoreItem>
</file>

<file path=customXml/itemProps10.xml><?xml version="1.0" encoding="utf-8"?>
<ds:datastoreItem xmlns:ds="http://schemas.openxmlformats.org/officeDocument/2006/customXml" ds:itemID="{C32307D1-8CDB-428C-9D9F-04943F4A5588}">
  <ds:schemaRefs/>
</ds:datastoreItem>
</file>

<file path=customXml/itemProps11.xml><?xml version="1.0" encoding="utf-8"?>
<ds:datastoreItem xmlns:ds="http://schemas.openxmlformats.org/officeDocument/2006/customXml" ds:itemID="{C435C851-0093-4135-B4C7-2A1B1B13591F}">
  <ds:schemaRefs/>
</ds:datastoreItem>
</file>

<file path=customXml/itemProps12.xml><?xml version="1.0" encoding="utf-8"?>
<ds:datastoreItem xmlns:ds="http://schemas.openxmlformats.org/officeDocument/2006/customXml" ds:itemID="{4ED670C2-E07C-401B-8F33-14A4BB0D83EB}">
  <ds:schemaRefs/>
</ds:datastoreItem>
</file>

<file path=customXml/itemProps13.xml><?xml version="1.0" encoding="utf-8"?>
<ds:datastoreItem xmlns:ds="http://schemas.openxmlformats.org/officeDocument/2006/customXml" ds:itemID="{6D2090B5-CDC7-447B-9913-31075C466E69}">
  <ds:schemaRefs/>
</ds:datastoreItem>
</file>

<file path=customXml/itemProps14.xml><?xml version="1.0" encoding="utf-8"?>
<ds:datastoreItem xmlns:ds="http://schemas.openxmlformats.org/officeDocument/2006/customXml" ds:itemID="{E5F6E363-7BDE-476F-ACA2-903AE4F91C1E}">
  <ds:schemaRefs/>
</ds:datastoreItem>
</file>

<file path=customXml/itemProps15.xml><?xml version="1.0" encoding="utf-8"?>
<ds:datastoreItem xmlns:ds="http://schemas.openxmlformats.org/officeDocument/2006/customXml" ds:itemID="{19B90223-3CBD-4321-B190-10084B2CE4E5}">
  <ds:schemaRefs/>
</ds:datastoreItem>
</file>

<file path=customXml/itemProps16.xml><?xml version="1.0" encoding="utf-8"?>
<ds:datastoreItem xmlns:ds="http://schemas.openxmlformats.org/officeDocument/2006/customXml" ds:itemID="{1CE36EA9-2186-4EB1-871A-8AE59C2A13BB}">
  <ds:schemaRefs/>
</ds:datastoreItem>
</file>

<file path=customXml/itemProps17.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07958A4E-FAB1-42E4-B6B5-29B01F63F87B}">
  <ds:schemaRefs/>
</ds:datastoreItem>
</file>

<file path=customXml/itemProps3.xml><?xml version="1.0" encoding="utf-8"?>
<ds:datastoreItem xmlns:ds="http://schemas.openxmlformats.org/officeDocument/2006/customXml" ds:itemID="{D92C3DF5-A179-4E2D-BD20-07044B39171F}">
  <ds:schemaRefs/>
</ds:datastoreItem>
</file>

<file path=customXml/itemProps4.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customXml/itemProps6.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7.xml><?xml version="1.0" encoding="utf-8"?>
<ds:datastoreItem xmlns:ds="http://schemas.openxmlformats.org/officeDocument/2006/customXml" ds:itemID="{C09F197C-6A49-47D0-B877-F88807989676}">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72516535-7702-46AF-9B1F-8623A67A824E}">
  <ds:schemaRefs/>
</ds:datastoreItem>
</file>

<file path=docProps/app.xml><?xml version="1.0" encoding="utf-8"?>
<Properties xmlns="http://schemas.openxmlformats.org/officeDocument/2006/extended-properties" xmlns:vt="http://schemas.openxmlformats.org/officeDocument/2006/docPropsVTypes">
  <Template>TM16401371[[fn=Atlas]]</Template>
  <TotalTime>5290</TotalTime>
  <Words>1234</Words>
  <Application>Microsoft Office PowerPoint</Application>
  <PresentationFormat>Widescreen</PresentationFormat>
  <Paragraphs>214</Paragraphs>
  <Slides>10</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Ericsson Hilda</vt:lpstr>
      <vt:lpstr>Ericsson Hilda ExtraBold</vt:lpstr>
      <vt:lpstr>Times New Roman</vt:lpstr>
      <vt:lpstr>Ericsson Hilda ExtraLight</vt:lpstr>
      <vt:lpstr>Ericsson Hilda Light</vt:lpstr>
      <vt:lpstr>SimSun</vt:lpstr>
      <vt:lpstr>Ericsson Technical Icons</vt:lpstr>
      <vt:lpstr>PresentationTemplate2021</vt:lpstr>
      <vt:lpstr>JVET-AB0052  EE1-1.5: One luma model with IPB and/or skip for filtering intra and inter luma slices </vt:lpstr>
      <vt:lpstr>Overview</vt:lpstr>
      <vt:lpstr>NN structure with IPB and skip</vt:lpstr>
      <vt:lpstr>Summary of complexity and performance</vt:lpstr>
      <vt:lpstr>Training</vt:lpstr>
      <vt:lpstr>Inference</vt:lpstr>
      <vt:lpstr>Results </vt:lpstr>
      <vt:lpstr>Results </vt:lpstr>
      <vt:lpstr>Conclusions</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AB0052</dc:title>
  <dc:creator>Du Liu</dc:creator>
  <cp:keywords/>
  <dc:description>Rev</dc:description>
  <cp:lastModifiedBy>Du Liu</cp:lastModifiedBy>
  <cp:revision>153</cp:revision>
  <dcterms:created xsi:type="dcterms:W3CDTF">2019-04-23T15:12:54Z</dcterms:created>
  <dcterms:modified xsi:type="dcterms:W3CDTF">2022-10-24T18:25:33Z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637104409670771103</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
  </property>
  <property fmtid="{D5CDD505-2E9C-101B-9397-08002B2CF9AE}" pid="16" name="Prepared">
    <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2022-10-20</vt:lpwstr>
  </property>
  <property fmtid="{D5CDD505-2E9C-101B-9397-08002B2CF9AE}" pid="21" name="Reference">
    <vt:lpwstr/>
  </property>
  <property fmtid="{D5CDD505-2E9C-101B-9397-08002B2CF9AE}" pid="22" name="Title">
    <vt:lpwstr>AB0052</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