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672" r:id="rId2"/>
    <p:sldId id="1673" r:id="rId3"/>
    <p:sldId id="1690" r:id="rId4"/>
    <p:sldId id="1685" r:id="rId5"/>
    <p:sldId id="1686" r:id="rId6"/>
    <p:sldId id="290" r:id="rId7"/>
  </p:sldIdLst>
  <p:sldSz cx="9144000" cy="6858000" type="screen4x3"/>
  <p:notesSz cx="7104063" cy="10234613"/>
  <p:defaultTextStyle>
    <a:defPPr>
      <a:defRPr lang="ko-KR"/>
    </a:defPPr>
    <a:lvl1pPr marL="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사용자" initials="W사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284673"/>
    <a:srgbClr val="000000"/>
    <a:srgbClr val="C87819"/>
    <a:srgbClr val="7F7F7F"/>
    <a:srgbClr val="DAD8D4"/>
    <a:srgbClr val="BFBFBF"/>
    <a:srgbClr val="FFFFFF"/>
    <a:srgbClr val="002060"/>
    <a:srgbClr val="DAD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34" autoAdjust="0"/>
    <p:restoredTop sz="89290" autoAdjust="0"/>
  </p:normalViewPr>
  <p:slideViewPr>
    <p:cSldViewPr>
      <p:cViewPr varScale="1">
        <p:scale>
          <a:sx n="100" d="100"/>
          <a:sy n="100" d="100"/>
        </p:scale>
        <p:origin x="102" y="6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4448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391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3993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B82CBD16-193A-44C0-8022-709D2C136119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023993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417BBED4-17BB-4F6C-BAEE-E56681EBA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1509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3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CB0D58B7-6532-0543-93DC-FC0014876FA7}" type="datetimeFigureOut">
              <a:rPr lang="en-US" smtClean="0"/>
              <a:t>7/20/2022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9687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9" tIns="47380" rIns="94759" bIns="4738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4759" tIns="47380" rIns="94759" bIns="4738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3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6928F8B0-3515-7148-BDB0-66FE6431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3747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494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84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276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3" descr="130507_GDI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6600"/>
          </a:xfrm>
          <a:prstGeom prst="rect">
            <a:avLst/>
          </a:prstGeom>
        </p:spPr>
      </p:pic>
      <p:pic>
        <p:nvPicPr>
          <p:cNvPr id="8" name="그림 3" descr="130507_GDI_PPT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7784" y="2204864"/>
            <a:ext cx="3524407" cy="1399912"/>
          </a:xfrm>
          <a:prstGeom prst="rect">
            <a:avLst/>
          </a:prstGeom>
        </p:spPr>
      </p:pic>
      <p:pic>
        <p:nvPicPr>
          <p:cNvPr id="10" name="그림 3" descr="130507_GDI_PPT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53" y="4581128"/>
            <a:ext cx="3524407" cy="13999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섹션헤더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8467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640960" cy="114300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7985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섹션헤더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rgbClr val="28467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640960" cy="114300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rgbClr val="C87819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294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99592" y="332656"/>
            <a:ext cx="7704856" cy="720080"/>
          </a:xfrm>
        </p:spPr>
        <p:txBody>
          <a:bodyPr>
            <a:normAutofit/>
          </a:bodyPr>
          <a:lstStyle>
            <a:lvl1pPr algn="l" latinLnBrk="0" hangingPunct="0">
              <a:defRPr sz="32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5589239"/>
          </a:xfrm>
        </p:spPr>
        <p:txBody>
          <a:bodyPr>
            <a:normAutofit/>
          </a:bodyPr>
          <a:lstStyle>
            <a:lvl1pPr latinLnBrk="0" hangingPunct="0">
              <a:defRPr sz="20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 latinLnBrk="0" hangingPunct="0">
              <a:defRPr sz="1800" b="1" i="0">
                <a:solidFill>
                  <a:srgbClr val="C87819"/>
                </a:solidFill>
                <a:latin typeface="Century Gothic"/>
                <a:cs typeface="Century Gothic"/>
              </a:defRPr>
            </a:lvl2pPr>
            <a:lvl3pPr latinLnBrk="0" hangingPunct="0">
              <a:defRPr sz="1600" b="1" i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defRPr>
            </a:lvl3pPr>
            <a:lvl4pPr latinLnBrk="0" hangingPunct="0">
              <a:defRPr sz="1400" b="1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 latinLnBrk="0" hangingPunct="0">
              <a:defRPr sz="1400" b="1" i="0">
                <a:solidFill>
                  <a:srgbClr val="C87819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4" name="Oval 13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880" y="6316148"/>
            <a:ext cx="444972" cy="4388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15200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7" name="Oval 16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880" y="6316148"/>
            <a:ext cx="444972" cy="43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35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99592" y="332656"/>
            <a:ext cx="7704856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857403"/>
          </a:xfrm>
        </p:spPr>
        <p:txBody>
          <a:bodyPr>
            <a:normAutofit/>
          </a:bodyPr>
          <a:lstStyle>
            <a:lvl1pPr>
              <a:defRPr sz="28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>
              <a:defRPr sz="2400" b="0" i="0">
                <a:solidFill>
                  <a:srgbClr val="284673"/>
                </a:solidFill>
                <a:latin typeface="Century Gothic"/>
                <a:cs typeface="Century Gothic"/>
              </a:defRPr>
            </a:lvl2pPr>
            <a:lvl3pPr>
              <a:defRPr sz="2000" b="0" i="0">
                <a:solidFill>
                  <a:srgbClr val="284673"/>
                </a:solidFill>
                <a:latin typeface="Century Gothic"/>
                <a:cs typeface="Century Gothic"/>
              </a:defRPr>
            </a:lvl3pPr>
            <a:lvl4pPr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4" name="Oval 13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304" y="6463249"/>
            <a:ext cx="1656184" cy="20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232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15200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8" name="Oval 7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304" y="6463249"/>
            <a:ext cx="1656184" cy="20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252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백지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304" y="6463249"/>
            <a:ext cx="1656184" cy="20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28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백지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3668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5" tIns="45718" rIns="91435" bIns="45718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/>
              <a:t>May 2016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/>
              <a:t>John Son (WILUS Inc.)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8CD6E-25A2-4D24-B8CF-F9EFEBE4303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50" r:id="rId4"/>
    <p:sldLayoutId id="2147483661" r:id="rId5"/>
    <p:sldLayoutId id="2147483725" r:id="rId6"/>
    <p:sldLayoutId id="2147483724" r:id="rId7"/>
    <p:sldLayoutId id="2147483727" r:id="rId8"/>
    <p:sldLayoutId id="2147483728" r:id="rId9"/>
  </p:sldLayoutIdLst>
  <p:hf sldNum="0" hdr="0" ftr="0" dt="0"/>
  <p:txStyles>
    <p:titleStyle>
      <a:lvl1pPr algn="ctr" defTabSz="914353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3" rtl="0" eaLnBrk="1" latinLnBrk="0" hangingPunct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2" indent="-285736" algn="l" defTabSz="914353" rtl="0" eaLnBrk="1" latinLnBrk="0" hangingPunct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8" algn="l" defTabSz="914353" rtl="0" eaLnBrk="1" latinLnBrk="0" hangingPunct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8" indent="-228588" algn="l" defTabSz="914353" rtl="0" eaLnBrk="1" latinLnBrk="0" hangingPunct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5" indent="-228588" algn="l" defTabSz="914353" rtl="0" eaLnBrk="1" latinLnBrk="0" hangingPunct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1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8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5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1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56013" y="2116018"/>
            <a:ext cx="6434668" cy="1384990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altLang="ko-KR" sz="3200" b="1" dirty="0">
                <a:solidFill>
                  <a:srgbClr val="FFFF00"/>
                </a:solidFill>
                <a:latin typeface="Century Gothic"/>
                <a:cs typeface="Century Gothic"/>
              </a:rPr>
              <a:t>JVET-AA0143</a:t>
            </a:r>
          </a:p>
          <a:p>
            <a:r>
              <a:rPr lang="en-US" altLang="ko-KR" sz="2600" b="1" dirty="0">
                <a:solidFill>
                  <a:srgbClr val="DAD8D4"/>
                </a:solidFill>
                <a:latin typeface="Century Gothic"/>
                <a:cs typeface="Century Gothic"/>
              </a:rPr>
              <a:t>Non-EE2: Simplification methods for OBMC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3768" y="4005064"/>
            <a:ext cx="6480720" cy="2000544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altLang="ko-KR" sz="2000" b="1" dirty="0">
                <a:solidFill>
                  <a:srgbClr val="C87819"/>
                </a:solidFill>
                <a:latin typeface="Century Gothic"/>
                <a:cs typeface="Century Gothic"/>
              </a:rPr>
              <a:t>K. Kim (Kyle), D. Kim, J. Son, J. Kwak </a:t>
            </a:r>
          </a:p>
          <a:p>
            <a:endParaRPr lang="en-US" altLang="ko-KR" sz="2000" b="1" dirty="0">
              <a:solidFill>
                <a:srgbClr val="DAD8D4"/>
              </a:solidFill>
              <a:latin typeface="Century Gothic"/>
              <a:cs typeface="Century Gothic"/>
            </a:endParaRPr>
          </a:p>
          <a:p>
            <a:r>
              <a:rPr lang="en-US" altLang="ko-KR" sz="2000" b="1" dirty="0">
                <a:solidFill>
                  <a:srgbClr val="DAD8D4"/>
                </a:solidFill>
                <a:latin typeface="Century Gothic"/>
                <a:cs typeface="Century Gothic"/>
              </a:rPr>
              <a:t>July, 2022</a:t>
            </a:r>
          </a:p>
          <a:p>
            <a:endParaRPr lang="en-US" altLang="ko-KR" sz="2000" b="1" dirty="0">
              <a:solidFill>
                <a:srgbClr val="C87819"/>
              </a:solidFill>
              <a:latin typeface="Century Gothic"/>
              <a:cs typeface="Century Gothic"/>
            </a:endParaRPr>
          </a:p>
          <a:p>
            <a:r>
              <a:rPr lang="en-US" altLang="ko-KR" sz="2000" b="1" dirty="0">
                <a:solidFill>
                  <a:srgbClr val="C87819"/>
                </a:solidFill>
                <a:latin typeface="Century Gothic"/>
                <a:cs typeface="Century Gothic"/>
              </a:rPr>
              <a:t>WILUS Inc.</a:t>
            </a:r>
          </a:p>
          <a:p>
            <a:endParaRPr lang="en-US" altLang="ko-KR" sz="2400" b="1" dirty="0">
              <a:solidFill>
                <a:srgbClr val="C87819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37418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5A02A-3569-2E4E-AF5F-D3B291E7B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OBMC in ECM-5.0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ACD94-3BA2-F04F-83B2-C6C72F99C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dirty="0"/>
              <a:t>Step 1. When OBMC is applied, the prediction value of CU boundary samples derivation approach is decided according to the template matching costs.</a:t>
            </a:r>
          </a:p>
          <a:p>
            <a:pPr lvl="1"/>
            <a:r>
              <a:rPr lang="en-US" sz="1200" dirty="0"/>
              <a:t>3 blending mode &amp; non-blending mode (</a:t>
            </a:r>
            <a:r>
              <a:rPr lang="en-US" sz="1200" dirty="0" err="1"/>
              <a:t>obmc</a:t>
            </a:r>
            <a:r>
              <a:rPr lang="ko-KR" altLang="en-US" sz="1200" dirty="0"/>
              <a:t> </a:t>
            </a:r>
            <a:r>
              <a:rPr lang="en-US" altLang="ko-KR" sz="1200" dirty="0"/>
              <a:t>off</a:t>
            </a:r>
            <a:r>
              <a:rPr lang="ko-KR" altLang="en-US" sz="1200" dirty="0"/>
              <a:t> </a:t>
            </a:r>
            <a:r>
              <a:rPr lang="en-US" altLang="ko-KR" sz="1200" dirty="0"/>
              <a:t>mode)</a:t>
            </a:r>
            <a:endParaRPr lang="en-US" sz="1200" dirty="0"/>
          </a:p>
          <a:p>
            <a:r>
              <a:rPr lang="en-US" sz="1400" dirty="0"/>
              <a:t>Step 2. After a template matching based OBMC is applied, a sub-block OBMC is applied to all subblocks for the sub-block based coding tools.</a:t>
            </a:r>
          </a:p>
          <a:p>
            <a:pPr lvl="1"/>
            <a:r>
              <a:rPr lang="en-US" sz="1200" dirty="0"/>
              <a:t>Only 1 blending mode</a:t>
            </a:r>
          </a:p>
        </p:txBody>
      </p: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AD6FEF22-B54F-C277-F74D-50833FEED1DF}"/>
              </a:ext>
            </a:extLst>
          </p:cNvPr>
          <p:cNvGrpSpPr/>
          <p:nvPr/>
        </p:nvGrpSpPr>
        <p:grpSpPr>
          <a:xfrm>
            <a:off x="5303387" y="3562416"/>
            <a:ext cx="2312085" cy="2312086"/>
            <a:chOff x="4841237" y="3505493"/>
            <a:chExt cx="2312085" cy="2312086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02357A7-36FB-636C-ABB5-EF72126C3BCF}"/>
                </a:ext>
              </a:extLst>
            </p:cNvPr>
            <p:cNvSpPr/>
            <p:nvPr/>
          </p:nvSpPr>
          <p:spPr>
            <a:xfrm>
              <a:off x="5996881" y="5239667"/>
              <a:ext cx="577912" cy="57791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0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B</a:t>
              </a:r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257A7CD-49D6-7560-465A-DDE90EE345D7}"/>
                </a:ext>
              </a:extLst>
            </p:cNvPr>
            <p:cNvSpPr/>
            <p:nvPr/>
          </p:nvSpPr>
          <p:spPr>
            <a:xfrm>
              <a:off x="5997372" y="4090571"/>
              <a:ext cx="577912" cy="57791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0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A</a:t>
              </a:r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B62BB68-0A6B-5156-7B85-03378C516F84}"/>
                </a:ext>
              </a:extLst>
            </p:cNvPr>
            <p:cNvSpPr/>
            <p:nvPr/>
          </p:nvSpPr>
          <p:spPr>
            <a:xfrm>
              <a:off x="5419332" y="4661137"/>
              <a:ext cx="577912" cy="57791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0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L</a:t>
              </a:r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1A763BD6-94EF-0858-8860-5547055B74CF}"/>
                </a:ext>
              </a:extLst>
            </p:cNvPr>
            <p:cNvSpPr/>
            <p:nvPr/>
          </p:nvSpPr>
          <p:spPr>
            <a:xfrm>
              <a:off x="5997372" y="4661137"/>
              <a:ext cx="577912" cy="57791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9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Current</a:t>
              </a:r>
            </a:p>
            <a:p>
              <a:pPr algn="ctr"/>
              <a:r>
                <a:rPr lang="en-US" altLang="ko-KR" sz="9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sub-block</a:t>
              </a:r>
              <a:endParaRPr lang="ko-KR" altLang="en-US" sz="9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D7721C21-1F88-4139-B6A4-026AF936622C}"/>
                </a:ext>
              </a:extLst>
            </p:cNvPr>
            <p:cNvSpPr/>
            <p:nvPr/>
          </p:nvSpPr>
          <p:spPr>
            <a:xfrm>
              <a:off x="6575410" y="4661137"/>
              <a:ext cx="577912" cy="57791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0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R</a:t>
              </a:r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87893AA2-54F5-9504-08E8-9BE47C2EF94C}"/>
                </a:ext>
              </a:extLst>
            </p:cNvPr>
            <p:cNvSpPr/>
            <p:nvPr/>
          </p:nvSpPr>
          <p:spPr>
            <a:xfrm>
              <a:off x="4841291" y="3505547"/>
              <a:ext cx="577912" cy="577912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6CA53572-BC3D-32E0-F740-9B98D137A1EB}"/>
                </a:ext>
              </a:extLst>
            </p:cNvPr>
            <p:cNvSpPr/>
            <p:nvPr/>
          </p:nvSpPr>
          <p:spPr>
            <a:xfrm>
              <a:off x="4841291" y="4083588"/>
              <a:ext cx="577912" cy="577912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CD4E7020-9AAE-BDCE-9640-AF1B5AE26A7B}"/>
                </a:ext>
              </a:extLst>
            </p:cNvPr>
            <p:cNvSpPr/>
            <p:nvPr/>
          </p:nvSpPr>
          <p:spPr>
            <a:xfrm>
              <a:off x="4841291" y="4661628"/>
              <a:ext cx="577912" cy="577912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BF819E1B-4DF6-F318-6BE7-A17270101E7D}"/>
                </a:ext>
              </a:extLst>
            </p:cNvPr>
            <p:cNvSpPr/>
            <p:nvPr/>
          </p:nvSpPr>
          <p:spPr>
            <a:xfrm>
              <a:off x="4841291" y="5239667"/>
              <a:ext cx="577912" cy="577912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5957C61D-6018-7FDD-E3EF-48F26340A164}"/>
                </a:ext>
              </a:extLst>
            </p:cNvPr>
            <p:cNvSpPr/>
            <p:nvPr/>
          </p:nvSpPr>
          <p:spPr>
            <a:xfrm>
              <a:off x="5419332" y="3505547"/>
              <a:ext cx="577912" cy="577912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8BF395C0-193B-02DF-384F-EBE76F24E626}"/>
                </a:ext>
              </a:extLst>
            </p:cNvPr>
            <p:cNvSpPr/>
            <p:nvPr/>
          </p:nvSpPr>
          <p:spPr>
            <a:xfrm>
              <a:off x="5997372" y="3505547"/>
              <a:ext cx="577912" cy="577912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B76E35DC-DA0D-8A16-785A-02922859A22E}"/>
                </a:ext>
              </a:extLst>
            </p:cNvPr>
            <p:cNvSpPr/>
            <p:nvPr/>
          </p:nvSpPr>
          <p:spPr>
            <a:xfrm>
              <a:off x="6575410" y="3505547"/>
              <a:ext cx="577912" cy="577912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CD65B46D-9601-E25F-AC88-5704F2AE4EEC}"/>
                </a:ext>
              </a:extLst>
            </p:cNvPr>
            <p:cNvSpPr/>
            <p:nvPr/>
          </p:nvSpPr>
          <p:spPr>
            <a:xfrm>
              <a:off x="4841237" y="3505493"/>
              <a:ext cx="2311645" cy="2311645"/>
            </a:xfrm>
            <a:prstGeom prst="rect">
              <a:avLst/>
            </a:prstGeom>
            <a:noFill/>
            <a:ln w="2857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0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1" name="그룹 70">
            <a:extLst>
              <a:ext uri="{FF2B5EF4-FFF2-40B4-BE49-F238E27FC236}">
                <a16:creationId xmlns:a16="http://schemas.microsoft.com/office/drawing/2014/main" id="{1516ECF2-E561-CADE-D0FB-A7AD8B9089FB}"/>
              </a:ext>
            </a:extLst>
          </p:cNvPr>
          <p:cNvGrpSpPr/>
          <p:nvPr/>
        </p:nvGrpSpPr>
        <p:grpSpPr>
          <a:xfrm>
            <a:off x="1204182" y="2852936"/>
            <a:ext cx="2436564" cy="3002982"/>
            <a:chOff x="1833118" y="2796013"/>
            <a:chExt cx="2436564" cy="3002982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A1109C42-F12B-6ABB-147C-4B010E8831AA}"/>
                </a:ext>
              </a:extLst>
            </p:cNvPr>
            <p:cNvSpPr/>
            <p:nvPr/>
          </p:nvSpPr>
          <p:spPr>
            <a:xfrm>
              <a:off x="1976920" y="3507261"/>
              <a:ext cx="572839" cy="5728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70B9250B-6B70-25A3-1FC6-951C66CFDBEF}"/>
                </a:ext>
              </a:extLst>
            </p:cNvPr>
            <p:cNvSpPr/>
            <p:nvPr/>
          </p:nvSpPr>
          <p:spPr>
            <a:xfrm>
              <a:off x="1976920" y="4080227"/>
              <a:ext cx="572839" cy="5728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4A419C16-77A0-B959-AF19-51FACA4F228D}"/>
                </a:ext>
              </a:extLst>
            </p:cNvPr>
            <p:cNvSpPr/>
            <p:nvPr/>
          </p:nvSpPr>
          <p:spPr>
            <a:xfrm>
              <a:off x="1976920" y="4653192"/>
              <a:ext cx="572839" cy="5728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4B9D614B-E8EA-C187-F7F6-87975155955D}"/>
                </a:ext>
              </a:extLst>
            </p:cNvPr>
            <p:cNvSpPr/>
            <p:nvPr/>
          </p:nvSpPr>
          <p:spPr>
            <a:xfrm>
              <a:off x="1976920" y="5226156"/>
              <a:ext cx="572839" cy="5728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23FBF806-BC0F-1C72-7F53-7BD4A7A8BB02}"/>
                </a:ext>
              </a:extLst>
            </p:cNvPr>
            <p:cNvSpPr/>
            <p:nvPr/>
          </p:nvSpPr>
          <p:spPr>
            <a:xfrm>
              <a:off x="2549885" y="3507261"/>
              <a:ext cx="572839" cy="5728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72D27057-E337-DF4D-266F-5035837853D9}"/>
                </a:ext>
              </a:extLst>
            </p:cNvPr>
            <p:cNvSpPr/>
            <p:nvPr/>
          </p:nvSpPr>
          <p:spPr>
            <a:xfrm>
              <a:off x="3122850" y="3507261"/>
              <a:ext cx="572839" cy="5728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F37B8955-F0A2-23C8-D364-BDC1B255EFA5}"/>
                </a:ext>
              </a:extLst>
            </p:cNvPr>
            <p:cNvSpPr/>
            <p:nvPr/>
          </p:nvSpPr>
          <p:spPr>
            <a:xfrm>
              <a:off x="3695815" y="3507261"/>
              <a:ext cx="572839" cy="5728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id="{42EDC5FC-AD74-9A81-0535-2B822028BA82}"/>
                </a:ext>
              </a:extLst>
            </p:cNvPr>
            <p:cNvGrpSpPr/>
            <p:nvPr/>
          </p:nvGrpSpPr>
          <p:grpSpPr>
            <a:xfrm>
              <a:off x="1976615" y="3363562"/>
              <a:ext cx="572834" cy="143208"/>
              <a:chOff x="2131621" y="1224634"/>
              <a:chExt cx="374400" cy="93600"/>
            </a:xfrm>
            <a:solidFill>
              <a:schemeClr val="bg1">
                <a:lumMod val="75000"/>
              </a:schemeClr>
            </a:solidFill>
          </p:grpSpPr>
          <p:sp>
            <p:nvSpPr>
              <p:cNvPr id="67" name="직사각형 66">
                <a:extLst>
                  <a:ext uri="{FF2B5EF4-FFF2-40B4-BE49-F238E27FC236}">
                    <a16:creationId xmlns:a16="http://schemas.microsoft.com/office/drawing/2014/main" id="{0D7564D7-7EF3-65CA-0630-17583B65ADF3}"/>
                  </a:ext>
                </a:extLst>
              </p:cNvPr>
              <p:cNvSpPr/>
              <p:nvPr/>
            </p:nvSpPr>
            <p:spPr>
              <a:xfrm>
                <a:off x="21316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8" name="직사각형 67">
                <a:extLst>
                  <a:ext uri="{FF2B5EF4-FFF2-40B4-BE49-F238E27FC236}">
                    <a16:creationId xmlns:a16="http://schemas.microsoft.com/office/drawing/2014/main" id="{7C8FF408-47EC-32A7-9497-0A21E33A0DD9}"/>
                  </a:ext>
                </a:extLst>
              </p:cNvPr>
              <p:cNvSpPr/>
              <p:nvPr/>
            </p:nvSpPr>
            <p:spPr>
              <a:xfrm>
                <a:off x="22252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9" name="직사각형 68">
                <a:extLst>
                  <a:ext uri="{FF2B5EF4-FFF2-40B4-BE49-F238E27FC236}">
                    <a16:creationId xmlns:a16="http://schemas.microsoft.com/office/drawing/2014/main" id="{A5CC4868-717F-A747-ABF2-179BA53FA870}"/>
                  </a:ext>
                </a:extLst>
              </p:cNvPr>
              <p:cNvSpPr/>
              <p:nvPr/>
            </p:nvSpPr>
            <p:spPr>
              <a:xfrm>
                <a:off x="23188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0" name="직사각형 69">
                <a:extLst>
                  <a:ext uri="{FF2B5EF4-FFF2-40B4-BE49-F238E27FC236}">
                    <a16:creationId xmlns:a16="http://schemas.microsoft.com/office/drawing/2014/main" id="{669D3A3C-1BF6-1736-6AA0-FD5CE2B8061C}"/>
                  </a:ext>
                </a:extLst>
              </p:cNvPr>
              <p:cNvSpPr/>
              <p:nvPr/>
            </p:nvSpPr>
            <p:spPr>
              <a:xfrm>
                <a:off x="24124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DDE28669-B352-2FC8-29AF-6086F07DD583}"/>
                </a:ext>
              </a:extLst>
            </p:cNvPr>
            <p:cNvGrpSpPr/>
            <p:nvPr/>
          </p:nvGrpSpPr>
          <p:grpSpPr>
            <a:xfrm>
              <a:off x="2550025" y="3363562"/>
              <a:ext cx="572834" cy="143208"/>
              <a:chOff x="2131621" y="1224634"/>
              <a:chExt cx="374400" cy="93600"/>
            </a:xfrm>
            <a:solidFill>
              <a:schemeClr val="bg1">
                <a:lumMod val="95000"/>
              </a:schemeClr>
            </a:solidFill>
          </p:grpSpPr>
          <p:sp>
            <p:nvSpPr>
              <p:cNvPr id="63" name="직사각형 62">
                <a:extLst>
                  <a:ext uri="{FF2B5EF4-FFF2-40B4-BE49-F238E27FC236}">
                    <a16:creationId xmlns:a16="http://schemas.microsoft.com/office/drawing/2014/main" id="{746BA550-01C9-6DFE-40FA-F96A78823F98}"/>
                  </a:ext>
                </a:extLst>
              </p:cNvPr>
              <p:cNvSpPr/>
              <p:nvPr/>
            </p:nvSpPr>
            <p:spPr>
              <a:xfrm>
                <a:off x="21316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" name="직사각형 63">
                <a:extLst>
                  <a:ext uri="{FF2B5EF4-FFF2-40B4-BE49-F238E27FC236}">
                    <a16:creationId xmlns:a16="http://schemas.microsoft.com/office/drawing/2014/main" id="{EA8CBA9A-B528-BB55-E962-009CA8AE551A}"/>
                  </a:ext>
                </a:extLst>
              </p:cNvPr>
              <p:cNvSpPr/>
              <p:nvPr/>
            </p:nvSpPr>
            <p:spPr>
              <a:xfrm>
                <a:off x="22252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5" name="직사각형 64">
                <a:extLst>
                  <a:ext uri="{FF2B5EF4-FFF2-40B4-BE49-F238E27FC236}">
                    <a16:creationId xmlns:a16="http://schemas.microsoft.com/office/drawing/2014/main" id="{B456B04D-4812-DB24-A59C-D08323DA3308}"/>
                  </a:ext>
                </a:extLst>
              </p:cNvPr>
              <p:cNvSpPr/>
              <p:nvPr/>
            </p:nvSpPr>
            <p:spPr>
              <a:xfrm>
                <a:off x="23188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6" name="직사각형 65">
                <a:extLst>
                  <a:ext uri="{FF2B5EF4-FFF2-40B4-BE49-F238E27FC236}">
                    <a16:creationId xmlns:a16="http://schemas.microsoft.com/office/drawing/2014/main" id="{A7BB11B2-BAC5-B916-4016-49EE6D201B43}"/>
                  </a:ext>
                </a:extLst>
              </p:cNvPr>
              <p:cNvSpPr/>
              <p:nvPr/>
            </p:nvSpPr>
            <p:spPr>
              <a:xfrm>
                <a:off x="24124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987EEDFA-BA4C-FFE8-68E8-4BEA3DE0F394}"/>
                </a:ext>
              </a:extLst>
            </p:cNvPr>
            <p:cNvGrpSpPr/>
            <p:nvPr/>
          </p:nvGrpSpPr>
          <p:grpSpPr>
            <a:xfrm>
              <a:off x="3123437" y="3363562"/>
              <a:ext cx="572834" cy="143208"/>
              <a:chOff x="2131621" y="1224634"/>
              <a:chExt cx="374400" cy="93600"/>
            </a:xfrm>
            <a:solidFill>
              <a:schemeClr val="bg1">
                <a:lumMod val="75000"/>
              </a:schemeClr>
            </a:solidFill>
          </p:grpSpPr>
          <p:sp>
            <p:nvSpPr>
              <p:cNvPr id="59" name="직사각형 58">
                <a:extLst>
                  <a:ext uri="{FF2B5EF4-FFF2-40B4-BE49-F238E27FC236}">
                    <a16:creationId xmlns:a16="http://schemas.microsoft.com/office/drawing/2014/main" id="{8B0DA6B6-6BE3-9576-C6AE-6754AC00261B}"/>
                  </a:ext>
                </a:extLst>
              </p:cNvPr>
              <p:cNvSpPr/>
              <p:nvPr/>
            </p:nvSpPr>
            <p:spPr>
              <a:xfrm>
                <a:off x="21316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0" name="직사각형 59">
                <a:extLst>
                  <a:ext uri="{FF2B5EF4-FFF2-40B4-BE49-F238E27FC236}">
                    <a16:creationId xmlns:a16="http://schemas.microsoft.com/office/drawing/2014/main" id="{CD099076-527E-3613-4BE3-207AC17D1987}"/>
                  </a:ext>
                </a:extLst>
              </p:cNvPr>
              <p:cNvSpPr/>
              <p:nvPr/>
            </p:nvSpPr>
            <p:spPr>
              <a:xfrm>
                <a:off x="22252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1" name="직사각형 60">
                <a:extLst>
                  <a:ext uri="{FF2B5EF4-FFF2-40B4-BE49-F238E27FC236}">
                    <a16:creationId xmlns:a16="http://schemas.microsoft.com/office/drawing/2014/main" id="{A2CBD1FB-878F-601F-A149-2F57233CA48C}"/>
                  </a:ext>
                </a:extLst>
              </p:cNvPr>
              <p:cNvSpPr/>
              <p:nvPr/>
            </p:nvSpPr>
            <p:spPr>
              <a:xfrm>
                <a:off x="23188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2" name="직사각형 61">
                <a:extLst>
                  <a:ext uri="{FF2B5EF4-FFF2-40B4-BE49-F238E27FC236}">
                    <a16:creationId xmlns:a16="http://schemas.microsoft.com/office/drawing/2014/main" id="{F4DD5856-17C4-10F9-CAD8-1E41548E686B}"/>
                  </a:ext>
                </a:extLst>
              </p:cNvPr>
              <p:cNvSpPr/>
              <p:nvPr/>
            </p:nvSpPr>
            <p:spPr>
              <a:xfrm>
                <a:off x="24124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191901E0-AD30-5A55-1B6A-8F1E87F1D045}"/>
                </a:ext>
              </a:extLst>
            </p:cNvPr>
            <p:cNvGrpSpPr/>
            <p:nvPr/>
          </p:nvGrpSpPr>
          <p:grpSpPr>
            <a:xfrm>
              <a:off x="3696848" y="3363562"/>
              <a:ext cx="572834" cy="143208"/>
              <a:chOff x="2131621" y="1224634"/>
              <a:chExt cx="374400" cy="93600"/>
            </a:xfrm>
            <a:solidFill>
              <a:schemeClr val="bg1">
                <a:lumMod val="95000"/>
              </a:schemeClr>
            </a:solidFill>
          </p:grpSpPr>
          <p:sp>
            <p:nvSpPr>
              <p:cNvPr id="55" name="직사각형 54">
                <a:extLst>
                  <a:ext uri="{FF2B5EF4-FFF2-40B4-BE49-F238E27FC236}">
                    <a16:creationId xmlns:a16="http://schemas.microsoft.com/office/drawing/2014/main" id="{67F0DBC6-72EF-F1F1-0CC1-B9F01442C9F7}"/>
                  </a:ext>
                </a:extLst>
              </p:cNvPr>
              <p:cNvSpPr/>
              <p:nvPr/>
            </p:nvSpPr>
            <p:spPr>
              <a:xfrm>
                <a:off x="21316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6" name="직사각형 55">
                <a:extLst>
                  <a:ext uri="{FF2B5EF4-FFF2-40B4-BE49-F238E27FC236}">
                    <a16:creationId xmlns:a16="http://schemas.microsoft.com/office/drawing/2014/main" id="{36F266B2-7482-DEE4-827C-A398E832FE67}"/>
                  </a:ext>
                </a:extLst>
              </p:cNvPr>
              <p:cNvSpPr/>
              <p:nvPr/>
            </p:nvSpPr>
            <p:spPr>
              <a:xfrm>
                <a:off x="22252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7" name="직사각형 56">
                <a:extLst>
                  <a:ext uri="{FF2B5EF4-FFF2-40B4-BE49-F238E27FC236}">
                    <a16:creationId xmlns:a16="http://schemas.microsoft.com/office/drawing/2014/main" id="{43CD4B48-FEDD-E2F3-33BE-A0B0A6C16DD8}"/>
                  </a:ext>
                </a:extLst>
              </p:cNvPr>
              <p:cNvSpPr/>
              <p:nvPr/>
            </p:nvSpPr>
            <p:spPr>
              <a:xfrm>
                <a:off x="23188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8" name="직사각형 57">
                <a:extLst>
                  <a:ext uri="{FF2B5EF4-FFF2-40B4-BE49-F238E27FC236}">
                    <a16:creationId xmlns:a16="http://schemas.microsoft.com/office/drawing/2014/main" id="{F8AD879C-CBAD-DBBE-F8A9-7A4AB925BE14}"/>
                  </a:ext>
                </a:extLst>
              </p:cNvPr>
              <p:cNvSpPr/>
              <p:nvPr/>
            </p:nvSpPr>
            <p:spPr>
              <a:xfrm>
                <a:off x="24124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9DC9B385-D906-4F6F-0DC9-35D03DC48CB6}"/>
                </a:ext>
              </a:extLst>
            </p:cNvPr>
            <p:cNvGrpSpPr/>
            <p:nvPr/>
          </p:nvGrpSpPr>
          <p:grpSpPr>
            <a:xfrm rot="5400000">
              <a:off x="1618305" y="3720307"/>
              <a:ext cx="572834" cy="143208"/>
              <a:chOff x="2131621" y="1224634"/>
              <a:chExt cx="374400" cy="93600"/>
            </a:xfrm>
            <a:solidFill>
              <a:schemeClr val="bg1">
                <a:lumMod val="75000"/>
              </a:schemeClr>
            </a:solidFill>
          </p:grpSpPr>
          <p:sp>
            <p:nvSpPr>
              <p:cNvPr id="51" name="직사각형 50">
                <a:extLst>
                  <a:ext uri="{FF2B5EF4-FFF2-40B4-BE49-F238E27FC236}">
                    <a16:creationId xmlns:a16="http://schemas.microsoft.com/office/drawing/2014/main" id="{57545B3A-7853-4C73-8FB6-25D3035033ED}"/>
                  </a:ext>
                </a:extLst>
              </p:cNvPr>
              <p:cNvSpPr/>
              <p:nvPr/>
            </p:nvSpPr>
            <p:spPr>
              <a:xfrm>
                <a:off x="21316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2" name="직사각형 51">
                <a:extLst>
                  <a:ext uri="{FF2B5EF4-FFF2-40B4-BE49-F238E27FC236}">
                    <a16:creationId xmlns:a16="http://schemas.microsoft.com/office/drawing/2014/main" id="{B058C920-C780-0B8F-4CD0-8E5C70DEA66D}"/>
                  </a:ext>
                </a:extLst>
              </p:cNvPr>
              <p:cNvSpPr/>
              <p:nvPr/>
            </p:nvSpPr>
            <p:spPr>
              <a:xfrm>
                <a:off x="22252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3" name="직사각형 52">
                <a:extLst>
                  <a:ext uri="{FF2B5EF4-FFF2-40B4-BE49-F238E27FC236}">
                    <a16:creationId xmlns:a16="http://schemas.microsoft.com/office/drawing/2014/main" id="{855B2056-E67B-2723-0972-1858F1F6B862}"/>
                  </a:ext>
                </a:extLst>
              </p:cNvPr>
              <p:cNvSpPr/>
              <p:nvPr/>
            </p:nvSpPr>
            <p:spPr>
              <a:xfrm>
                <a:off x="23188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4" name="직사각형 53">
                <a:extLst>
                  <a:ext uri="{FF2B5EF4-FFF2-40B4-BE49-F238E27FC236}">
                    <a16:creationId xmlns:a16="http://schemas.microsoft.com/office/drawing/2014/main" id="{24BF98A5-ED39-58BC-629E-D50D14067071}"/>
                  </a:ext>
                </a:extLst>
              </p:cNvPr>
              <p:cNvSpPr/>
              <p:nvPr/>
            </p:nvSpPr>
            <p:spPr>
              <a:xfrm>
                <a:off x="24124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B3BEBC83-DEE1-6D72-A075-48F997B71894}"/>
                </a:ext>
              </a:extLst>
            </p:cNvPr>
            <p:cNvGrpSpPr/>
            <p:nvPr/>
          </p:nvGrpSpPr>
          <p:grpSpPr>
            <a:xfrm rot="5400000">
              <a:off x="1618305" y="4293717"/>
              <a:ext cx="572834" cy="143208"/>
              <a:chOff x="2131621" y="1224634"/>
              <a:chExt cx="374400" cy="93600"/>
            </a:xfrm>
            <a:solidFill>
              <a:schemeClr val="bg1">
                <a:lumMod val="95000"/>
              </a:schemeClr>
            </a:solidFill>
          </p:grpSpPr>
          <p:sp>
            <p:nvSpPr>
              <p:cNvPr id="47" name="직사각형 46">
                <a:extLst>
                  <a:ext uri="{FF2B5EF4-FFF2-40B4-BE49-F238E27FC236}">
                    <a16:creationId xmlns:a16="http://schemas.microsoft.com/office/drawing/2014/main" id="{4066D822-D15A-793F-FE32-209C815A82E8}"/>
                  </a:ext>
                </a:extLst>
              </p:cNvPr>
              <p:cNvSpPr/>
              <p:nvPr/>
            </p:nvSpPr>
            <p:spPr>
              <a:xfrm>
                <a:off x="21316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8" name="직사각형 47">
                <a:extLst>
                  <a:ext uri="{FF2B5EF4-FFF2-40B4-BE49-F238E27FC236}">
                    <a16:creationId xmlns:a16="http://schemas.microsoft.com/office/drawing/2014/main" id="{D02BF02B-32E8-2F85-F37A-46FADE291181}"/>
                  </a:ext>
                </a:extLst>
              </p:cNvPr>
              <p:cNvSpPr/>
              <p:nvPr/>
            </p:nvSpPr>
            <p:spPr>
              <a:xfrm>
                <a:off x="22252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9" name="직사각형 48">
                <a:extLst>
                  <a:ext uri="{FF2B5EF4-FFF2-40B4-BE49-F238E27FC236}">
                    <a16:creationId xmlns:a16="http://schemas.microsoft.com/office/drawing/2014/main" id="{6044A312-342A-296E-5A4C-796130A3CF90}"/>
                  </a:ext>
                </a:extLst>
              </p:cNvPr>
              <p:cNvSpPr/>
              <p:nvPr/>
            </p:nvSpPr>
            <p:spPr>
              <a:xfrm>
                <a:off x="23188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0" name="직사각형 49">
                <a:extLst>
                  <a:ext uri="{FF2B5EF4-FFF2-40B4-BE49-F238E27FC236}">
                    <a16:creationId xmlns:a16="http://schemas.microsoft.com/office/drawing/2014/main" id="{A9FE04BF-9745-0D43-F900-D7355C8BF09D}"/>
                  </a:ext>
                </a:extLst>
              </p:cNvPr>
              <p:cNvSpPr/>
              <p:nvPr/>
            </p:nvSpPr>
            <p:spPr>
              <a:xfrm>
                <a:off x="24124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1CD5C361-484D-A9C8-D05A-21F4EB8F02E3}"/>
                </a:ext>
              </a:extLst>
            </p:cNvPr>
            <p:cNvGrpSpPr/>
            <p:nvPr/>
          </p:nvGrpSpPr>
          <p:grpSpPr>
            <a:xfrm rot="5400000">
              <a:off x="1618305" y="4867129"/>
              <a:ext cx="572834" cy="143208"/>
              <a:chOff x="2131621" y="1224634"/>
              <a:chExt cx="374400" cy="93600"/>
            </a:xfrm>
            <a:solidFill>
              <a:schemeClr val="bg1">
                <a:lumMod val="75000"/>
              </a:schemeClr>
            </a:solidFill>
          </p:grpSpPr>
          <p:sp>
            <p:nvSpPr>
              <p:cNvPr id="43" name="직사각형 42">
                <a:extLst>
                  <a:ext uri="{FF2B5EF4-FFF2-40B4-BE49-F238E27FC236}">
                    <a16:creationId xmlns:a16="http://schemas.microsoft.com/office/drawing/2014/main" id="{92A812C7-2A73-881E-FFBF-270A41D16A14}"/>
                  </a:ext>
                </a:extLst>
              </p:cNvPr>
              <p:cNvSpPr/>
              <p:nvPr/>
            </p:nvSpPr>
            <p:spPr>
              <a:xfrm>
                <a:off x="21316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4" name="직사각형 43">
                <a:extLst>
                  <a:ext uri="{FF2B5EF4-FFF2-40B4-BE49-F238E27FC236}">
                    <a16:creationId xmlns:a16="http://schemas.microsoft.com/office/drawing/2014/main" id="{090A014C-C98A-3ED2-7698-F0637586275A}"/>
                  </a:ext>
                </a:extLst>
              </p:cNvPr>
              <p:cNvSpPr/>
              <p:nvPr/>
            </p:nvSpPr>
            <p:spPr>
              <a:xfrm>
                <a:off x="22252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5" name="직사각형 44">
                <a:extLst>
                  <a:ext uri="{FF2B5EF4-FFF2-40B4-BE49-F238E27FC236}">
                    <a16:creationId xmlns:a16="http://schemas.microsoft.com/office/drawing/2014/main" id="{7F2C5534-9FB4-6A34-3650-F32B20BBAC3A}"/>
                  </a:ext>
                </a:extLst>
              </p:cNvPr>
              <p:cNvSpPr/>
              <p:nvPr/>
            </p:nvSpPr>
            <p:spPr>
              <a:xfrm>
                <a:off x="23188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6" name="직사각형 45">
                <a:extLst>
                  <a:ext uri="{FF2B5EF4-FFF2-40B4-BE49-F238E27FC236}">
                    <a16:creationId xmlns:a16="http://schemas.microsoft.com/office/drawing/2014/main" id="{F8A66E76-81C9-7A7A-1E8E-509DBE86660A}"/>
                  </a:ext>
                </a:extLst>
              </p:cNvPr>
              <p:cNvSpPr/>
              <p:nvPr/>
            </p:nvSpPr>
            <p:spPr>
              <a:xfrm>
                <a:off x="24124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0885E253-7305-9725-5D5A-D493BD9D1F49}"/>
                </a:ext>
              </a:extLst>
            </p:cNvPr>
            <p:cNvGrpSpPr/>
            <p:nvPr/>
          </p:nvGrpSpPr>
          <p:grpSpPr>
            <a:xfrm rot="5400000">
              <a:off x="1618305" y="5440539"/>
              <a:ext cx="572834" cy="143208"/>
              <a:chOff x="2131621" y="1224634"/>
              <a:chExt cx="374400" cy="93600"/>
            </a:xfrm>
            <a:solidFill>
              <a:schemeClr val="bg1">
                <a:lumMod val="95000"/>
              </a:schemeClr>
            </a:solidFill>
          </p:grpSpPr>
          <p:sp>
            <p:nvSpPr>
              <p:cNvPr id="39" name="직사각형 38">
                <a:extLst>
                  <a:ext uri="{FF2B5EF4-FFF2-40B4-BE49-F238E27FC236}">
                    <a16:creationId xmlns:a16="http://schemas.microsoft.com/office/drawing/2014/main" id="{52B189AB-AA1C-25C6-651D-9B2ED387CD11}"/>
                  </a:ext>
                </a:extLst>
              </p:cNvPr>
              <p:cNvSpPr/>
              <p:nvPr/>
            </p:nvSpPr>
            <p:spPr>
              <a:xfrm>
                <a:off x="21316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0" name="직사각형 39">
                <a:extLst>
                  <a:ext uri="{FF2B5EF4-FFF2-40B4-BE49-F238E27FC236}">
                    <a16:creationId xmlns:a16="http://schemas.microsoft.com/office/drawing/2014/main" id="{87F804BD-B61B-173B-6CBB-0FF475751A95}"/>
                  </a:ext>
                </a:extLst>
              </p:cNvPr>
              <p:cNvSpPr/>
              <p:nvPr/>
            </p:nvSpPr>
            <p:spPr>
              <a:xfrm>
                <a:off x="22252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1" name="직사각형 40">
                <a:extLst>
                  <a:ext uri="{FF2B5EF4-FFF2-40B4-BE49-F238E27FC236}">
                    <a16:creationId xmlns:a16="http://schemas.microsoft.com/office/drawing/2014/main" id="{55D2C486-0513-6F00-3FE5-117456EFD417}"/>
                  </a:ext>
                </a:extLst>
              </p:cNvPr>
              <p:cNvSpPr/>
              <p:nvPr/>
            </p:nvSpPr>
            <p:spPr>
              <a:xfrm>
                <a:off x="23188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2" name="직사각형 41">
                <a:extLst>
                  <a:ext uri="{FF2B5EF4-FFF2-40B4-BE49-F238E27FC236}">
                    <a16:creationId xmlns:a16="http://schemas.microsoft.com/office/drawing/2014/main" id="{A6D75CB7-56B4-9280-A98C-5887F15A737E}"/>
                  </a:ext>
                </a:extLst>
              </p:cNvPr>
              <p:cNvSpPr/>
              <p:nvPr/>
            </p:nvSpPr>
            <p:spPr>
              <a:xfrm>
                <a:off x="2412421" y="1224634"/>
                <a:ext cx="93600" cy="93600"/>
              </a:xfrm>
              <a:prstGeom prst="rect">
                <a:avLst/>
              </a:prstGeom>
              <a:grpFill/>
              <a:ln w="9525" cmpd="sng">
                <a:solidFill>
                  <a:schemeClr val="tx1"/>
                </a:solidFill>
                <a:prstDash val="sys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 sz="1100" dirty="0">
                  <a:solidFill>
                    <a:schemeClr val="tx1"/>
                  </a:solidFill>
                  <a:latin typeface="Century Gothic" panose="020B0502020202020204" pitchFamily="34" charset="0"/>
                </a:endParaRPr>
              </a:p>
            </p:txBody>
          </p:sp>
        </p:grpSp>
        <p:cxnSp>
          <p:nvCxnSpPr>
            <p:cNvPr id="32" name="직선 화살표 연결선 31">
              <a:extLst>
                <a:ext uri="{FF2B5EF4-FFF2-40B4-BE49-F238E27FC236}">
                  <a16:creationId xmlns:a16="http://schemas.microsoft.com/office/drawing/2014/main" id="{AF72BD1D-75B4-56BE-BF97-AD52E1AE4093}"/>
                </a:ext>
              </a:extLst>
            </p:cNvPr>
            <p:cNvCxnSpPr>
              <a:cxnSpLocks/>
              <a:stCxn id="33" idx="2"/>
              <a:endCxn id="67" idx="0"/>
            </p:cNvCxnSpPr>
            <p:nvPr/>
          </p:nvCxnSpPr>
          <p:spPr>
            <a:xfrm flipH="1">
              <a:off x="2048220" y="3057623"/>
              <a:ext cx="859829" cy="305939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prstDash val="dash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81C3359-9033-2A3A-C8F7-A054BF8C5264}"/>
                </a:ext>
              </a:extLst>
            </p:cNvPr>
            <p:cNvSpPr txBox="1"/>
            <p:nvPr/>
          </p:nvSpPr>
          <p:spPr>
            <a:xfrm>
              <a:off x="2493511" y="2796013"/>
              <a:ext cx="82907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100" dirty="0">
                  <a:latin typeface="Century Gothic" panose="020B0502020202020204" pitchFamily="34" charset="0"/>
                </a:rPr>
                <a:t>Template</a:t>
              </a:r>
              <a:endParaRPr lang="ko-KR" altLang="en-US" sz="1100" dirty="0">
                <a:latin typeface="Century Gothic" panose="020B0502020202020204" pitchFamily="34" charset="0"/>
              </a:endParaRPr>
            </a:p>
          </p:txBody>
        </p:sp>
        <p:cxnSp>
          <p:nvCxnSpPr>
            <p:cNvPr id="34" name="직선 화살표 연결선 33">
              <a:extLst>
                <a:ext uri="{FF2B5EF4-FFF2-40B4-BE49-F238E27FC236}">
                  <a16:creationId xmlns:a16="http://schemas.microsoft.com/office/drawing/2014/main" id="{4E2724B4-F8D9-D431-28C9-FCFE986B2489}"/>
                </a:ext>
              </a:extLst>
            </p:cNvPr>
            <p:cNvCxnSpPr>
              <a:cxnSpLocks/>
              <a:stCxn id="33" idx="2"/>
              <a:endCxn id="55" idx="0"/>
            </p:cNvCxnSpPr>
            <p:nvPr/>
          </p:nvCxnSpPr>
          <p:spPr>
            <a:xfrm>
              <a:off x="2908048" y="3057623"/>
              <a:ext cx="860404" cy="305939"/>
            </a:xfrm>
            <a:prstGeom prst="straightConnector1">
              <a:avLst/>
            </a:prstGeom>
            <a:ln w="6350" cmpd="sng">
              <a:solidFill>
                <a:schemeClr val="tx1"/>
              </a:solidFill>
              <a:prstDash val="dash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76CEBF95-46D1-86AC-A5AD-7BF0F6CDB717}"/>
                </a:ext>
              </a:extLst>
            </p:cNvPr>
            <p:cNvSpPr/>
            <p:nvPr/>
          </p:nvSpPr>
          <p:spPr>
            <a:xfrm>
              <a:off x="1976865" y="3507207"/>
              <a:ext cx="2291352" cy="2291351"/>
            </a:xfrm>
            <a:prstGeom prst="rect">
              <a:avLst/>
            </a:prstGeom>
            <a:noFill/>
            <a:ln w="2857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Current</a:t>
              </a:r>
            </a:p>
            <a:p>
              <a:pPr algn="ctr"/>
              <a:r>
                <a:rPr lang="en-US" altLang="ko-KR" sz="11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coding block</a:t>
              </a:r>
              <a:endParaRPr lang="ko-KR" altLang="en-US" sz="11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D1DF3BB2-B5A4-DD8E-A6FA-DF2FCCA63691}"/>
              </a:ext>
            </a:extLst>
          </p:cNvPr>
          <p:cNvSpPr txBox="1"/>
          <p:nvPr/>
        </p:nvSpPr>
        <p:spPr>
          <a:xfrm>
            <a:off x="899592" y="5904946"/>
            <a:ext cx="3187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Century Gothic" panose="020B0502020202020204" pitchFamily="34" charset="0"/>
              </a:rPr>
              <a:t>1. OBMC in CU boundary</a:t>
            </a:r>
          </a:p>
          <a:p>
            <a:pPr algn="ctr"/>
            <a:r>
              <a:rPr lang="en-US" altLang="ko-KR" sz="1200" dirty="0">
                <a:latin typeface="Century Gothic" panose="020B0502020202020204" pitchFamily="34" charset="0"/>
              </a:rPr>
              <a:t>based</a:t>
            </a:r>
            <a:r>
              <a:rPr lang="ko-KR" altLang="en-US" sz="1200" dirty="0">
                <a:latin typeface="Century Gothic" panose="020B0502020202020204" pitchFamily="34" charset="0"/>
              </a:rPr>
              <a:t> </a:t>
            </a:r>
            <a:r>
              <a:rPr lang="en-US" altLang="ko-KR" sz="1200" dirty="0">
                <a:latin typeface="Century Gothic" panose="020B0502020202020204" pitchFamily="34" charset="0"/>
              </a:rPr>
              <a:t>on</a:t>
            </a:r>
            <a:r>
              <a:rPr lang="ko-KR" altLang="en-US" sz="1200" dirty="0">
                <a:latin typeface="Century Gothic" panose="020B0502020202020204" pitchFamily="34" charset="0"/>
              </a:rPr>
              <a:t> </a:t>
            </a:r>
            <a:r>
              <a:rPr lang="en-US" altLang="ko-KR" sz="1200" dirty="0">
                <a:latin typeface="Century Gothic" panose="020B0502020202020204" pitchFamily="34" charset="0"/>
              </a:rPr>
              <a:t>TM</a:t>
            </a:r>
            <a:r>
              <a:rPr lang="ko-KR" altLang="en-US" sz="1200" dirty="0">
                <a:latin typeface="Century Gothic" panose="020B0502020202020204" pitchFamily="34" charset="0"/>
              </a:rPr>
              <a:t> </a:t>
            </a:r>
            <a:r>
              <a:rPr lang="en-US" altLang="ko-KR" sz="1200" dirty="0">
                <a:latin typeface="Century Gothic" panose="020B0502020202020204" pitchFamily="34" charset="0"/>
              </a:rPr>
              <a:t>cost</a:t>
            </a:r>
            <a:endParaRPr lang="ko-KR" altLang="en-US" sz="1200" dirty="0">
              <a:latin typeface="Century Gothic" panose="020B0502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AEB3E8-23FD-0544-9C8B-009E229A80E9}"/>
              </a:ext>
            </a:extLst>
          </p:cNvPr>
          <p:cNvSpPr txBox="1"/>
          <p:nvPr/>
        </p:nvSpPr>
        <p:spPr>
          <a:xfrm>
            <a:off x="3970950" y="5904946"/>
            <a:ext cx="4976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Century Gothic" panose="020B0502020202020204" pitchFamily="34" charset="0"/>
              </a:rPr>
              <a:t>2. OBMC in sub-block</a:t>
            </a:r>
          </a:p>
          <a:p>
            <a:pPr algn="ctr"/>
            <a:r>
              <a:rPr lang="en-US" altLang="ko-KR" sz="1200" dirty="0">
                <a:latin typeface="Century Gothic" panose="020B0502020202020204" pitchFamily="34" charset="0"/>
              </a:rPr>
              <a:t>based on coding mode and condition</a:t>
            </a:r>
            <a:endParaRPr lang="ko-KR" altLang="en-US" sz="1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504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0FC45-B681-F845-B54B-CCDC874D9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EDADD-03AB-5E42-AF8D-E356ECA713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5040559"/>
          </a:xfrm>
        </p:spPr>
        <p:txBody>
          <a:bodyPr>
            <a:normAutofit/>
          </a:bodyPr>
          <a:lstStyle/>
          <a:p>
            <a:r>
              <a:rPr lang="en-US" sz="1800" dirty="0"/>
              <a:t>1. Removal of ‘</a:t>
            </a:r>
            <a:r>
              <a:rPr lang="en-US" sz="1800" dirty="0" err="1"/>
              <a:t>obmc_flag</a:t>
            </a:r>
            <a:r>
              <a:rPr lang="en-US" sz="1800" dirty="0"/>
              <a:t>’ syntax</a:t>
            </a:r>
          </a:p>
          <a:p>
            <a:pPr lvl="1"/>
            <a:r>
              <a:rPr lang="en-US" sz="1600" dirty="0"/>
              <a:t>The ‘</a:t>
            </a:r>
            <a:r>
              <a:rPr lang="en-US" sz="1600" dirty="0" err="1"/>
              <a:t>obmc_flag</a:t>
            </a:r>
            <a:r>
              <a:rPr lang="en-US" sz="1600" dirty="0"/>
              <a:t>’ syntax </a:t>
            </a:r>
            <a:r>
              <a:rPr lang="en-US" sz="1600" dirty="0" err="1"/>
              <a:t>signalled</a:t>
            </a:r>
            <a:r>
              <a:rPr lang="en-US" sz="1600" dirty="0"/>
              <a:t> in every CU is removed and is inferred to ‘true’ for inter CUs. For OBMC on/off decision, a template matching based OBMC in ECM-5.0 is used. </a:t>
            </a:r>
          </a:p>
          <a:p>
            <a:pPr lvl="2"/>
            <a:r>
              <a:rPr lang="en-US" sz="1400" dirty="0"/>
              <a:t>Encoder would save memory associated with OBMC on/off decision and would reduce signaling overhead.</a:t>
            </a:r>
          </a:p>
          <a:p>
            <a:r>
              <a:rPr lang="en-US" sz="1800" dirty="0"/>
              <a:t>2. Disable a sub-block OBMC based on CU boundary OBMC</a:t>
            </a:r>
          </a:p>
          <a:p>
            <a:pPr lvl="1"/>
            <a:r>
              <a:rPr lang="en-US" sz="1600" dirty="0"/>
              <a:t>If a template matching based OBMC has not been performed on any CU boundary block, a sub-block OBMC is also not applied for the CU.</a:t>
            </a:r>
          </a:p>
          <a:p>
            <a:pPr lvl="2"/>
            <a:r>
              <a:rPr lang="en-US" sz="1400" dirty="0"/>
              <a:t>This approach would help improve coding efficiency, especially in the screen contents.</a:t>
            </a:r>
          </a:p>
          <a:p>
            <a:r>
              <a:rPr lang="en-US" sz="1800" dirty="0"/>
              <a:t>3. OBMC restriction in large block size</a:t>
            </a:r>
          </a:p>
          <a:p>
            <a:pPr lvl="1"/>
            <a:r>
              <a:rPr lang="en-US" sz="1600" dirty="0"/>
              <a:t>In</a:t>
            </a:r>
            <a:r>
              <a:rPr lang="ko-KR" altLang="en-US" sz="1600" dirty="0"/>
              <a:t> </a:t>
            </a:r>
            <a:r>
              <a:rPr lang="en-US" altLang="ko-KR" sz="1600" dirty="0"/>
              <a:t>ECM-5.0,</a:t>
            </a:r>
            <a:r>
              <a:rPr lang="ko-KR" altLang="en-US" sz="1600" dirty="0"/>
              <a:t> </a:t>
            </a:r>
            <a:r>
              <a:rPr lang="en-US" altLang="ko-KR" sz="1600" dirty="0"/>
              <a:t>when the block size </a:t>
            </a:r>
            <a:r>
              <a:rPr lang="en-US" altLang="ko-KR" sz="1600" dirty="0" err="1"/>
              <a:t>cbW</a:t>
            </a:r>
            <a:r>
              <a:rPr lang="en-US" altLang="ko-KR" sz="1600" dirty="0"/>
              <a:t> x </a:t>
            </a:r>
            <a:r>
              <a:rPr lang="en-US" altLang="ko-KR" sz="1600" dirty="0" err="1"/>
              <a:t>cbH</a:t>
            </a:r>
            <a:r>
              <a:rPr lang="en-US" altLang="ko-KR" sz="1600" dirty="0"/>
              <a:t> is less than 32, OBMC is not applied.</a:t>
            </a:r>
            <a:endParaRPr lang="en-US" sz="1600" dirty="0"/>
          </a:p>
          <a:p>
            <a:pPr lvl="1"/>
            <a:r>
              <a:rPr lang="en-US" sz="1600" dirty="0"/>
              <a:t>When the block size </a:t>
            </a:r>
            <a:r>
              <a:rPr lang="en-US" sz="1600" dirty="0" err="1"/>
              <a:t>cbW</a:t>
            </a:r>
            <a:r>
              <a:rPr lang="en-US" sz="1600" dirty="0"/>
              <a:t> * </a:t>
            </a:r>
            <a:r>
              <a:rPr lang="en-US" sz="1600" dirty="0" err="1"/>
              <a:t>cbH</a:t>
            </a:r>
            <a:r>
              <a:rPr lang="en-US" sz="1600" dirty="0"/>
              <a:t> is greater than or equal to 32 (ECM-5.0) and </a:t>
            </a:r>
            <a:r>
              <a:rPr lang="en-US" altLang="ko-KR" sz="1600" u="sng" dirty="0" err="1"/>
              <a:t>cbW</a:t>
            </a:r>
            <a:r>
              <a:rPr lang="en-US" altLang="ko-KR" sz="1600" u="sng" dirty="0"/>
              <a:t> and </a:t>
            </a:r>
            <a:r>
              <a:rPr lang="en-US" altLang="ko-KR" sz="1600" u="sng" dirty="0" err="1"/>
              <a:t>cbH</a:t>
            </a:r>
            <a:r>
              <a:rPr lang="en-US" altLang="ko-KR" sz="1600" u="sng" dirty="0"/>
              <a:t> is less than 128(additional restriction)</a:t>
            </a:r>
            <a:r>
              <a:rPr lang="en-US" sz="1600" dirty="0"/>
              <a:t>, OBMC is applied.</a:t>
            </a:r>
          </a:p>
          <a:p>
            <a:pPr lvl="2"/>
            <a:r>
              <a:rPr lang="en-US" sz="1400" dirty="0"/>
              <a:t>This approach would help significantly reduce the complexity.</a:t>
            </a:r>
          </a:p>
        </p:txBody>
      </p:sp>
    </p:spTree>
    <p:extLst>
      <p:ext uri="{BB962C8B-B14F-4D97-AF65-F5344CB8AC3E}">
        <p14:creationId xmlns:p14="http://schemas.microsoft.com/office/powerpoint/2010/main" val="2500710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F2806-9C21-9245-A5B2-5E640E990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8B806-3EC6-164A-9907-AF7DA4829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Anchor: ECM-5.0</a:t>
            </a:r>
          </a:p>
          <a:p>
            <a:pPr lvl="1"/>
            <a:r>
              <a:rPr lang="en-US" sz="1600" dirty="0"/>
              <a:t>Under CTC</a:t>
            </a:r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4C788014-0D77-ACB2-F101-3882B8E7496C}"/>
              </a:ext>
            </a:extLst>
          </p:cNvPr>
          <p:cNvGraphicFramePr>
            <a:graphicFrameLocks noGrp="1"/>
          </p:cNvGraphicFramePr>
          <p:nvPr/>
        </p:nvGraphicFramePr>
        <p:xfrm>
          <a:off x="2286000" y="1839119"/>
          <a:ext cx="4572000" cy="4048125"/>
        </p:xfrm>
        <a:graphic>
          <a:graphicData uri="http://schemas.openxmlformats.org/drawingml/2006/table">
            <a:tbl>
              <a:tblPr/>
              <a:tblGrid>
                <a:gridCol w="762000">
                  <a:extLst>
                    <a:ext uri="{9D8B030D-6E8A-4147-A177-3AD203B41FA5}">
                      <a16:colId xmlns:a16="http://schemas.microsoft.com/office/drawing/2014/main" val="43175614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11796887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40665421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7278016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70344876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02675118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7930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5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7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9154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9638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7179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4656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1648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550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3249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8956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12439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7987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27045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2021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0379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92601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77281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4511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5229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8765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9294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5355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3796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0807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3211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931D6-7413-6D46-B05F-D10022F14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16EAB9-52CF-7B4F-BDD5-410517C2D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968551"/>
          </a:xfrm>
        </p:spPr>
        <p:txBody>
          <a:bodyPr>
            <a:normAutofit/>
          </a:bodyPr>
          <a:lstStyle/>
          <a:p>
            <a:r>
              <a:rPr lang="en-US" sz="1800" dirty="0"/>
              <a:t>This contribution proposes several simplification methods about OBMC. </a:t>
            </a:r>
          </a:p>
          <a:p>
            <a:pPr lvl="1"/>
            <a:r>
              <a:rPr lang="en-US" sz="1600" dirty="0"/>
              <a:t>By removal of ‘</a:t>
            </a:r>
            <a:r>
              <a:rPr lang="en-US" sz="1600" dirty="0" err="1"/>
              <a:t>obmc_flag</a:t>
            </a:r>
            <a:r>
              <a:rPr lang="en-US" sz="1600" dirty="0"/>
              <a:t>’ syntax, encoder would save a memory associated with OBMC on/off decision.</a:t>
            </a:r>
          </a:p>
          <a:p>
            <a:pPr lvl="1"/>
            <a:r>
              <a:rPr lang="en-US" sz="1600" dirty="0"/>
              <a:t>The method about sub-block OBMC is a straight-forward design and help improve coding efficiency, especially in the screen contents.</a:t>
            </a:r>
          </a:p>
          <a:p>
            <a:pPr lvl="1"/>
            <a:r>
              <a:rPr lang="en-US" sz="1600" dirty="0"/>
              <a:t>By restricting OBMC in large block size, the decoding run time significantly is reduced.</a:t>
            </a:r>
          </a:p>
          <a:p>
            <a:r>
              <a:rPr lang="en-US" sz="1800" dirty="0"/>
              <a:t>It is recommended to adopt the proposed method in the next version of ECM.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altLang="ko-KR" sz="1800" dirty="0"/>
          </a:p>
          <a:p>
            <a:r>
              <a:rPr lang="en-US" altLang="ko-KR" sz="1800" dirty="0"/>
              <a:t>Thank kwai for crosscheck.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29675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420939"/>
            <a:ext cx="9144000" cy="1714500"/>
          </a:xfrm>
          <a:ln/>
        </p:spPr>
        <p:txBody>
          <a:bodyPr/>
          <a:lstStyle/>
          <a:p>
            <a:r>
              <a:rPr lang="en-US" dirty="0">
                <a:solidFill>
                  <a:srgbClr val="284673"/>
                </a:solidFill>
                <a:latin typeface="Century Gothic" panose="020B0502020202020204" pitchFamily="34" charset="0"/>
                <a:ea typeface="서울한강체 L" charset="0"/>
                <a:cs typeface="ITCAvantGardeGothic-Medium"/>
                <a:sym typeface="서울한강체 L" charset="0"/>
              </a:rPr>
              <a:t>THANK YOU</a:t>
            </a:r>
            <a:endParaRPr lang="en-US" dirty="0">
              <a:solidFill>
                <a:srgbClr val="284673"/>
              </a:solidFill>
              <a:latin typeface="Century Gothic" panose="020B0502020202020204" pitchFamily="34" charset="0"/>
              <a:ea typeface="ヒラギノ明朝 ProN W3" charset="0"/>
              <a:cs typeface="ITCAvantGardeGothic-Medium"/>
              <a:sym typeface="서울한강체 L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4" y="5373218"/>
            <a:ext cx="910828" cy="91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144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9D9D9"/>
        </a:solidFill>
        <a:ln w="28575" cmpd="sng">
          <a:solidFill>
            <a:srgbClr val="284673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 cmpd="sng">
          <a:solidFill>
            <a:srgbClr val="28467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52296</TotalTime>
  <Words>664</Words>
  <Application>Microsoft Office PowerPoint</Application>
  <PresentationFormat>화면 슬라이드 쇼(4:3)</PresentationFormat>
  <Paragraphs>185</Paragraphs>
  <Slides>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맑은 고딕</vt:lpstr>
      <vt:lpstr>Arial</vt:lpstr>
      <vt:lpstr>Calibri</vt:lpstr>
      <vt:lpstr>Century Gothic</vt:lpstr>
      <vt:lpstr>Office 테마</vt:lpstr>
      <vt:lpstr>PowerPoint 프레젠테이션</vt:lpstr>
      <vt:lpstr>OBMC in ECM-5.0</vt:lpstr>
      <vt:lpstr>Proposed method</vt:lpstr>
      <vt:lpstr>Experimental results</vt:lpstr>
      <vt:lpstr>Conclusion</vt:lpstr>
      <vt:lpstr>THANK YOU</vt:lpstr>
    </vt:vector>
  </TitlesOfParts>
  <Company>MyCompany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Jin Sam KWAK</dc:creator>
  <cp:lastModifiedBy>Kyle</cp:lastModifiedBy>
  <cp:revision>1820</cp:revision>
  <cp:lastPrinted>2016-08-04T00:12:54Z</cp:lastPrinted>
  <dcterms:created xsi:type="dcterms:W3CDTF">2013-05-09T00:07:27Z</dcterms:created>
  <dcterms:modified xsi:type="dcterms:W3CDTF">2022-07-19T15:20:28Z</dcterms:modified>
</cp:coreProperties>
</file>