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1426" r:id="rId6"/>
    <p:sldId id="1418" r:id="rId7"/>
    <p:sldId id="1420"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0B5F88-B226-400A-BDF8-4DC0B63654F1}" v="6" dt="2022-04-20T17:11:10.6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0" autoAdjust="0"/>
    <p:restoredTop sz="94660"/>
  </p:normalViewPr>
  <p:slideViewPr>
    <p:cSldViewPr snapToGrid="0">
      <p:cViewPr varScale="1">
        <p:scale>
          <a:sx n="117" d="100"/>
          <a:sy n="117" d="100"/>
        </p:scale>
        <p:origin x="1308"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7/18/2022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18.07.2022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Zhi Zhang, Han Huang, Chun-Chi Chen,</a:t>
            </a:r>
          </a:p>
          <a:p>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JVET-AA0134</a:t>
            </a:r>
            <a:br>
              <a:rPr lang="en-US" sz="3600" dirty="0"/>
            </a:br>
            <a:r>
              <a:rPr lang="en-US" sz="3600" dirty="0"/>
              <a:t>Non-EE2: POC based BCW weights derivation</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Introduction and Proposal </a:t>
            </a:r>
          </a:p>
        </p:txBody>
      </p:sp>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4"/>
            <a:ext cx="11179967" cy="1426435"/>
          </a:xfrm>
        </p:spPr>
        <p:txBody>
          <a:bodyPr/>
          <a:lstStyle/>
          <a:p>
            <a:pPr marL="342900" lvl="4" indent="-342900">
              <a:buFont typeface="Wingdings" panose="05000000000000000000" pitchFamily="2" charset="2"/>
              <a:buChar char="Ø"/>
            </a:pPr>
            <a:r>
              <a:rPr lang="en-US" sz="2400" dirty="0"/>
              <a:t>In ECM, negative BCW weights are not used for non-low-delay pictures</a:t>
            </a:r>
          </a:p>
          <a:p>
            <a:pPr marL="342900" lvl="4" indent="-342900">
              <a:buClr>
                <a:schemeClr val="accent1"/>
              </a:buClr>
              <a:buFont typeface="Arial" panose="020B0604020202020204" pitchFamily="34" charset="0"/>
              <a:buChar char="•"/>
            </a:pPr>
            <a:r>
              <a:rPr lang="en-US" sz="2000" dirty="0"/>
              <a:t>Weight for low-delay picture { -2, 3, 4, 5, 10 } / 8</a:t>
            </a:r>
          </a:p>
          <a:p>
            <a:pPr marL="342900" lvl="4" indent="-342900">
              <a:buClr>
                <a:schemeClr val="accent1"/>
              </a:buClr>
              <a:buFont typeface="Arial" panose="020B0604020202020204" pitchFamily="34" charset="0"/>
              <a:buChar char="•"/>
            </a:pPr>
            <a:r>
              <a:rPr lang="en-US" sz="2000" dirty="0"/>
              <a:t>Weight for non-low-delay picture { 3, 4, 5 } / 8</a:t>
            </a:r>
            <a:endParaRPr lang="en-US" sz="1800" dirty="0"/>
          </a:p>
        </p:txBody>
      </p:sp>
      <p:sp>
        <p:nvSpPr>
          <p:cNvPr id="8" name="Content Placeholder 4">
            <a:extLst>
              <a:ext uri="{FF2B5EF4-FFF2-40B4-BE49-F238E27FC236}">
                <a16:creationId xmlns:a16="http://schemas.microsoft.com/office/drawing/2014/main" id="{83F2DC78-505E-2D36-35E8-70569B3027A9}"/>
              </a:ext>
            </a:extLst>
          </p:cNvPr>
          <p:cNvSpPr txBox="1">
            <a:spLocks/>
          </p:cNvSpPr>
          <p:nvPr/>
        </p:nvSpPr>
        <p:spPr>
          <a:xfrm>
            <a:off x="495300" y="3069037"/>
            <a:ext cx="11089751" cy="3223838"/>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r>
              <a:rPr lang="sv-SE" sz="2400" dirty="0"/>
              <a:t>Add BCW weights derived based on POC difference</a:t>
            </a:r>
          </a:p>
          <a:p>
            <a:pPr marL="342900" lvl="4" indent="-342900">
              <a:buClr>
                <a:schemeClr val="accent1"/>
              </a:buClr>
              <a:buFont typeface="Arial" panose="020B0604020202020204" pitchFamily="34" charset="0"/>
              <a:buChar char="•"/>
            </a:pPr>
            <a:r>
              <a:rPr lang="en-US" sz="2000" dirty="0"/>
              <a:t>Weight for low-delay picture { </a:t>
            </a:r>
            <a:r>
              <a:rPr lang="en-US" sz="2000" dirty="0">
                <a:highlight>
                  <a:srgbClr val="FFFF00"/>
                </a:highlight>
              </a:rPr>
              <a:t>-3</a:t>
            </a:r>
            <a:r>
              <a:rPr lang="en-US" sz="2000" dirty="0"/>
              <a:t>, -2, 3, 4, 5, 10, </a:t>
            </a:r>
            <a:r>
              <a:rPr lang="en-US" sz="2000" dirty="0">
                <a:highlight>
                  <a:srgbClr val="FFFF00"/>
                </a:highlight>
              </a:rPr>
              <a:t>11</a:t>
            </a:r>
            <a:r>
              <a:rPr lang="en-US" sz="2000" dirty="0"/>
              <a:t> } / 8</a:t>
            </a:r>
          </a:p>
          <a:p>
            <a:pPr marL="342900" lvl="4" indent="-342900">
              <a:buClr>
                <a:schemeClr val="accent1"/>
              </a:buClr>
              <a:buFont typeface="Arial" panose="020B0604020202020204" pitchFamily="34" charset="0"/>
              <a:buChar char="•"/>
            </a:pPr>
            <a:r>
              <a:rPr lang="en-US" sz="2000" dirty="0"/>
              <a:t>Weight for non-low-delay picture { </a:t>
            </a:r>
            <a:r>
              <a:rPr lang="en-US" sz="2000" dirty="0">
                <a:highlight>
                  <a:srgbClr val="FFFF00"/>
                </a:highlight>
              </a:rPr>
              <a:t>-2, 2</a:t>
            </a:r>
            <a:r>
              <a:rPr lang="en-US" sz="2000" dirty="0"/>
              <a:t>, 3, 4, 5, </a:t>
            </a:r>
            <a:r>
              <a:rPr lang="en-US" sz="2000" dirty="0">
                <a:highlight>
                  <a:srgbClr val="FFFF00"/>
                </a:highlight>
              </a:rPr>
              <a:t>6, 10</a:t>
            </a:r>
            <a:r>
              <a:rPr lang="en-US" sz="2000" dirty="0"/>
              <a:t> } / 8</a:t>
            </a:r>
            <a:endParaRPr lang="en-US" sz="1800" dirty="0"/>
          </a:p>
          <a:p>
            <a:pPr marL="342900" lvl="4" indent="-342900">
              <a:buClr>
                <a:schemeClr val="accent1"/>
              </a:buClr>
              <a:buFont typeface="Arial" panose="020B0604020202020204" pitchFamily="34" charset="0"/>
              <a:buChar char="•"/>
            </a:pPr>
            <a:r>
              <a:rPr lang="en-US" sz="2000" dirty="0"/>
              <a:t>Used for AMVP and merge mode, BCW index list size is increased by one</a:t>
            </a:r>
          </a:p>
          <a:p>
            <a:pPr marL="342900" lvl="4" indent="-342900">
              <a:buClr>
                <a:schemeClr val="accent1"/>
              </a:buClr>
              <a:buFont typeface="Arial" panose="020B0604020202020204" pitchFamily="34" charset="0"/>
              <a:buChar char="•"/>
            </a:pPr>
            <a:r>
              <a:rPr lang="en-US" sz="2000" dirty="0"/>
              <a:t>MHP is not used with POC based BCW weight for AMVP mode</a:t>
            </a:r>
          </a:p>
          <a:p>
            <a:pPr marL="342900" lvl="4" indent="-342900">
              <a:buClr>
                <a:schemeClr val="accent1"/>
              </a:buClr>
              <a:buFont typeface="Arial" panose="020B0604020202020204" pitchFamily="34" charset="0"/>
              <a:buChar char="•"/>
            </a:pPr>
            <a:r>
              <a:rPr lang="en-US" sz="2000" dirty="0"/>
              <a:t>Assign POC base weight to pair-wise and zero merge candidate in addition to default weight</a:t>
            </a:r>
          </a:p>
        </p:txBody>
      </p:sp>
    </p:spTree>
    <p:extLst>
      <p:ext uri="{BB962C8B-B14F-4D97-AF65-F5344CB8AC3E}">
        <p14:creationId xmlns:p14="http://schemas.microsoft.com/office/powerpoint/2010/main" val="117330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sp>
        <p:nvSpPr>
          <p:cNvPr id="9" name="Title 3">
            <a:extLst>
              <a:ext uri="{FF2B5EF4-FFF2-40B4-BE49-F238E27FC236}">
                <a16:creationId xmlns:a16="http://schemas.microsoft.com/office/drawing/2014/main" id="{249B3545-6280-49A1-B1A2-DFFD09C17AEC}"/>
              </a:ext>
            </a:extLst>
          </p:cNvPr>
          <p:cNvSpPr txBox="1">
            <a:spLocks/>
          </p:cNvSpPr>
          <p:nvPr/>
        </p:nvSpPr>
        <p:spPr>
          <a:xfrm>
            <a:off x="2057407" y="1258903"/>
            <a:ext cx="2043453" cy="36195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err="1"/>
              <a:t>BcwFast</a:t>
            </a:r>
            <a:r>
              <a:rPr lang="en-US" sz="2800" dirty="0"/>
              <a:t> = 1</a:t>
            </a:r>
          </a:p>
        </p:txBody>
      </p:sp>
      <p:sp>
        <p:nvSpPr>
          <p:cNvPr id="10" name="Title 3">
            <a:extLst>
              <a:ext uri="{FF2B5EF4-FFF2-40B4-BE49-F238E27FC236}">
                <a16:creationId xmlns:a16="http://schemas.microsoft.com/office/drawing/2014/main" id="{AB6390CF-2D15-4F51-AE27-9446DC034866}"/>
              </a:ext>
            </a:extLst>
          </p:cNvPr>
          <p:cNvSpPr txBox="1">
            <a:spLocks/>
          </p:cNvSpPr>
          <p:nvPr/>
        </p:nvSpPr>
        <p:spPr>
          <a:xfrm>
            <a:off x="7965182" y="1258899"/>
            <a:ext cx="2043452" cy="36195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err="1"/>
              <a:t>BcwFast</a:t>
            </a:r>
            <a:r>
              <a:rPr lang="en-US" sz="2800" dirty="0"/>
              <a:t> = 0</a:t>
            </a:r>
          </a:p>
        </p:txBody>
      </p:sp>
      <p:graphicFrame>
        <p:nvGraphicFramePr>
          <p:cNvPr id="12" name="Table 11">
            <a:extLst>
              <a:ext uri="{FF2B5EF4-FFF2-40B4-BE49-F238E27FC236}">
                <a16:creationId xmlns:a16="http://schemas.microsoft.com/office/drawing/2014/main" id="{8FB8F6F5-103D-4639-9FD8-5EC115D32696}"/>
              </a:ext>
            </a:extLst>
          </p:cNvPr>
          <p:cNvGraphicFramePr>
            <a:graphicFrameLocks noGrp="1"/>
          </p:cNvGraphicFramePr>
          <p:nvPr>
            <p:extLst>
              <p:ext uri="{D42A27DB-BD31-4B8C-83A1-F6EECF244321}">
                <p14:modId xmlns:p14="http://schemas.microsoft.com/office/powerpoint/2010/main" val="3075216415"/>
              </p:ext>
            </p:extLst>
          </p:nvPr>
        </p:nvGraphicFramePr>
        <p:xfrm>
          <a:off x="493776" y="1723667"/>
          <a:ext cx="5170716" cy="2169795"/>
        </p:xfrm>
        <a:graphic>
          <a:graphicData uri="http://schemas.openxmlformats.org/drawingml/2006/table">
            <a:tbl>
              <a:tblPr firstRow="1" firstCol="1" bandRow="1">
                <a:tableStyleId>{5C22544A-7EE6-4342-B048-85BDC9FD1C3A}</a:tableStyleId>
              </a:tblPr>
              <a:tblGrid>
                <a:gridCol w="861786">
                  <a:extLst>
                    <a:ext uri="{9D8B030D-6E8A-4147-A177-3AD203B41FA5}">
                      <a16:colId xmlns:a16="http://schemas.microsoft.com/office/drawing/2014/main" val="2834666537"/>
                    </a:ext>
                  </a:extLst>
                </a:gridCol>
                <a:gridCol w="861786">
                  <a:extLst>
                    <a:ext uri="{9D8B030D-6E8A-4147-A177-3AD203B41FA5}">
                      <a16:colId xmlns:a16="http://schemas.microsoft.com/office/drawing/2014/main" val="3963820650"/>
                    </a:ext>
                  </a:extLst>
                </a:gridCol>
                <a:gridCol w="861786">
                  <a:extLst>
                    <a:ext uri="{9D8B030D-6E8A-4147-A177-3AD203B41FA5}">
                      <a16:colId xmlns:a16="http://schemas.microsoft.com/office/drawing/2014/main" val="2603373683"/>
                    </a:ext>
                  </a:extLst>
                </a:gridCol>
                <a:gridCol w="861786">
                  <a:extLst>
                    <a:ext uri="{9D8B030D-6E8A-4147-A177-3AD203B41FA5}">
                      <a16:colId xmlns:a16="http://schemas.microsoft.com/office/drawing/2014/main" val="71861100"/>
                    </a:ext>
                  </a:extLst>
                </a:gridCol>
                <a:gridCol w="861786">
                  <a:extLst>
                    <a:ext uri="{9D8B030D-6E8A-4147-A177-3AD203B41FA5}">
                      <a16:colId xmlns:a16="http://schemas.microsoft.com/office/drawing/2014/main" val="3329844411"/>
                    </a:ext>
                  </a:extLst>
                </a:gridCol>
                <a:gridCol w="861786">
                  <a:extLst>
                    <a:ext uri="{9D8B030D-6E8A-4147-A177-3AD203B41FA5}">
                      <a16:colId xmlns:a16="http://schemas.microsoft.com/office/drawing/2014/main" val="2761270125"/>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Random Access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376781"/>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ECM-5.0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3953828"/>
                  </a:ext>
                </a:extLst>
              </a:tr>
              <a:tr h="161925">
                <a:tc>
                  <a:txBody>
                    <a:bodyPr/>
                    <a:lstStyle/>
                    <a:p>
                      <a:endParaRPr lang="en-US" sz="14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83323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2187539629"/>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157768012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36157989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31198459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178070308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-0.10%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-0.08%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a:solidFill>
                            <a:schemeClr val="dk1"/>
                          </a:solidFill>
                          <a:effectLst/>
                          <a:latin typeface="+mn-lt"/>
                          <a:ea typeface="+mn-ea"/>
                          <a:cs typeface="+mn-cs"/>
                        </a:rPr>
                        <a:t>-0.12%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2940516987"/>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135304726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2802953688"/>
                  </a:ext>
                </a:extLst>
              </a:tr>
            </a:tbl>
          </a:graphicData>
        </a:graphic>
      </p:graphicFrame>
      <p:graphicFrame>
        <p:nvGraphicFramePr>
          <p:cNvPr id="13" name="Table 12">
            <a:extLst>
              <a:ext uri="{FF2B5EF4-FFF2-40B4-BE49-F238E27FC236}">
                <a16:creationId xmlns:a16="http://schemas.microsoft.com/office/drawing/2014/main" id="{D81DE829-7DEE-4749-8BC5-B53BC1135853}"/>
              </a:ext>
            </a:extLst>
          </p:cNvPr>
          <p:cNvGraphicFramePr>
            <a:graphicFrameLocks noGrp="1"/>
          </p:cNvGraphicFramePr>
          <p:nvPr>
            <p:extLst>
              <p:ext uri="{D42A27DB-BD31-4B8C-83A1-F6EECF244321}">
                <p14:modId xmlns:p14="http://schemas.microsoft.com/office/powerpoint/2010/main" val="1092167862"/>
              </p:ext>
            </p:extLst>
          </p:nvPr>
        </p:nvGraphicFramePr>
        <p:xfrm>
          <a:off x="493776" y="4198472"/>
          <a:ext cx="5188536" cy="2160270"/>
        </p:xfrm>
        <a:graphic>
          <a:graphicData uri="http://schemas.openxmlformats.org/drawingml/2006/table">
            <a:tbl>
              <a:tblPr firstRow="1" firstCol="1" bandRow="1">
                <a:tableStyleId>{5C22544A-7EE6-4342-B048-85BDC9FD1C3A}</a:tableStyleId>
              </a:tblPr>
              <a:tblGrid>
                <a:gridCol w="864756">
                  <a:extLst>
                    <a:ext uri="{9D8B030D-6E8A-4147-A177-3AD203B41FA5}">
                      <a16:colId xmlns:a16="http://schemas.microsoft.com/office/drawing/2014/main" val="2524032868"/>
                    </a:ext>
                  </a:extLst>
                </a:gridCol>
                <a:gridCol w="864756">
                  <a:extLst>
                    <a:ext uri="{9D8B030D-6E8A-4147-A177-3AD203B41FA5}">
                      <a16:colId xmlns:a16="http://schemas.microsoft.com/office/drawing/2014/main" val="2350387912"/>
                    </a:ext>
                  </a:extLst>
                </a:gridCol>
                <a:gridCol w="864756">
                  <a:extLst>
                    <a:ext uri="{9D8B030D-6E8A-4147-A177-3AD203B41FA5}">
                      <a16:colId xmlns:a16="http://schemas.microsoft.com/office/drawing/2014/main" val="895915889"/>
                    </a:ext>
                  </a:extLst>
                </a:gridCol>
                <a:gridCol w="864756">
                  <a:extLst>
                    <a:ext uri="{9D8B030D-6E8A-4147-A177-3AD203B41FA5}">
                      <a16:colId xmlns:a16="http://schemas.microsoft.com/office/drawing/2014/main" val="3503964171"/>
                    </a:ext>
                  </a:extLst>
                </a:gridCol>
                <a:gridCol w="864756">
                  <a:extLst>
                    <a:ext uri="{9D8B030D-6E8A-4147-A177-3AD203B41FA5}">
                      <a16:colId xmlns:a16="http://schemas.microsoft.com/office/drawing/2014/main" val="2758213364"/>
                    </a:ext>
                  </a:extLst>
                </a:gridCol>
                <a:gridCol w="864756">
                  <a:extLst>
                    <a:ext uri="{9D8B030D-6E8A-4147-A177-3AD203B41FA5}">
                      <a16:colId xmlns:a16="http://schemas.microsoft.com/office/drawing/2014/main" val="508451908"/>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Low delay B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4836762"/>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ECM-5.0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3622916"/>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6328507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3304126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8195490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101%</a:t>
                      </a:r>
                    </a:p>
                  </a:txBody>
                  <a:tcPr marL="9525" marR="9525" marT="9525" marB="0" anchor="ctr"/>
                </a:tc>
                <a:extLst>
                  <a:ext uri="{0D108BD9-81ED-4DB2-BD59-A6C34878D82A}">
                    <a16:rowId xmlns:a16="http://schemas.microsoft.com/office/drawing/2014/main" val="301885447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337014597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0.40%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101%</a:t>
                      </a:r>
                    </a:p>
                  </a:txBody>
                  <a:tcPr marL="9525" marR="9525" marT="9525" marB="0" anchor="ctr"/>
                </a:tc>
                <a:extLst>
                  <a:ext uri="{0D108BD9-81ED-4DB2-BD59-A6C34878D82A}">
                    <a16:rowId xmlns:a16="http://schemas.microsoft.com/office/drawing/2014/main" val="428183731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-0.05%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-0.07%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0.13%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961253836"/>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1.11%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99%</a:t>
                      </a:r>
                    </a:p>
                  </a:txBody>
                  <a:tcPr marL="9525" marR="9525" marT="9525" marB="0" anchor="ctr"/>
                </a:tc>
                <a:extLst>
                  <a:ext uri="{0D108BD9-81ED-4DB2-BD59-A6C34878D82A}">
                    <a16:rowId xmlns:a16="http://schemas.microsoft.com/office/drawing/2014/main" val="287746438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-0.36%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-0.50%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-0.67%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99%</a:t>
                      </a:r>
                    </a:p>
                  </a:txBody>
                  <a:tcPr marL="9525" marR="9525" marT="9525" marB="0" anchor="ctr"/>
                </a:tc>
                <a:extLst>
                  <a:ext uri="{0D108BD9-81ED-4DB2-BD59-A6C34878D82A}">
                    <a16:rowId xmlns:a16="http://schemas.microsoft.com/office/drawing/2014/main" val="658845826"/>
                  </a:ext>
                </a:extLst>
              </a:tr>
            </a:tbl>
          </a:graphicData>
        </a:graphic>
      </p:graphicFrame>
      <p:graphicFrame>
        <p:nvGraphicFramePr>
          <p:cNvPr id="14" name="Table 13">
            <a:extLst>
              <a:ext uri="{FF2B5EF4-FFF2-40B4-BE49-F238E27FC236}">
                <a16:creationId xmlns:a16="http://schemas.microsoft.com/office/drawing/2014/main" id="{D1118BBB-5C70-41AF-AB60-87E687C06140}"/>
              </a:ext>
            </a:extLst>
          </p:cNvPr>
          <p:cNvGraphicFramePr>
            <a:graphicFrameLocks noGrp="1"/>
          </p:cNvGraphicFramePr>
          <p:nvPr>
            <p:extLst>
              <p:ext uri="{D42A27DB-BD31-4B8C-83A1-F6EECF244321}">
                <p14:modId xmlns:p14="http://schemas.microsoft.com/office/powerpoint/2010/main" val="886264843"/>
              </p:ext>
            </p:extLst>
          </p:nvPr>
        </p:nvGraphicFramePr>
        <p:xfrm>
          <a:off x="6392640" y="1721333"/>
          <a:ext cx="5170716" cy="2188431"/>
        </p:xfrm>
        <a:graphic>
          <a:graphicData uri="http://schemas.openxmlformats.org/drawingml/2006/table">
            <a:tbl>
              <a:tblPr firstRow="1" firstCol="1" bandRow="1">
                <a:tableStyleId>{5C22544A-7EE6-4342-B048-85BDC9FD1C3A}</a:tableStyleId>
              </a:tblPr>
              <a:tblGrid>
                <a:gridCol w="861786">
                  <a:extLst>
                    <a:ext uri="{9D8B030D-6E8A-4147-A177-3AD203B41FA5}">
                      <a16:colId xmlns:a16="http://schemas.microsoft.com/office/drawing/2014/main" val="2834666537"/>
                    </a:ext>
                  </a:extLst>
                </a:gridCol>
                <a:gridCol w="861786">
                  <a:extLst>
                    <a:ext uri="{9D8B030D-6E8A-4147-A177-3AD203B41FA5}">
                      <a16:colId xmlns:a16="http://schemas.microsoft.com/office/drawing/2014/main" val="3963820650"/>
                    </a:ext>
                  </a:extLst>
                </a:gridCol>
                <a:gridCol w="861786">
                  <a:extLst>
                    <a:ext uri="{9D8B030D-6E8A-4147-A177-3AD203B41FA5}">
                      <a16:colId xmlns:a16="http://schemas.microsoft.com/office/drawing/2014/main" val="2603373683"/>
                    </a:ext>
                  </a:extLst>
                </a:gridCol>
                <a:gridCol w="861786">
                  <a:extLst>
                    <a:ext uri="{9D8B030D-6E8A-4147-A177-3AD203B41FA5}">
                      <a16:colId xmlns:a16="http://schemas.microsoft.com/office/drawing/2014/main" val="71861100"/>
                    </a:ext>
                  </a:extLst>
                </a:gridCol>
                <a:gridCol w="861786">
                  <a:extLst>
                    <a:ext uri="{9D8B030D-6E8A-4147-A177-3AD203B41FA5}">
                      <a16:colId xmlns:a16="http://schemas.microsoft.com/office/drawing/2014/main" val="3329844411"/>
                    </a:ext>
                  </a:extLst>
                </a:gridCol>
                <a:gridCol w="861786">
                  <a:extLst>
                    <a:ext uri="{9D8B030D-6E8A-4147-A177-3AD203B41FA5}">
                      <a16:colId xmlns:a16="http://schemas.microsoft.com/office/drawing/2014/main" val="2761270125"/>
                    </a:ext>
                  </a:extLst>
                </a:gridCol>
              </a:tblGrid>
              <a:tr h="220124">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Random Access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376781"/>
                  </a:ext>
                </a:extLst>
              </a:tr>
              <a:tr h="220124">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ECM-5.0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3953828"/>
                  </a:ext>
                </a:extLst>
              </a:tr>
              <a:tr h="220124">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8332325"/>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-0.34%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118%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99%</a:t>
                      </a:r>
                    </a:p>
                  </a:txBody>
                  <a:tcPr marL="9525" marR="9525" marT="9525" marB="0" anchor="ctr"/>
                </a:tc>
                <a:extLst>
                  <a:ext uri="{0D108BD9-81ED-4DB2-BD59-A6C34878D82A}">
                    <a16:rowId xmlns:a16="http://schemas.microsoft.com/office/drawing/2014/main" val="2187539629"/>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-0.19%</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-0.18%</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119%</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extLst>
                  <a:ext uri="{0D108BD9-81ED-4DB2-BD59-A6C34878D82A}">
                    <a16:rowId xmlns:a16="http://schemas.microsoft.com/office/drawing/2014/main" val="1577680121"/>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117%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361579893"/>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114%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9525" marR="9525" marT="9525" marB="0" anchor="ctr"/>
                </a:tc>
                <a:extLst>
                  <a:ext uri="{0D108BD9-81ED-4DB2-BD59-A6C34878D82A}">
                    <a16:rowId xmlns:a16="http://schemas.microsoft.com/office/drawing/2014/main" val="3119845925"/>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1780703080"/>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-0.16%</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-0.20%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a:solidFill>
                            <a:schemeClr val="dk1"/>
                          </a:solidFill>
                          <a:effectLst/>
                          <a:latin typeface="+mn-lt"/>
                          <a:ea typeface="+mn-ea"/>
                          <a:cs typeface="+mn-cs"/>
                        </a:rPr>
                        <a:t>-0.22%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a:solidFill>
                            <a:schemeClr val="dk1"/>
                          </a:solidFill>
                          <a:effectLst/>
                          <a:latin typeface="+mn-lt"/>
                          <a:ea typeface="+mn-ea"/>
                          <a:cs typeface="+mn-cs"/>
                        </a:rPr>
                        <a:t>117%</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100%</a:t>
                      </a:r>
                    </a:p>
                  </a:txBody>
                  <a:tcPr marL="68580" marR="68580" marT="0" marB="0" anchor="ctr"/>
                </a:tc>
                <a:extLst>
                  <a:ext uri="{0D108BD9-81ED-4DB2-BD59-A6C34878D82A}">
                    <a16:rowId xmlns:a16="http://schemas.microsoft.com/office/drawing/2014/main" val="2940516987"/>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112%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9525" marR="9525" marT="9525" marB="0" anchor="ctr"/>
                </a:tc>
                <a:extLst>
                  <a:ext uri="{0D108BD9-81ED-4DB2-BD59-A6C34878D82A}">
                    <a16:rowId xmlns:a16="http://schemas.microsoft.com/office/drawing/2014/main" val="1353047262"/>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-0.31%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113%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2802953688"/>
                  </a:ext>
                </a:extLst>
              </a:tr>
            </a:tbl>
          </a:graphicData>
        </a:graphic>
      </p:graphicFrame>
      <p:graphicFrame>
        <p:nvGraphicFramePr>
          <p:cNvPr id="15" name="Table 14">
            <a:extLst>
              <a:ext uri="{FF2B5EF4-FFF2-40B4-BE49-F238E27FC236}">
                <a16:creationId xmlns:a16="http://schemas.microsoft.com/office/drawing/2014/main" id="{9E77D4D8-AC54-498F-8572-E8331E7EB1AC}"/>
              </a:ext>
            </a:extLst>
          </p:cNvPr>
          <p:cNvGraphicFramePr>
            <a:graphicFrameLocks noGrp="1"/>
          </p:cNvGraphicFramePr>
          <p:nvPr>
            <p:extLst>
              <p:ext uri="{D42A27DB-BD31-4B8C-83A1-F6EECF244321}">
                <p14:modId xmlns:p14="http://schemas.microsoft.com/office/powerpoint/2010/main" val="266019911"/>
              </p:ext>
            </p:extLst>
          </p:nvPr>
        </p:nvGraphicFramePr>
        <p:xfrm>
          <a:off x="6392640" y="4198472"/>
          <a:ext cx="5188536" cy="2180977"/>
        </p:xfrm>
        <a:graphic>
          <a:graphicData uri="http://schemas.openxmlformats.org/drawingml/2006/table">
            <a:tbl>
              <a:tblPr firstRow="1" firstCol="1" bandRow="1">
                <a:tableStyleId>{5C22544A-7EE6-4342-B048-85BDC9FD1C3A}</a:tableStyleId>
              </a:tblPr>
              <a:tblGrid>
                <a:gridCol w="864756">
                  <a:extLst>
                    <a:ext uri="{9D8B030D-6E8A-4147-A177-3AD203B41FA5}">
                      <a16:colId xmlns:a16="http://schemas.microsoft.com/office/drawing/2014/main" val="2524032868"/>
                    </a:ext>
                  </a:extLst>
                </a:gridCol>
                <a:gridCol w="864756">
                  <a:extLst>
                    <a:ext uri="{9D8B030D-6E8A-4147-A177-3AD203B41FA5}">
                      <a16:colId xmlns:a16="http://schemas.microsoft.com/office/drawing/2014/main" val="2350387912"/>
                    </a:ext>
                  </a:extLst>
                </a:gridCol>
                <a:gridCol w="864756">
                  <a:extLst>
                    <a:ext uri="{9D8B030D-6E8A-4147-A177-3AD203B41FA5}">
                      <a16:colId xmlns:a16="http://schemas.microsoft.com/office/drawing/2014/main" val="895915889"/>
                    </a:ext>
                  </a:extLst>
                </a:gridCol>
                <a:gridCol w="864756">
                  <a:extLst>
                    <a:ext uri="{9D8B030D-6E8A-4147-A177-3AD203B41FA5}">
                      <a16:colId xmlns:a16="http://schemas.microsoft.com/office/drawing/2014/main" val="3503964171"/>
                    </a:ext>
                  </a:extLst>
                </a:gridCol>
                <a:gridCol w="864756">
                  <a:extLst>
                    <a:ext uri="{9D8B030D-6E8A-4147-A177-3AD203B41FA5}">
                      <a16:colId xmlns:a16="http://schemas.microsoft.com/office/drawing/2014/main" val="2758213364"/>
                    </a:ext>
                  </a:extLst>
                </a:gridCol>
                <a:gridCol w="864756">
                  <a:extLst>
                    <a:ext uri="{9D8B030D-6E8A-4147-A177-3AD203B41FA5}">
                      <a16:colId xmlns:a16="http://schemas.microsoft.com/office/drawing/2014/main" val="508451908"/>
                    </a:ext>
                  </a:extLst>
                </a:gridCol>
              </a:tblGrid>
              <a:tr h="220124">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Low delay B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4836762"/>
                  </a:ext>
                </a:extLst>
              </a:tr>
              <a:tr h="220124">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ECM-5.0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3622916"/>
                  </a:ext>
                </a:extLst>
              </a:tr>
              <a:tr h="220124">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63285075"/>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33041263"/>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81954901"/>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3018854472"/>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128%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101%</a:t>
                      </a:r>
                    </a:p>
                  </a:txBody>
                  <a:tcPr marL="9525" marR="9525" marT="9525" marB="0" anchor="ctr"/>
                </a:tc>
                <a:extLst>
                  <a:ext uri="{0D108BD9-81ED-4DB2-BD59-A6C34878D82A}">
                    <a16:rowId xmlns:a16="http://schemas.microsoft.com/office/drawing/2014/main" val="3370145970"/>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142%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9525" marR="9525" marT="9525" marB="0" anchor="ctr"/>
                </a:tc>
                <a:extLst>
                  <a:ext uri="{0D108BD9-81ED-4DB2-BD59-A6C34878D82A}">
                    <a16:rowId xmlns:a16="http://schemas.microsoft.com/office/drawing/2014/main" val="4281837310"/>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961253836"/>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0.91%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0.86%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123%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2877464382"/>
                  </a:ext>
                </a:extLst>
              </a:tr>
              <a:tr h="188678">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-0.39%</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-0.24%</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127%</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99%</a:t>
                      </a:r>
                    </a:p>
                  </a:txBody>
                  <a:tcPr marL="68580" marR="68580" marT="0" marB="0" anchor="ctr"/>
                </a:tc>
                <a:extLst>
                  <a:ext uri="{0D108BD9-81ED-4DB2-BD59-A6C34878D82A}">
                    <a16:rowId xmlns:a16="http://schemas.microsoft.com/office/drawing/2014/main" val="658845826"/>
                  </a:ext>
                </a:extLst>
              </a:tr>
            </a:tbl>
          </a:graphicData>
        </a:graphic>
      </p:graphicFrame>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A589B7-8E37-4F4D-B6DA-1201DC10CA9C}"/>
              </a:ext>
            </a:extLst>
          </p:cNvPr>
          <p:cNvSpPr>
            <a:spLocks noGrp="1"/>
          </p:cNvSpPr>
          <p:nvPr>
            <p:ph type="title"/>
          </p:nvPr>
        </p:nvSpPr>
        <p:spPr>
          <a:xfrm>
            <a:off x="1220710" y="2562929"/>
            <a:ext cx="9750580" cy="1732141"/>
          </a:xfrm>
        </p:spPr>
        <p:txBody>
          <a:bodyPr/>
          <a:lstStyle/>
          <a:p>
            <a:pPr algn="ctr"/>
            <a:r>
              <a:rPr lang="sv-SE" sz="4000" dirty="0"/>
              <a:t>Thanks for</a:t>
            </a:r>
            <a:br>
              <a:rPr lang="sv-SE" sz="4000" dirty="0"/>
            </a:br>
            <a:r>
              <a:rPr lang="sv-SE" sz="5400" dirty="0">
                <a:solidFill>
                  <a:srgbClr val="FF0000"/>
                </a:solidFill>
              </a:rPr>
              <a:t>Alibaba </a:t>
            </a:r>
            <a:r>
              <a:rPr lang="sv-SE" sz="5400" dirty="0"/>
              <a:t>and </a:t>
            </a:r>
            <a:r>
              <a:rPr lang="sv-SE" sz="5400" dirty="0">
                <a:solidFill>
                  <a:srgbClr val="00B050"/>
                </a:solidFill>
              </a:rPr>
              <a:t>Kwai</a:t>
            </a:r>
            <a:br>
              <a:rPr lang="sv-SE" sz="4000" dirty="0"/>
            </a:br>
            <a:r>
              <a:rPr lang="sv-SE" sz="4000" dirty="0"/>
              <a:t>for cross checking</a:t>
            </a:r>
            <a:endParaRPr lang="en-US" sz="4000" dirty="0"/>
          </a:p>
        </p:txBody>
      </p:sp>
    </p:spTree>
    <p:extLst>
      <p:ext uri="{BB962C8B-B14F-4D97-AF65-F5344CB8AC3E}">
        <p14:creationId xmlns:p14="http://schemas.microsoft.com/office/powerpoint/2010/main" val="334127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customXml/itemProps2.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6046</TotalTime>
  <Words>633</Words>
  <Application>Microsoft Office PowerPoint</Application>
  <PresentationFormat>Widescreen</PresentationFormat>
  <Paragraphs>238</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Century Gothic</vt:lpstr>
      <vt:lpstr>Microsoft Sans Serif</vt:lpstr>
      <vt:lpstr>Times New Roman</vt:lpstr>
      <vt:lpstr>Wingdings</vt:lpstr>
      <vt:lpstr>Qualcomm Executive External</vt:lpstr>
      <vt:lpstr>JVET-AA0134 Non-EE2: POC based BCW weights derivation</vt:lpstr>
      <vt:lpstr>Introduction and Proposal </vt:lpstr>
      <vt:lpstr>Simulation Results</vt:lpstr>
      <vt:lpstr>Thanks for Alibaba and Kwai for cross checking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Zhi Zhang</cp:lastModifiedBy>
  <cp:revision>179</cp:revision>
  <dcterms:created xsi:type="dcterms:W3CDTF">2020-07-21T14:31:43Z</dcterms:created>
  <dcterms:modified xsi:type="dcterms:W3CDTF">2022-07-18T14:58:17Z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