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0"/>
  </p:notesMasterIdLst>
  <p:sldIdLst>
    <p:sldId id="369" r:id="rId3"/>
    <p:sldId id="380" r:id="rId4"/>
    <p:sldId id="373" r:id="rId5"/>
    <p:sldId id="383" r:id="rId6"/>
    <p:sldId id="381" r:id="rId7"/>
    <p:sldId id="382" r:id="rId8"/>
    <p:sldId id="269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369"/>
            <p14:sldId id="380"/>
            <p14:sldId id="373"/>
            <p14:sldId id="383"/>
            <p14:sldId id="381"/>
            <p14:sldId id="382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AC8"/>
    <a:srgbClr val="5E5E5E"/>
    <a:srgbClr val="2DC84D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8293" autoAdjust="0"/>
  </p:normalViewPr>
  <p:slideViewPr>
    <p:cSldViewPr snapToGrid="0" snapToObjects="1">
      <p:cViewPr varScale="1">
        <p:scale>
          <a:sx n="51" d="100"/>
          <a:sy n="51" d="100"/>
        </p:scale>
        <p:origin x="154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8095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2022/7/19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52" r:id="rId3"/>
    <p:sldLayoutId id="2147483661" r:id="rId4"/>
    <p:sldLayoutId id="2147483664" r:id="rId5"/>
    <p:sldLayoutId id="2147483660" r:id="rId6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16838-9FCD-4B19-9C97-EA3505AED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440" y="3027680"/>
            <a:ext cx="21743447" cy="3631609"/>
          </a:xfrm>
        </p:spPr>
        <p:txBody>
          <a:bodyPr>
            <a:normAutofit/>
          </a:bodyPr>
          <a:lstStyle/>
          <a:p>
            <a:r>
              <a:rPr lang="en-CA" altLang="zh-CN" b="1" dirty="0"/>
              <a:t>Non-EE2: Template-based multiple reference line intra prediction</a:t>
            </a:r>
            <a:br>
              <a:rPr lang="en-US" sz="6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</a:br>
            <a:b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/>
              <a:t>JVET-</a:t>
            </a:r>
            <a:r>
              <a:rPr lang="en-US" altLang="zh-CN" dirty="0"/>
              <a:t>AA</a:t>
            </a:r>
            <a:r>
              <a:rPr lang="en-US" dirty="0"/>
              <a:t>0120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2D07-91CB-452B-B1E1-0CF01F3A2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9440" y="8238190"/>
            <a:ext cx="20419060" cy="2214880"/>
          </a:xfrm>
        </p:spPr>
        <p:txBody>
          <a:bodyPr>
            <a:normAutofit/>
          </a:bodyPr>
          <a:lstStyle/>
          <a:p>
            <a:pPr marL="0" marR="0"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40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Luhang</a:t>
            </a: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Xu, Yue Yu, </a:t>
            </a:r>
            <a:r>
              <a:rPr lang="en-CA" sz="40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Haoping</a:t>
            </a: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Yu, Dong Wang</a:t>
            </a:r>
            <a:endParaRPr lang="en-US" sz="40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B7FFE7-8F49-4F8E-9347-F5693DDF7E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JVET-AA0120</a:t>
            </a:r>
          </a:p>
        </p:txBody>
      </p:sp>
    </p:spTree>
    <p:extLst>
      <p:ext uri="{BB962C8B-B14F-4D97-AF65-F5344CB8AC3E}">
        <p14:creationId xmlns:p14="http://schemas.microsoft.com/office/powerpoint/2010/main" val="94857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649CB-C3C2-4335-98CA-BBDD9EF14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025" y="1466676"/>
            <a:ext cx="22841775" cy="1352134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6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D8B70-0C93-4065-8C11-9F23D9B63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33774"/>
            <a:ext cx="14044394" cy="9515550"/>
          </a:xfrm>
        </p:spPr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Multiple reference line (MRL) is used in ECM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regular intra prediction modes, extended reference lines {1, 3, 5, 7, 12} are used</a:t>
            </a:r>
            <a:endParaRPr lang="en-CA" altLang="zh-CN" dirty="0">
              <a:latin typeface="Times New Roman" panose="02020603050405020304" pitchFamily="18" charset="0"/>
              <a:ea typeface="OPPOSans B"/>
              <a:cs typeface="Times New Roman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TIMD mode, extended reference lines {1, 3} are used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F4B65D-E0B1-4BA4-A68C-061849276A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8F885B1-A13F-41E8-A0FC-599EC5139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0900" y="4550040"/>
            <a:ext cx="7973230" cy="643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64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649CB-C3C2-4335-98CA-BBDD9EF14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025" y="1466676"/>
            <a:ext cx="22841775" cy="1352134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Template-based multiple reference line intra prediction (1/2)</a:t>
            </a:r>
            <a:endParaRPr lang="en-US" sz="6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D8B70-0C93-4065-8C11-9F23D9B63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33774"/>
            <a:ext cx="14044394" cy="9515550"/>
          </a:xfrm>
        </p:spPr>
        <p:txBody>
          <a:bodyPr>
            <a:normAutofit fontScale="925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Template-based multiple reference line intra prediction (TMRL) is proposed to replace the current MRL. It includes four aspects:</a:t>
            </a:r>
          </a:p>
          <a:p>
            <a:pPr marL="571500" indent="-571500">
              <a:buFont typeface="+mj-lt"/>
              <a:buAutoNum type="arabicPeriod"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When MRL is used in non-TIMD modes, 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extended </a:t>
            </a: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reference lines {1, 3, 5, 7, 12} are combined with first 10 intra modes in MPM excluding PLANAR mode.</a:t>
            </a:r>
          </a:p>
          <a:p>
            <a:pPr marL="571500" indent="-571500">
              <a:buFont typeface="+mj-lt"/>
              <a:buAutoNum type="arabicPeriod"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predictions of 50 combinations of reference lines and prediction modes are generated over the template area. First 20 combinations with least SAD cost are selected and a TMRL list is constructed by these 20 combinations with an ascending order of cost.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F4B65D-E0B1-4BA4-A68C-061849276A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BC4E766-CAF0-4D36-8E5C-D1D6BC312F6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8254" y="3871277"/>
            <a:ext cx="7863940" cy="7844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190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649CB-C3C2-4335-98CA-BBDD9EF14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025" y="1466676"/>
            <a:ext cx="22841775" cy="1352134"/>
          </a:xfrm>
        </p:spPr>
        <p:txBody>
          <a:bodyPr>
            <a:no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Template-based multiple reference line intra prediction (2/2)</a:t>
            </a:r>
            <a:endParaRPr lang="en-US" sz="6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D8B70-0C93-4065-8C11-9F23D9B63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33774"/>
            <a:ext cx="14044394" cy="951555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Template-based multiple reference line intra prediction (TMRL) is proposed to replace the current MRL. It includes four aspects:</a:t>
            </a:r>
          </a:p>
          <a:p>
            <a:pPr marL="571500" indent="-571500">
              <a:buFont typeface="+mj-lt"/>
              <a:buAutoNum type="arabicPeriod" startAt="3"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truncated </a:t>
            </a:r>
            <a:r>
              <a:rPr lang="en-US" altLang="zh-CN" sz="4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Golomb</a:t>
            </a: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-Rice coding with a divisor 4 is employed to coded the selected TMRL combination</a:t>
            </a:r>
          </a:p>
          <a:p>
            <a:pPr marL="571500" indent="-571500">
              <a:buFont typeface="+mj-lt"/>
              <a:buAutoNum type="arabicPeriod" startAt="3"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 Encoder-side change is further used in Test-b. it allows more number of full RDO in intra search if SATD of current prediction mode is smaller than a  threshold.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F4B65D-E0B1-4BA4-A68C-061849276A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BC4E766-CAF0-4D36-8E5C-D1D6BC312F6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8254" y="3871277"/>
            <a:ext cx="7863940" cy="7844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792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649CB-C3C2-4335-98CA-BBDD9EF14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025" y="1466676"/>
            <a:ext cx="22841775" cy="1352134"/>
          </a:xfrm>
        </p:spPr>
        <p:txBody>
          <a:bodyPr>
            <a:no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en-US" sz="60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F4B65D-E0B1-4BA4-A68C-061849276A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356D0F5-1A1E-48FE-AF83-D3ABC037E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150" y="3100387"/>
            <a:ext cx="8940700" cy="394811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9E592B6-CB34-4DDC-A98F-253772249EAE}"/>
              </a:ext>
            </a:extLst>
          </p:cNvPr>
          <p:cNvSpPr txBox="1"/>
          <p:nvPr/>
        </p:nvSpPr>
        <p:spPr>
          <a:xfrm>
            <a:off x="7896304" y="7111637"/>
            <a:ext cx="7053214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Test-a. TMRL with first three aspects</a:t>
            </a:r>
            <a:endParaRPr kumimoji="0" lang="zh-CN" altLang="en-US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B2C860A-C79D-4EDF-B522-A1264822C4EF}"/>
              </a:ext>
            </a:extLst>
          </p:cNvPr>
          <p:cNvSpPr txBox="1"/>
          <p:nvPr/>
        </p:nvSpPr>
        <p:spPr>
          <a:xfrm>
            <a:off x="7913943" y="11836037"/>
            <a:ext cx="7017948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Test-b. Test-a + Encoder-side change</a:t>
            </a:r>
            <a:endParaRPr kumimoji="0" lang="zh-CN" altLang="en-US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B3B1B0C-FA40-4714-9B06-DFABF8A841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3149" y="7920037"/>
            <a:ext cx="8867979" cy="3916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3900876-3F5B-4256-BC78-9CEE30F8D7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30049" y="7920037"/>
            <a:ext cx="8867979" cy="391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5CB9C0E-3BC8-4FE9-8F6E-D65AB0771C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30048" y="3100387"/>
            <a:ext cx="8867979" cy="39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749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649CB-C3C2-4335-98CA-BBDD9EF14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025" y="1466676"/>
            <a:ext cx="22841775" cy="1352134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US" sz="6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D8B70-0C93-4065-8C11-9F23D9B63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33774"/>
            <a:ext cx="22007294" cy="9515550"/>
          </a:xfrm>
        </p:spPr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TMRL can further improve the coding efficiency of ECM with minor complexity increase. It is recommended to further study this method in EE2.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CA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Alibaba and Qualcomm for cross-checking this proposal.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F4B65D-E0B1-4BA4-A68C-061849276A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29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46280</TotalTime>
  <Words>311</Words>
  <Application>Microsoft Office PowerPoint</Application>
  <PresentationFormat>自定义</PresentationFormat>
  <Paragraphs>24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Yu Mincho</vt:lpstr>
      <vt:lpstr>SimSun</vt:lpstr>
      <vt:lpstr>Arial</vt:lpstr>
      <vt:lpstr>Helvetica</vt:lpstr>
      <vt:lpstr>Times New Roman</vt:lpstr>
      <vt:lpstr>White 白底</vt:lpstr>
      <vt:lpstr>Black 黑底</vt:lpstr>
      <vt:lpstr>Non-EE2: Template-based multiple reference line intra prediction  JVET-AA0120</vt:lpstr>
      <vt:lpstr>Introduction</vt:lpstr>
      <vt:lpstr>Template-based multiple reference line intra prediction (1/2)</vt:lpstr>
      <vt:lpstr>Template-based multiple reference line intra prediction (2/2)</vt:lpstr>
      <vt:lpstr>Simulation results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徐陆航</cp:lastModifiedBy>
  <cp:revision>463</cp:revision>
  <dcterms:modified xsi:type="dcterms:W3CDTF">2022-07-18T16:14:37Z</dcterms:modified>
</cp:coreProperties>
</file>