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2"/>
  </p:notesMasterIdLst>
  <p:sldIdLst>
    <p:sldId id="256" r:id="rId3"/>
    <p:sldId id="291" r:id="rId4"/>
    <p:sldId id="292" r:id="rId5"/>
    <p:sldId id="293" r:id="rId6"/>
    <p:sldId id="275" r:id="rId7"/>
    <p:sldId id="294" r:id="rId8"/>
    <p:sldId id="276" r:id="rId9"/>
    <p:sldId id="280" r:id="rId10"/>
    <p:sldId id="269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91"/>
            <p14:sldId id="292"/>
            <p14:sldId id="293"/>
            <p14:sldId id="275"/>
            <p14:sldId id="294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2DC84D"/>
    <a:srgbClr val="5E5E5E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79" d="100"/>
          <a:sy n="79" d="100"/>
        </p:scale>
        <p:origin x="540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2022/7/14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2022/7/14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/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 smtClean="0"/>
              <a:t>JVET-AA0119</a:t>
            </a:r>
            <a:br>
              <a:rPr kumimoji="1" lang="en-US" altLang="zh-CN" sz="6000" dirty="0" smtClean="0"/>
            </a:br>
            <a:r>
              <a:rPr kumimoji="1" lang="en-US" altLang="zh-CN" sz="6000" dirty="0" smtClean="0"/>
              <a:t/>
            </a:r>
            <a:br>
              <a:rPr kumimoji="1" lang="en-US" altLang="zh-CN" sz="6000" dirty="0" smtClean="0"/>
            </a:br>
            <a:r>
              <a:rPr lang="en-US" altLang="zh-CN" sz="6000" b="1" dirty="0" smtClean="0"/>
              <a:t>EE2-1.4a related: </a:t>
            </a:r>
            <a:r>
              <a:rPr lang="en-US" altLang="zh-CN" sz="6000" b="1" dirty="0"/>
              <a:t>M</a:t>
            </a:r>
            <a:r>
              <a:rPr lang="en-US" altLang="zh-CN" sz="6000" b="1" dirty="0" smtClean="0"/>
              <a:t>odifications of Spatial GPM</a:t>
            </a:r>
            <a:br>
              <a:rPr lang="en-US" altLang="zh-CN" sz="6000" b="1" dirty="0" smtClean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 smtClean="0"/>
              <a:t>Yue Yu, Haoping Yu, Dong Wang</a:t>
            </a:r>
            <a:endParaRPr kumimoji="1"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In JVET-Z0124, SGPM </a:t>
            </a:r>
            <a:r>
              <a:rPr lang="en-US" altLang="zh-CN" sz="4000" dirty="0"/>
              <a:t>was proposed to extend GPM in intra prediction. </a:t>
            </a: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SGPM employs </a:t>
            </a:r>
            <a:r>
              <a:rPr lang="en-US" altLang="zh-CN" sz="4000" dirty="0"/>
              <a:t>a template-reordered candidate list and only signals the candidate index, where each candidate comprises a combination of the one partition mode and the two associated intra prediction modes</a:t>
            </a:r>
            <a:r>
              <a:rPr lang="en-US" altLang="zh-CN" sz="4000" dirty="0" smtClean="0"/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 smtClean="0"/>
              <a:t>The SGPM method was studied EE2-1.4 (JVET-AA0118). The performance in EE2-1.4a is reported as follow: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s-ES" altLang="zh-CN" sz="3600" dirty="0"/>
              <a:t>AI {-0.20% Y, -0.08% U, -0.07% V, 123% EncT, 100% DecT}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s-ES" altLang="zh-CN" sz="3600" dirty="0"/>
              <a:t>RA {-0.12% Y, -0.01% U, -0.12% V, 104% EncT, 101% DecT}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1/2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5"/>
            <a:ext cx="22841774" cy="9306478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/>
              <a:t>Extend SGPM to smaller </a:t>
            </a:r>
            <a:r>
              <a:rPr lang="en-CA" altLang="zh-CN" sz="4000" dirty="0" smtClean="0"/>
              <a:t>blocks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dirty="0" smtClean="0"/>
          </a:p>
          <a:p>
            <a:pPr lvl="1" hangingPunct="0"/>
            <a:r>
              <a:rPr lang="en-CA" altLang="zh-CN" sz="4000" dirty="0" smtClean="0"/>
              <a:t>i.e</a:t>
            </a:r>
            <a:r>
              <a:rPr lang="en-CA" altLang="zh-CN" sz="4000" dirty="0"/>
              <a:t>., SGPM can be further applied to 4x8, 8x4, 4x16 and 16x4 blocks.</a:t>
            </a:r>
            <a:endParaRPr lang="zh-CN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2"/>
          <p:cNvSpPr txBox="1">
            <a:spLocks/>
          </p:cNvSpPr>
          <p:nvPr/>
        </p:nvSpPr>
        <p:spPr>
          <a:xfrm>
            <a:off x="776506" y="5376310"/>
            <a:ext cx="11267858" cy="4724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hangingPunct="1">
              <a:buFont typeface="Arial" panose="020B0604020202020204" pitchFamily="34" charset="0"/>
              <a:buChar char="•"/>
            </a:pPr>
            <a:r>
              <a:rPr lang="en-CA" altLang="zh-CN" sz="3600" dirty="0" smtClean="0"/>
              <a:t>Block restriction in EE2-1.4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8&lt;=width&lt;=64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8&lt;=height&lt;=64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width&lt;height*8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height&lt;width*8</a:t>
            </a:r>
            <a:endParaRPr lang="zh-CN" altLang="zh-CN" sz="3600" dirty="0"/>
          </a:p>
          <a:p>
            <a:pPr marL="571500" indent="-571500" hangingPunct="1">
              <a:buFont typeface="Arial" panose="020B0604020202020204" pitchFamily="34" charset="0"/>
              <a:buChar char="•"/>
            </a:pPr>
            <a:endParaRPr lang="en-US" altLang="zh-CN" sz="3600" dirty="0" smtClean="0"/>
          </a:p>
        </p:txBody>
      </p:sp>
      <p:sp>
        <p:nvSpPr>
          <p:cNvPr id="11" name="文本占位符 2"/>
          <p:cNvSpPr txBox="1">
            <a:spLocks/>
          </p:cNvSpPr>
          <p:nvPr/>
        </p:nvSpPr>
        <p:spPr>
          <a:xfrm>
            <a:off x="12044364" y="5376310"/>
            <a:ext cx="11267858" cy="55541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CA" altLang="zh-CN" sz="3900" dirty="0" smtClean="0"/>
              <a:t>Block restriction in this contribution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 smtClean="0">
                <a:solidFill>
                  <a:srgbClr val="FF0000"/>
                </a:solidFill>
              </a:rPr>
              <a:t>4</a:t>
            </a:r>
            <a:r>
              <a:rPr lang="en-CA" altLang="zh-CN" sz="3600" dirty="0"/>
              <a:t>&lt;=width&lt;=64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>
                <a:solidFill>
                  <a:srgbClr val="FF0000"/>
                </a:solidFill>
              </a:rPr>
              <a:t>4</a:t>
            </a:r>
            <a:r>
              <a:rPr lang="en-CA" altLang="zh-CN" sz="3600" dirty="0"/>
              <a:t>&lt;=height&lt;=64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width&lt;height*8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/>
              <a:t>height&lt;width*8</a:t>
            </a:r>
            <a:endParaRPr lang="zh-CN" altLang="zh-CN" sz="36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CA" altLang="zh-CN" sz="3600" dirty="0">
                <a:solidFill>
                  <a:srgbClr val="FF0000"/>
                </a:solidFill>
              </a:rPr>
              <a:t>width*height&gt;=</a:t>
            </a:r>
            <a:r>
              <a:rPr lang="en-CA" altLang="zh-CN" sz="3600" dirty="0" smtClean="0">
                <a:solidFill>
                  <a:srgbClr val="FF0000"/>
                </a:solidFill>
              </a:rPr>
              <a:t>32</a:t>
            </a:r>
            <a:endParaRPr lang="zh-CN" altLang="zh-CN" sz="3600" dirty="0" smtClean="0">
              <a:solidFill>
                <a:srgbClr val="FF0000"/>
              </a:solidFill>
            </a:endParaRPr>
          </a:p>
          <a:p>
            <a:pPr marL="571500" indent="-571500" hangingPunct="1">
              <a:buFont typeface="Arial" panose="020B0604020202020204" pitchFamily="34" charset="0"/>
              <a:buChar char="•"/>
            </a:pP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345873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method 2/2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Adaptive SGPM blending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blending width of SGPM is directly decided by the block size. No </a:t>
            </a:r>
            <a:r>
              <a:rPr lang="en-US" altLang="zh-CN" sz="2800" dirty="0" err="1"/>
              <a:t>signalling</a:t>
            </a:r>
            <a:r>
              <a:rPr lang="en-US" altLang="zh-CN" sz="2800" dirty="0"/>
              <a:t> is needed for the proposed adaptive </a:t>
            </a:r>
            <a:r>
              <a:rPr lang="en-US" altLang="zh-CN" sz="2800" dirty="0" smtClean="0"/>
              <a:t>blending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Assuming the original blending width in VVC and ECM is τ, </a:t>
            </a:r>
            <a:endParaRPr lang="en-US" altLang="zh-CN" sz="2800" dirty="0" smtClean="0"/>
          </a:p>
          <a:p>
            <a:pPr lvl="1" indent="0">
              <a:buNone/>
            </a:pPr>
            <a:r>
              <a:rPr lang="en-US" altLang="zh-CN" sz="2800" dirty="0" smtClean="0"/>
              <a:t>the </a:t>
            </a:r>
            <a:r>
              <a:rPr lang="en-US" altLang="zh-CN" sz="2800" dirty="0"/>
              <a:t>proposed adaptive SGPM blending can be described as follows: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If min(width, height)==4, 1/2 τ is selected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else if min(width, height)==8, τ is selected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else if min(width, height)==16, 2 τ is selected</a:t>
            </a:r>
          </a:p>
          <a:p>
            <a:pPr marL="2476500" lvl="2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else, 4 τ is </a:t>
            </a:r>
            <a:r>
              <a:rPr lang="en-US" altLang="zh-CN" sz="2800" dirty="0" smtClean="0"/>
              <a:t>selected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In addition, similar to EE2-2.7, the range of the weights is increased from [0, 8] to [0, 32] to accommodate the increased width of the SGPM blending area.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2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図 2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7445" y="5922327"/>
            <a:ext cx="6013768" cy="359314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229856" y="9579549"/>
            <a:ext cx="5544788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r>
              <a:rPr lang="en-US" altLang="zh-CN" sz="2400" dirty="0">
                <a:solidFill>
                  <a:srgbClr val="CACAC8"/>
                </a:solidFill>
              </a:rPr>
              <a:t>Figure 1 Example of blending weight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CACAC8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9512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964" y="5323065"/>
            <a:ext cx="10310230" cy="4476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3423" y="5332599"/>
            <a:ext cx="10310230" cy="4476385"/>
          </a:xfrm>
          <a:prstGeom prst="rect">
            <a:avLst/>
          </a:prstGeom>
        </p:spPr>
      </p:pic>
      <p:sp>
        <p:nvSpPr>
          <p:cNvPr id="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1730943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results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3423685"/>
            <a:ext cx="22841774" cy="1262682"/>
          </a:xfrm>
        </p:spPr>
        <p:txBody>
          <a:bodyPr>
            <a:normAutofit fontScale="850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Number of full RD for SGPM is further reduced compared with </a:t>
            </a:r>
            <a:r>
              <a:rPr lang="en-US" altLang="zh-CN" sz="3200" dirty="0" smtClean="0"/>
              <a:t>EE2-1.4</a:t>
            </a:r>
            <a:endParaRPr lang="en-US" altLang="zh-CN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Compared with EE2-1.4, half </a:t>
            </a:r>
            <a:r>
              <a:rPr lang="en-US" altLang="zh-CN" sz="3200" dirty="0" err="1" smtClean="0"/>
              <a:t>EncT</a:t>
            </a:r>
            <a:r>
              <a:rPr lang="en-US" altLang="zh-CN" sz="3200" dirty="0" smtClean="0"/>
              <a:t> is reduced, while BD rate improved                            </a:t>
            </a:r>
            <a:endParaRPr lang="en-US" altLang="zh-CN" sz="320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354" y="5579373"/>
            <a:ext cx="6517298" cy="64049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7630" y="5579373"/>
            <a:ext cx="6517298" cy="640493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34363" y="4763255"/>
            <a:ext cx="2624115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0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This proposal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166111" y="4767045"/>
            <a:ext cx="146033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/>
              <a:t>EE2-1.4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27378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3200" dirty="0"/>
              <a:t>This contribution proposes two modifications to the SGPM method in the EE2-1.4a test. One modification is to extend SGPM to smaller blocks, and the other is to apply an adaptive SGPM blending in the transition region between the two partitions. </a:t>
            </a:r>
            <a:endParaRPr lang="en-CA" altLang="zh-CN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3200" dirty="0" smtClean="0"/>
              <a:t>It </a:t>
            </a:r>
            <a:r>
              <a:rPr lang="en-CA" altLang="zh-CN" sz="3200" dirty="0"/>
              <a:t>is reported that with these modifications, on top of ECM-5.0, the simulation results are </a:t>
            </a:r>
            <a:endParaRPr lang="en-CA" altLang="zh-CN" sz="3200" dirty="0" smtClean="0"/>
          </a:p>
          <a:p>
            <a:r>
              <a:rPr lang="en-CA" altLang="zh-CN" sz="3200" dirty="0"/>
              <a:t> </a:t>
            </a:r>
            <a:r>
              <a:rPr lang="en-CA" altLang="zh-CN" sz="3200" dirty="0" smtClean="0"/>
              <a:t>  AI </a:t>
            </a:r>
            <a:r>
              <a:rPr lang="en-CA" altLang="zh-CN" sz="3200" dirty="0"/>
              <a:t>{-0.22% Y, -0.17% U, -0.19% V, 113% </a:t>
            </a:r>
            <a:r>
              <a:rPr lang="en-CA" altLang="zh-CN" sz="3200" dirty="0" err="1"/>
              <a:t>EncT</a:t>
            </a:r>
            <a:r>
              <a:rPr lang="en-CA" altLang="zh-CN" sz="3200" dirty="0"/>
              <a:t>, 103% </a:t>
            </a:r>
            <a:r>
              <a:rPr lang="en-CA" altLang="zh-CN" sz="3200" dirty="0" err="1"/>
              <a:t>DecT</a:t>
            </a:r>
            <a:r>
              <a:rPr lang="en-CA" altLang="zh-CN" sz="3200" dirty="0"/>
              <a:t>}, RA {-0.12% Y, -0.06% U, -0.18% V, x% </a:t>
            </a:r>
            <a:r>
              <a:rPr lang="en-CA" altLang="zh-CN" sz="3200" dirty="0" err="1"/>
              <a:t>EncT</a:t>
            </a:r>
            <a:r>
              <a:rPr lang="en-CA" altLang="zh-CN" sz="3200" dirty="0"/>
              <a:t>, x% </a:t>
            </a:r>
            <a:r>
              <a:rPr lang="en-CA" altLang="zh-CN" sz="3200" dirty="0" err="1"/>
              <a:t>DecT</a:t>
            </a:r>
            <a:r>
              <a:rPr lang="en-CA" altLang="zh-CN" sz="3200" dirty="0"/>
              <a:t>}. </a:t>
            </a:r>
            <a:endParaRPr lang="en-CA" altLang="zh-CN" sz="32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CA" altLang="zh-CN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3200" dirty="0" smtClean="0"/>
              <a:t>It </a:t>
            </a:r>
            <a:r>
              <a:rPr lang="en-CA" altLang="zh-CN" sz="3200" dirty="0"/>
              <a:t>is recommended to adopt the proposed method in ECM software.</a:t>
            </a:r>
            <a:endParaRPr lang="en-US" altLang="zh-CN" sz="320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Thanks to </a:t>
            </a:r>
            <a:r>
              <a:rPr lang="en-US" altLang="zh-CN"/>
              <a:t>Kwai</a:t>
            </a:r>
            <a:r>
              <a:rPr lang="en-US" altLang="zh-CN" smtClean="0"/>
              <a:t> </a:t>
            </a:r>
            <a:r>
              <a:rPr lang="en-US" altLang="zh-CN" dirty="0" smtClean="0"/>
              <a:t>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5424</TotalTime>
  <Words>489</Words>
  <Application>Microsoft Office PowerPoint</Application>
  <PresentationFormat>自定义</PresentationFormat>
  <Paragraphs>56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White 白底</vt:lpstr>
      <vt:lpstr>Black 黑底</vt:lpstr>
      <vt:lpstr>JVET-AA0119  EE2-1.4a related: Modifications of Spatial GPM  Fan Wang Yue Yu, Haoping Yu, Dong Wang</vt:lpstr>
      <vt:lpstr>Introduction   </vt:lpstr>
      <vt:lpstr>Proposed method 1/2</vt:lpstr>
      <vt:lpstr>Proposed method 2/2</vt:lpstr>
      <vt:lpstr>Simulation results</vt:lpstr>
      <vt:lpstr>Simulation results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142</cp:revision>
  <dcterms:modified xsi:type="dcterms:W3CDTF">2022-07-14T08:42:54Z</dcterms:modified>
</cp:coreProperties>
</file>