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381" r:id="rId3"/>
    <p:sldId id="373" r:id="rId4"/>
    <p:sldId id="385" r:id="rId5"/>
    <p:sldId id="386" r:id="rId6"/>
    <p:sldId id="387" r:id="rId7"/>
    <p:sldId id="384" r:id="rId8"/>
    <p:sldId id="29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2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60F8704-076C-47E3-8B64-BA5440797084}">
  <a:tblStyle styleId="{C60F8704-076C-47E3-8B64-BA5440797084}" styleName="Dolby Table Style 1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25400" cmpd="sng">
              <a:solidFill>
                <a:srgbClr val="F1F4F6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H>
      <a:tcTxStyle>
        <a:fontRef idx="minor">
          <a:prstClr val="black"/>
        </a:fontRef>
        <a:schemeClr val="dk1"/>
      </a:tcTxStyle>
      <a:tcStyle>
        <a:tcBdr/>
        <a:fill>
          <a:solidFill>
            <a:srgbClr val="F1F4F6"/>
          </a:solidFill>
        </a:fill>
      </a:tcStyle>
    </a:band2H>
    <a:band2V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band2V>
    <a:la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lastCol>
    <a:fir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firstCol>
    <a:la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lastRow>
    <a:fir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firstRow>
  </a:tblStyle>
  <a:tblStyle styleId="{BB0DF968-6A24-4916-8FE5-3B83F5BD9B39}" styleName="Dolby Calendar Style Single Row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F1F4F6"/>
              </a:solidFill>
            </a:ln>
          </a:top>
          <a:bottom>
            <a:ln w="0" cmpd="sng">
              <a:solidFill>
                <a:srgbClr val="FFFFFF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V>
      <a:tcTxStyle>
        <a:fontRef idx="minor">
          <a:prstClr val="black"/>
        </a:fontRef>
        <a:schemeClr val="dk1"/>
      </a:tcTxStyle>
      <a:tcStyle>
        <a:tcBdr>
          <a:left>
            <a:ln w="25400" cmpd="sng">
              <a:solidFill>
                <a:srgbClr val="6C6C6C"/>
              </a:solidFill>
            </a:ln>
          </a:left>
          <a:right>
            <a:ln w="25400" cmpd="sng">
              <a:solidFill>
                <a:srgbClr val="6C6C6C"/>
              </a:solidFill>
            </a:ln>
          </a:right>
        </a:tcBdr>
        <a:fill>
          <a:gradFill>
            <a:gsLst>
              <a:gs pos="0">
                <a:srgbClr val="F1F4F6"/>
              </a:gs>
              <a:gs pos="100000">
                <a:srgbClr val="FFFFFF"/>
              </a:gs>
            </a:gsLst>
            <a:lin ang="5400000" scaled="0"/>
          </a:gradFill>
        </a:fill>
      </a:tcStyle>
    </a:band2V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2" autoAdjust="0"/>
    <p:restoredTop sz="94660"/>
  </p:normalViewPr>
  <p:slideViewPr>
    <p:cSldViewPr snapToGrid="0" snapToObjects="1" showGuides="1">
      <p:cViewPr varScale="1">
        <p:scale>
          <a:sx n="77" d="100"/>
          <a:sy n="77" d="100"/>
        </p:scale>
        <p:origin x="444" y="72"/>
      </p:cViewPr>
      <p:guideLst>
        <p:guide orient="horz" pos="2160"/>
        <p:guide pos="12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40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10333A-952E-4D07-8868-1EDB7670D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6B8A17-94F1-4221-9E73-BF0AFCC5DE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375B5-7F92-4A27-9141-5D0C4F06DE12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F9E9EF-988B-4C48-9769-664FE51CB5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E1BA57-75C5-4B07-93DF-CFD1D1483B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9F28-8263-48C4-B627-5E2122B903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44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4ED5C-95FB-4C59-A738-9203A94298D0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6BD66-B0F9-4915-9BF9-6B4D8A45BC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tx1"/>
        </a:solidFill>
        <a:latin typeface="+mj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233363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69913" indent="-233363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914400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2E68C8A-8467-4BA0-A441-EAC830F8B328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8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ECE71B6-B1EC-425A-AD0D-165585EB9F4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00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BC27779-152D-4C2B-9BAB-4FDA92E25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4EDAEC5-AC1C-48EF-8419-9E4B914012C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325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1D35B43-DE0B-432A-ADE5-739A64C800F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6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FBBEF8-72A7-4D23-A24C-D58F0155F00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42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E74657C-78DC-4EA5-B7EF-452F7393E80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215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11FFA95-88E0-456F-B815-E39350D4315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57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CBAAA23-0FFF-4CA9-901F-EFAF2D2DCEB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768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C3401C8-8840-4150-B046-1C1593F1A75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79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E1E66-E75C-4C95-8CC1-7B0C08F2F44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897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57E673C-6883-4B02-9695-1D30BB6E60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5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BB23227-3911-4B34-BC55-C597E6050A8E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96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630A6C-9B19-48EF-895A-8CD0FF09A7D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26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A74E450-17D4-4E32-ABBC-FC4F0BCDD21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09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7280F15-2FAE-4FC1-841F-8526CBEB9A1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43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6D9402B-B182-4DFD-94E4-4D786F97F4E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090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3E5C92-4EF5-4BD3-9759-CBF43EA3D95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625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DB0F809-A49D-4E74-9B35-6A687F6AD7E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59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637E9F33-B745-4E39-9D79-99E01C38CB7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30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87EEBE1-C097-48B5-8D89-04514B16C82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657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081E436-2903-497F-8FD1-4D0D737976B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57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CC5CAF-D7F2-4EE4-8840-724B447DDAF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4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 userDrawn="1">
          <p15:clr>
            <a:srgbClr val="FDE53C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B75C9EB-E982-40BA-B3E6-4D5573D91CA8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9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E8CB3740-C3A9-497B-965C-678C88F4AD1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386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06D71DD-63C2-45FB-AA74-62863685533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604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B3F3CB4-DCEC-4E9F-9D1F-12F9E9C377A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7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FB4722B-CD04-4155-A152-8998850E1F4B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172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D6AD379-CF53-4B5C-A8AC-8C5975FA655E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14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D80991C-1C74-4590-AB28-AFCA51577AB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410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8A72AFE-1F2B-4DB1-BA85-51D6A0BB31A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335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EC443C-7430-4177-854D-F66BAA3FC0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586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4EB499-765A-4C6D-968D-4CAE8FBC86C3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9753815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3FF3D-ED75-4271-A901-47A4699BC686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54828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FBCF42C-59A8-4B70-8460-2FAC3208CD1C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045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5D4076-9CDA-4D49-B1A2-C5CB75E7F4AB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42222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953B06-27F8-4A1F-BCF2-FC16E924E652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405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D87D2B1-72E4-4A12-9509-4B400898DB6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56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7B7968E-2436-46AC-87B1-C50FD2DB4C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85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87155A1-254C-4A29-9304-AC3D117C6CD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787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B2351-6488-4B33-A831-02EC754819C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4163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1AB0D72-3664-47B3-B96B-A2522FB9104E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 Next LT Pro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283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FC719DA-3469-4670-9F36-418849E38FDA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984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3FC9278-DDBB-4E80-AE11-892C82F48AD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0653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56D9E65-E9F2-4433-8EF4-FE3440DD158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64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92BA65F-FFF2-4965-9A79-F7272C457B7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816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B45C6FA-145E-4BE1-A7F7-3F1081154C4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8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67C20B7-4408-4028-813F-38D36922A2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33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76DBA0-1CBE-4795-83A5-622149957E2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00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BF6C3AD-B970-4EC9-AC9C-1B9858EC001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7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9C7AABF-3895-41F2-BB91-DA7786B426A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8D6AB9C-95C0-4E61-B679-EA3984518A6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5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FAD42A0-ED5B-46B4-847D-CD0206A555D9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184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93" r:id="rId3"/>
    <p:sldLayoutId id="2147483695" r:id="rId4"/>
    <p:sldLayoutId id="2147483651" r:id="rId5"/>
    <p:sldLayoutId id="2147483675" r:id="rId6"/>
    <p:sldLayoutId id="2147483664" r:id="rId7"/>
    <p:sldLayoutId id="2147483662" r:id="rId8"/>
    <p:sldLayoutId id="2147483663" r:id="rId9"/>
    <p:sldLayoutId id="2147483696" r:id="rId10"/>
    <p:sldLayoutId id="2147483659" r:id="rId11"/>
    <p:sldLayoutId id="2147483650" r:id="rId12"/>
    <p:sldLayoutId id="2147483697" r:id="rId13"/>
    <p:sldLayoutId id="2147483656" r:id="rId14"/>
    <p:sldLayoutId id="2147483657" r:id="rId15"/>
    <p:sldLayoutId id="2147483658" r:id="rId16"/>
    <p:sldLayoutId id="2147483654" r:id="rId17"/>
    <p:sldLayoutId id="2147483668" r:id="rId18"/>
    <p:sldLayoutId id="2147483680" r:id="rId19"/>
    <p:sldLayoutId id="2147483669" r:id="rId20"/>
    <p:sldLayoutId id="2147483679" r:id="rId21"/>
    <p:sldLayoutId id="2147483688" r:id="rId22"/>
    <p:sldLayoutId id="2147483670" r:id="rId23"/>
    <p:sldLayoutId id="2147483671" r:id="rId24"/>
    <p:sldLayoutId id="2147483678" r:id="rId25"/>
    <p:sldLayoutId id="2147483690" r:id="rId26"/>
    <p:sldLayoutId id="2147483691" r:id="rId27"/>
    <p:sldLayoutId id="2147483673" r:id="rId28"/>
    <p:sldLayoutId id="2147483681" r:id="rId29"/>
    <p:sldLayoutId id="2147483682" r:id="rId30"/>
    <p:sldLayoutId id="2147483683" r:id="rId31"/>
    <p:sldLayoutId id="2147483687" r:id="rId32"/>
    <p:sldLayoutId id="2147483685" r:id="rId33"/>
    <p:sldLayoutId id="2147483686" r:id="rId34"/>
    <p:sldLayoutId id="2147483689" r:id="rId35"/>
    <p:sldLayoutId id="2147483674" r:id="rId36"/>
    <p:sldLayoutId id="2147483676" r:id="rId37"/>
    <p:sldLayoutId id="2147483699" r:id="rId38"/>
    <p:sldLayoutId id="2147483701" r:id="rId39"/>
    <p:sldLayoutId id="2147483700" r:id="rId40"/>
    <p:sldLayoutId id="2147483703" r:id="rId41"/>
    <p:sldLayoutId id="2147483672" r:id="rId42"/>
    <p:sldLayoutId id="2147483667" r:id="rId43"/>
    <p:sldLayoutId id="2147483660" r:id="rId44"/>
    <p:sldLayoutId id="2147483661" r:id="rId45"/>
    <p:sldLayoutId id="2147483698" r:id="rId46"/>
    <p:sldLayoutId id="2147483684" r:id="rId47"/>
    <p:sldLayoutId id="2147483677" r:id="rId48"/>
    <p:sldLayoutId id="2147483655" r:id="rId49"/>
    <p:sldLayoutId id="2147483666" r:id="rId50"/>
    <p:sldLayoutId id="2147483665" r:id="rId5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72" userDrawn="1">
          <p15:clr>
            <a:srgbClr val="F26B43"/>
          </p15:clr>
        </p15:guide>
        <p15:guide id="4" orient="horz" pos="672" userDrawn="1">
          <p15:clr>
            <a:srgbClr val="F26B43"/>
          </p15:clr>
        </p15:guide>
        <p15:guide id="5" orient="horz" pos="3648" userDrawn="1">
          <p15:clr>
            <a:srgbClr val="F26B43"/>
          </p15:clr>
        </p15:guide>
        <p15:guide id="6" pos="7008" userDrawn="1">
          <p15:clr>
            <a:srgbClr val="F26B43"/>
          </p15:clr>
        </p15:guide>
        <p15:guide id="7" pos="3672" userDrawn="1">
          <p15:clr>
            <a:srgbClr val="FBAE40"/>
          </p15:clr>
        </p15:guide>
        <p15:guide id="8" pos="4008" userDrawn="1">
          <p15:clr>
            <a:srgbClr val="FBAE40"/>
          </p15:clr>
        </p15:guide>
        <p15:guide id="9" pos="5136" userDrawn="1">
          <p15:clr>
            <a:srgbClr val="FBAE40"/>
          </p15:clr>
        </p15:guide>
        <p15:guide id="10" pos="408" userDrawn="1">
          <p15:clr>
            <a:srgbClr val="FBAE40"/>
          </p15:clr>
        </p15:guide>
        <p15:guide id="11" pos="2904" userDrawn="1">
          <p15:clr>
            <a:srgbClr val="FBAE40"/>
          </p15:clr>
        </p15:guide>
        <p15:guide id="12" pos="4776" userDrawn="1">
          <p15:clr>
            <a:srgbClr val="FBAE40"/>
          </p15:clr>
        </p15:guide>
        <p15:guide id="13" orient="horz" pos="1056" userDrawn="1">
          <p15:clr>
            <a:srgbClr val="FBAE40"/>
          </p15:clr>
        </p15:guide>
        <p15:guide id="14" orient="horz" pos="1392" userDrawn="1">
          <p15:clr>
            <a:srgbClr val="FBAE40"/>
          </p15:clr>
        </p15:guide>
        <p15:guide id="15" pos="7680" userDrawn="1">
          <p15:clr>
            <a:srgbClr val="FBAE40"/>
          </p15:clr>
        </p15:guide>
        <p15:guide id="16" userDrawn="1">
          <p15:clr>
            <a:srgbClr val="FBAE40"/>
          </p15:clr>
        </p15:guide>
        <p15:guide id="17" orient="horz" userDrawn="1">
          <p15:clr>
            <a:srgbClr val="FBAE40"/>
          </p15:clr>
        </p15:guide>
        <p15:guide id="18" orient="horz" pos="4320" userDrawn="1">
          <p15:clr>
            <a:srgbClr val="FBAE40"/>
          </p15:clr>
        </p15:guide>
        <p15:guide id="19" orient="horz" pos="1344" userDrawn="1">
          <p15:clr>
            <a:srgbClr val="FBAE40"/>
          </p15:clr>
        </p15:guide>
        <p15:guide id="20" orient="horz" pos="3984" userDrawn="1">
          <p15:clr>
            <a:srgbClr val="FBAE40"/>
          </p15:clr>
        </p15:guide>
        <p15:guide id="21" orient="horz" pos="336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6812-385C-4973-9409-50BDA11AF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1352203"/>
            <a:ext cx="10125075" cy="1956117"/>
          </a:xfrm>
        </p:spPr>
        <p:txBody>
          <a:bodyPr/>
          <a:lstStyle/>
          <a:p>
            <a:r>
              <a:rPr lang="en-US" sz="2800" dirty="0"/>
              <a:t>JVET-AA0100</a:t>
            </a:r>
            <a:br>
              <a:rPr lang="en-US" sz="2800" dirty="0"/>
            </a:br>
            <a:r>
              <a:rPr lang="en-US" sz="2800" dirty="0"/>
              <a:t>AHG9: On auxiliary input and separate </a:t>
            </a:r>
            <a:r>
              <a:rPr lang="en-US" sz="2800" dirty="0" err="1"/>
              <a:t>colour</a:t>
            </a:r>
            <a:r>
              <a:rPr lang="en-US" sz="2800" dirty="0"/>
              <a:t> description in the neural-network post-filter characteristics SEI message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97C5A-2AB3-451F-9F35-583830B83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2103634"/>
          </a:xfrm>
        </p:spPr>
        <p:txBody>
          <a:bodyPr/>
          <a:lstStyle/>
          <a:p>
            <a:r>
              <a:rPr lang="en-US" dirty="0"/>
              <a:t>Joint Video Experts Team (JVET) of ITU-T SG 16 WP 3 and ISO/IEC JTC 1/SC 29</a:t>
            </a:r>
          </a:p>
          <a:p>
            <a:r>
              <a:rPr lang="en-US" dirty="0"/>
              <a:t>27th Meeting, by teleconference, 13–22 </a:t>
            </a:r>
            <a:r>
              <a:rPr lang="en-US" dirty="0" err="1"/>
              <a:t>july</a:t>
            </a:r>
            <a:r>
              <a:rPr lang="en-US" dirty="0"/>
              <a:t> 2022</a:t>
            </a:r>
          </a:p>
          <a:p>
            <a:endParaRPr lang="en-US" dirty="0"/>
          </a:p>
          <a:p>
            <a:r>
              <a:rPr lang="en-US" dirty="0"/>
              <a:t>T. Shao, A. Arora, P. Yin, S. McCarthy, T. Lu, F. Pu, W. Husak (Dolby), M. M. </a:t>
            </a:r>
            <a:r>
              <a:rPr lang="en-US" dirty="0" err="1"/>
              <a:t>Hannuksela</a:t>
            </a:r>
            <a:r>
              <a:rPr lang="en-US" dirty="0"/>
              <a:t>, F. Cricri, M. Santamaria Gomez (Nokia), T. </a:t>
            </a:r>
            <a:r>
              <a:rPr lang="en-US" dirty="0" err="1"/>
              <a:t>Chujoh</a:t>
            </a:r>
            <a:r>
              <a:rPr lang="en-US" dirty="0"/>
              <a:t>, Y. </a:t>
            </a:r>
            <a:r>
              <a:rPr lang="en-US" dirty="0" err="1"/>
              <a:t>Yasugi</a:t>
            </a:r>
            <a:r>
              <a:rPr lang="en-US" dirty="0"/>
              <a:t>, T. </a:t>
            </a:r>
            <a:r>
              <a:rPr lang="en-US" dirty="0" err="1"/>
              <a:t>Ikai</a:t>
            </a:r>
            <a:r>
              <a:rPr lang="en-US" dirty="0"/>
              <a:t> (Sharp)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6C276-C1B6-4AB6-9A98-1AD23B74D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298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793848"/>
          </a:xfrm>
        </p:spPr>
        <p:txBody>
          <a:bodyPr/>
          <a:lstStyle/>
          <a:p>
            <a:r>
              <a:rPr lang="en-US" sz="1800" dirty="0"/>
              <a:t>This contribution proposes the following syntax elements for the neural-network post-filter characteristics (</a:t>
            </a:r>
            <a:r>
              <a:rPr lang="en-US" sz="1800" dirty="0" err="1"/>
              <a:t>nnpfc</a:t>
            </a:r>
            <a:r>
              <a:rPr lang="en-US" sz="1800" dirty="0"/>
              <a:t>) SEI message to be added to the next draft of Additional SEI messages for VSEI (JVET-Z2006):</a:t>
            </a:r>
            <a:endParaRPr lang="en-US" sz="1000" dirty="0"/>
          </a:p>
          <a:p>
            <a:pPr marL="342900" indent="-342900">
              <a:buAutoNum type="arabicPeriod"/>
            </a:pPr>
            <a:r>
              <a:rPr lang="en-US" sz="1800" dirty="0" err="1">
                <a:highlight>
                  <a:srgbClr val="FFFF00"/>
                </a:highlight>
              </a:rPr>
              <a:t>nnpfc_auxiliary_inp_idc</a:t>
            </a:r>
            <a:r>
              <a:rPr lang="en-US" sz="1800" dirty="0"/>
              <a:t> to indicate that </a:t>
            </a:r>
            <a:r>
              <a:rPr lang="en-US" sz="1800" dirty="0">
                <a:highlight>
                  <a:srgbClr val="FFFF00"/>
                </a:highlight>
              </a:rPr>
              <a:t>auxiliary input</a:t>
            </a:r>
            <a:r>
              <a:rPr lang="en-US" sz="1800" dirty="0"/>
              <a:t> data may be present in the neural network input tensor </a:t>
            </a:r>
            <a:r>
              <a:rPr lang="en-US" sz="1800" dirty="0">
                <a:highlight>
                  <a:srgbClr val="FFFF00"/>
                </a:highlight>
              </a:rPr>
              <a:t>for any luma-chroma configuration</a:t>
            </a:r>
            <a:r>
              <a:rPr lang="en-US" sz="1800" dirty="0"/>
              <a:t> allowed, e.g., luma-only, chroma-only, and luma-chroma configuration. </a:t>
            </a:r>
          </a:p>
          <a:p>
            <a:r>
              <a:rPr lang="en-US" sz="1800" dirty="0"/>
              <a:t>2.   </a:t>
            </a:r>
            <a:r>
              <a:rPr lang="en-US" sz="1800" dirty="0" err="1">
                <a:highlight>
                  <a:srgbClr val="FFFF00"/>
                </a:highlight>
              </a:rPr>
              <a:t>nnpfc_separate_colour_description_present_flag</a:t>
            </a:r>
            <a:r>
              <a:rPr lang="en-US" sz="1800" dirty="0"/>
              <a:t> to indicate that the </a:t>
            </a:r>
            <a:r>
              <a:rPr lang="en-US" sz="1800" dirty="0" err="1">
                <a:highlight>
                  <a:srgbClr val="FFFF00"/>
                </a:highlight>
              </a:rPr>
              <a:t>colour</a:t>
            </a:r>
            <a:r>
              <a:rPr lang="en-US" sz="1800" dirty="0">
                <a:highlight>
                  <a:srgbClr val="FFFF00"/>
                </a:highlight>
              </a:rPr>
              <a:t> description information</a:t>
            </a:r>
            <a:r>
              <a:rPr lang="en-US" sz="1800" dirty="0"/>
              <a:t> of the picture that results from the neural-network post filtering may be different from that of the input to the filter. When the flag equal to 1, the syntax elements </a:t>
            </a:r>
            <a:r>
              <a:rPr lang="en-US" sz="1800" dirty="0" err="1">
                <a:highlight>
                  <a:srgbClr val="FFFF00"/>
                </a:highlight>
              </a:rPr>
              <a:t>nnpfc_colour_primaries</a:t>
            </a:r>
            <a:r>
              <a:rPr lang="en-US" sz="1800" dirty="0">
                <a:highlight>
                  <a:srgbClr val="FFFF00"/>
                </a:highlight>
              </a:rPr>
              <a:t>, </a:t>
            </a:r>
            <a:r>
              <a:rPr lang="en-US" sz="1800" dirty="0" err="1">
                <a:highlight>
                  <a:srgbClr val="FFFF00"/>
                </a:highlight>
              </a:rPr>
              <a:t>nnpfc_transfer_characteristic</a:t>
            </a:r>
            <a:r>
              <a:rPr lang="en-US" sz="1800" dirty="0">
                <a:highlight>
                  <a:srgbClr val="FFFF00"/>
                </a:highlight>
              </a:rPr>
              <a:t>, and </a:t>
            </a:r>
            <a:r>
              <a:rPr lang="en-US" sz="1800" dirty="0" err="1">
                <a:highlight>
                  <a:srgbClr val="FFFF00"/>
                </a:highlight>
              </a:rPr>
              <a:t>nnpfc_matrix_coeffs</a:t>
            </a:r>
            <a:r>
              <a:rPr lang="en-US" sz="1800" dirty="0">
                <a:highlight>
                  <a:srgbClr val="FFFF00"/>
                </a:highlight>
              </a:rPr>
              <a:t> </a:t>
            </a:r>
            <a:r>
              <a:rPr lang="en-US" sz="1800" dirty="0"/>
              <a:t>are present to specify the </a:t>
            </a:r>
            <a:r>
              <a:rPr lang="en-US" sz="1800" dirty="0" err="1"/>
              <a:t>colour</a:t>
            </a:r>
            <a:r>
              <a:rPr lang="en-US" sz="1800" dirty="0"/>
              <a:t> primaries, transfer characteristics, and matrix coefficients of the output picture.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JVET-AA0100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58C2048-025B-45C6-90FB-7D78AE968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</p:spTree>
    <p:extLst>
      <p:ext uri="{BB962C8B-B14F-4D97-AF65-F5344CB8AC3E}">
        <p14:creationId xmlns:p14="http://schemas.microsoft.com/office/powerpoint/2010/main" val="24869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5" y="1403195"/>
            <a:ext cx="7852756" cy="609600"/>
          </a:xfrm>
        </p:spPr>
        <p:txBody>
          <a:bodyPr/>
          <a:lstStyle/>
          <a:p>
            <a:r>
              <a:rPr lang="en-US" sz="2000" dirty="0"/>
              <a:t>Motivation: presence of auxiliary data in the neural-network tensor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055" y="1833099"/>
            <a:ext cx="7852756" cy="1752600"/>
          </a:xfrm>
        </p:spPr>
        <p:txBody>
          <a:bodyPr/>
          <a:lstStyle/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 JVET-Z2006, auxiliary input data can be present in the neural-network input tensor only when the value of </a:t>
            </a:r>
            <a:r>
              <a:rPr lang="en-US" sz="1400" dirty="0" err="1"/>
              <a:t>nnpfc_inp_order_idc</a:t>
            </a:r>
            <a:r>
              <a:rPr lang="en-US" sz="1400" dirty="0"/>
              <a:t> is equal to 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Auxiliary input data can be present for all input tensor configurations, e.g., luma-chroma, luma-only, chroma-only.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JVET-AA0100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147A97D-7AEC-47B1-82C3-12E6B5B7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653EBE5-41E3-4660-83FB-BE35B49F3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067" y="3905320"/>
            <a:ext cx="6981100" cy="2296109"/>
          </a:xfrm>
          <a:prstGeom prst="rect">
            <a:avLst/>
          </a:prstGeom>
        </p:spPr>
      </p:pic>
      <p:sp>
        <p:nvSpPr>
          <p:cNvPr id="18" name="Title 5">
            <a:extLst>
              <a:ext uri="{FF2B5EF4-FFF2-40B4-BE49-F238E27FC236}">
                <a16:creationId xmlns:a16="http://schemas.microsoft.com/office/drawing/2014/main" id="{C40F1C92-D043-4252-AB0D-B50188586597}"/>
              </a:ext>
            </a:extLst>
          </p:cNvPr>
          <p:cNvSpPr txBox="1">
            <a:spLocks/>
          </p:cNvSpPr>
          <p:nvPr/>
        </p:nvSpPr>
        <p:spPr>
          <a:xfrm>
            <a:off x="1232605" y="883427"/>
            <a:ext cx="2640189" cy="33591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1. Auxiliary input</a:t>
            </a:r>
          </a:p>
        </p:txBody>
      </p:sp>
    </p:spTree>
    <p:extLst>
      <p:ext uri="{BB962C8B-B14F-4D97-AF65-F5344CB8AC3E}">
        <p14:creationId xmlns:p14="http://schemas.microsoft.com/office/powerpoint/2010/main" val="4263654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801939"/>
            <a:ext cx="7852756" cy="609600"/>
          </a:xfrm>
        </p:spPr>
        <p:txBody>
          <a:bodyPr/>
          <a:lstStyle/>
          <a:p>
            <a:r>
              <a:rPr lang="en-US" sz="2400" dirty="0" err="1"/>
              <a:t>nnpfc_auxiliary_inp_idc</a:t>
            </a:r>
            <a:endParaRPr lang="en-US" sz="24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611" y="822100"/>
            <a:ext cx="7852756" cy="1752600"/>
          </a:xfrm>
        </p:spPr>
        <p:txBody>
          <a:bodyPr/>
          <a:lstStyle/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nnpfc_auxiliary_inp_idc</a:t>
            </a:r>
            <a:r>
              <a:rPr lang="en-US" sz="1400" dirty="0"/>
              <a:t> not equal to 0 specifies auxiliary input data is present in the input tensor of the neural-network post-filter. </a:t>
            </a:r>
            <a:r>
              <a:rPr lang="en-US" sz="1400" dirty="0" err="1"/>
              <a:t>nnpfc_auxiliary_inp_idc</a:t>
            </a:r>
            <a:r>
              <a:rPr lang="en-US" sz="1400" dirty="0"/>
              <a:t> equal to 0 indicates that auxiliary input data is not present in the input tensor.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nnpfc_auxiliary_inp_idc</a:t>
            </a:r>
            <a:r>
              <a:rPr lang="en-US" sz="1400" dirty="0"/>
              <a:t> equal to 1 specifies that auxiliary input tensor is derived as specified in Table 23: adding an extra dimension of Luma </a:t>
            </a:r>
            <a:r>
              <a:rPr lang="en-US" sz="1400" dirty="0" err="1"/>
              <a:t>SliceQP</a:t>
            </a:r>
            <a:r>
              <a:rPr lang="en-US" sz="1400" dirty="0"/>
              <a:t> to the tensor.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JVET-AA0100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147A97D-7AEC-47B1-82C3-12E6B5B7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7E0357-9455-46EA-A376-F5510A2FD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7" y="3092336"/>
            <a:ext cx="5758959" cy="3234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388102-D3A1-4766-B4BA-EC2B4947D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74441"/>
            <a:ext cx="5987011" cy="286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52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147124"/>
            <a:ext cx="9526019" cy="609600"/>
          </a:xfrm>
        </p:spPr>
        <p:txBody>
          <a:bodyPr/>
          <a:lstStyle/>
          <a:p>
            <a:r>
              <a:rPr lang="en-US" sz="1800" dirty="0"/>
              <a:t>Motivation: indication of </a:t>
            </a:r>
            <a:r>
              <a:rPr lang="en-US" sz="1800" dirty="0" err="1"/>
              <a:t>colour</a:t>
            </a:r>
            <a:r>
              <a:rPr lang="en-US" sz="1800" dirty="0"/>
              <a:t> description of neural-network output tensors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499826"/>
            <a:ext cx="7852756" cy="1752600"/>
          </a:xfrm>
        </p:spPr>
        <p:txBody>
          <a:bodyPr/>
          <a:lstStyle/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Colour</a:t>
            </a:r>
            <a:r>
              <a:rPr lang="en-US" sz="1400" dirty="0"/>
              <a:t> description information for neural-network output tensors cannot be </a:t>
            </a:r>
            <a:r>
              <a:rPr lang="en-US" sz="1400" dirty="0" err="1"/>
              <a:t>signalled</a:t>
            </a:r>
            <a:r>
              <a:rPr lang="en-US" sz="1400" dirty="0"/>
              <a:t> using the current text of JVET-Z2006.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Colour</a:t>
            </a:r>
            <a:r>
              <a:rPr lang="en-US" sz="1400" dirty="0"/>
              <a:t> description information for neural-network output tensors can be beneficial, e.g., the output filtering result for display is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IC</a:t>
            </a:r>
            <a:r>
              <a:rPr lang="en-GB" sz="1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/>
              <a:t>resulting from neural-network post filtering of an HDR WCG signal.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JVET-AA0100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147A97D-7AEC-47B1-82C3-12E6B5B7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108090-5CD4-4418-BA1D-92ED6BFC5B6D}"/>
              </a:ext>
            </a:extLst>
          </p:cNvPr>
          <p:cNvSpPr/>
          <p:nvPr/>
        </p:nvSpPr>
        <p:spPr>
          <a:xfrm>
            <a:off x="4974885" y="4816527"/>
            <a:ext cx="932871" cy="435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NN post filtering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715DDA2-2FD5-413B-A163-9854494E6844}"/>
              </a:ext>
            </a:extLst>
          </p:cNvPr>
          <p:cNvCxnSpPr>
            <a:cxnSpLocks/>
            <a:stCxn id="29" idx="3"/>
            <a:endCxn id="14" idx="1"/>
          </p:cNvCxnSpPr>
          <p:nvPr/>
        </p:nvCxnSpPr>
        <p:spPr>
          <a:xfrm>
            <a:off x="4362167" y="5033375"/>
            <a:ext cx="612718" cy="6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36B3702-1DB6-404B-B037-DFD67098DD23}"/>
              </a:ext>
            </a:extLst>
          </p:cNvPr>
          <p:cNvCxnSpPr>
            <a:cxnSpLocks/>
          </p:cNvCxnSpPr>
          <p:nvPr/>
        </p:nvCxnSpPr>
        <p:spPr>
          <a:xfrm flipH="1">
            <a:off x="5658543" y="4376486"/>
            <a:ext cx="2642485" cy="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33B7DAE-E626-4FB7-8D7D-B4451DF4C4FE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8301028" y="4376486"/>
            <a:ext cx="0" cy="4777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A561930-95B1-4F5C-8C6C-F7EB04A1E7DB}"/>
              </a:ext>
            </a:extLst>
          </p:cNvPr>
          <p:cNvSpPr txBox="1"/>
          <p:nvPr/>
        </p:nvSpPr>
        <p:spPr>
          <a:xfrm>
            <a:off x="3276116" y="6000910"/>
            <a:ext cx="5199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 example of application of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nnpfc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description SEI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0F68BFF-79C3-456B-863D-07147B1978D6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5907756" y="5034069"/>
            <a:ext cx="468135" cy="20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9075E67-2C48-4ADB-BF30-A954EEFA52F8}"/>
              </a:ext>
            </a:extLst>
          </p:cNvPr>
          <p:cNvSpPr/>
          <p:nvPr/>
        </p:nvSpPr>
        <p:spPr>
          <a:xfrm>
            <a:off x="3429296" y="4593383"/>
            <a:ext cx="932871" cy="879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Decoded HDR/WCG frames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821E2BE-3B03-4826-A01E-B6F236C488D9}"/>
              </a:ext>
            </a:extLst>
          </p:cNvPr>
          <p:cNvSpPr/>
          <p:nvPr/>
        </p:nvSpPr>
        <p:spPr>
          <a:xfrm>
            <a:off x="6375891" y="4616052"/>
            <a:ext cx="990566" cy="8402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Filtered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IC</a:t>
            </a:r>
            <a:r>
              <a:rPr kumimoji="0" lang="en-GB" sz="105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</a:t>
            </a:r>
            <a:r>
              <a:rPr kumimoji="0" lang="en-GB" sz="105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</a:t>
            </a:r>
            <a:r>
              <a:rPr lang="en-US" sz="1050" dirty="0">
                <a:solidFill>
                  <a:schemeClr val="tx1"/>
                </a:solidFill>
              </a:rPr>
              <a:t> frames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3EB2636-7583-451C-B462-1B6FBB3AAED7}"/>
              </a:ext>
            </a:extLst>
          </p:cNvPr>
          <p:cNvCxnSpPr>
            <a:cxnSpLocks/>
            <a:stCxn id="30" idx="3"/>
            <a:endCxn id="55" idx="1"/>
          </p:cNvCxnSpPr>
          <p:nvPr/>
        </p:nvCxnSpPr>
        <p:spPr>
          <a:xfrm>
            <a:off x="7366457" y="5036167"/>
            <a:ext cx="46813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5DB7ADB-F550-4F26-BC38-465E034506FA}"/>
              </a:ext>
            </a:extLst>
          </p:cNvPr>
          <p:cNvCxnSpPr>
            <a:cxnSpLocks/>
            <a:stCxn id="39" idx="3"/>
            <a:endCxn id="29" idx="1"/>
          </p:cNvCxnSpPr>
          <p:nvPr/>
        </p:nvCxnSpPr>
        <p:spPr>
          <a:xfrm flipV="1">
            <a:off x="3122937" y="5033375"/>
            <a:ext cx="306359" cy="6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7982C6-5970-4F98-AE75-62894C9F0A02}"/>
              </a:ext>
            </a:extLst>
          </p:cNvPr>
          <p:cNvSpPr txBox="1"/>
          <p:nvPr/>
        </p:nvSpPr>
        <p:spPr>
          <a:xfrm>
            <a:off x="5754461" y="4084262"/>
            <a:ext cx="32239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/>
              <a:t>nnpfc</a:t>
            </a:r>
            <a:r>
              <a:rPr lang="en-US" sz="1050" dirty="0"/>
              <a:t> </a:t>
            </a:r>
            <a:r>
              <a:rPr lang="en-US" sz="1050" dirty="0" err="1"/>
              <a:t>colour</a:t>
            </a:r>
            <a:r>
              <a:rPr lang="en-US" sz="1050" dirty="0"/>
              <a:t> description SEI message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CA95DCA-8B0F-44D3-B7DC-9474AC31E2E4}"/>
              </a:ext>
            </a:extLst>
          </p:cNvPr>
          <p:cNvSpPr/>
          <p:nvPr/>
        </p:nvSpPr>
        <p:spPr>
          <a:xfrm>
            <a:off x="2190066" y="4852176"/>
            <a:ext cx="932871" cy="3637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Decoder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8CC93F3-B20C-44A8-837B-67AE69F6A8ED}"/>
              </a:ext>
            </a:extLst>
          </p:cNvPr>
          <p:cNvSpPr/>
          <p:nvPr/>
        </p:nvSpPr>
        <p:spPr>
          <a:xfrm>
            <a:off x="7834592" y="4854274"/>
            <a:ext cx="932871" cy="3637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Display device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F717FA4-ED00-4920-BFFD-F24CF7E12962}"/>
              </a:ext>
            </a:extLst>
          </p:cNvPr>
          <p:cNvSpPr/>
          <p:nvPr/>
        </p:nvSpPr>
        <p:spPr>
          <a:xfrm>
            <a:off x="2068868" y="3834479"/>
            <a:ext cx="6909585" cy="214858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9" name="Title 5">
            <a:extLst>
              <a:ext uri="{FF2B5EF4-FFF2-40B4-BE49-F238E27FC236}">
                <a16:creationId xmlns:a16="http://schemas.microsoft.com/office/drawing/2014/main" id="{FBD4F7A4-A10B-40B6-AD02-C5E5A92522E5}"/>
              </a:ext>
            </a:extLst>
          </p:cNvPr>
          <p:cNvSpPr txBox="1">
            <a:spLocks/>
          </p:cNvSpPr>
          <p:nvPr/>
        </p:nvSpPr>
        <p:spPr>
          <a:xfrm>
            <a:off x="1066800" y="706979"/>
            <a:ext cx="3580015" cy="33591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2. Separate </a:t>
            </a:r>
            <a:r>
              <a:rPr lang="en-US" sz="2000" dirty="0" err="1"/>
              <a:t>colour</a:t>
            </a:r>
            <a:r>
              <a:rPr lang="en-US" sz="2000" dirty="0"/>
              <a:t> description</a:t>
            </a:r>
          </a:p>
        </p:txBody>
      </p:sp>
    </p:spTree>
    <p:extLst>
      <p:ext uri="{BB962C8B-B14F-4D97-AF65-F5344CB8AC3E}">
        <p14:creationId xmlns:p14="http://schemas.microsoft.com/office/powerpoint/2010/main" val="425393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984" y="751461"/>
            <a:ext cx="9526019" cy="609600"/>
          </a:xfrm>
        </p:spPr>
        <p:txBody>
          <a:bodyPr/>
          <a:lstStyle/>
          <a:p>
            <a:r>
              <a:rPr lang="en-US" sz="2400" dirty="0" err="1"/>
              <a:t>nnpfc</a:t>
            </a:r>
            <a:r>
              <a:rPr lang="en-US" sz="2400" dirty="0"/>
              <a:t> </a:t>
            </a:r>
            <a:r>
              <a:rPr lang="en-US" sz="2400" dirty="0" err="1"/>
              <a:t>colour</a:t>
            </a:r>
            <a:r>
              <a:rPr lang="en-US" sz="2400" dirty="0"/>
              <a:t> description information SEI message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984" y="1196411"/>
            <a:ext cx="8609215" cy="2232589"/>
          </a:xfrm>
        </p:spPr>
        <p:txBody>
          <a:bodyPr/>
          <a:lstStyle/>
          <a:p>
            <a:r>
              <a:rPr lang="en-US" sz="1400" dirty="0"/>
              <a:t>It is proposed to add syntax elements </a:t>
            </a:r>
            <a:r>
              <a:rPr lang="en-US" sz="1400" dirty="0" err="1">
                <a:highlight>
                  <a:srgbClr val="FFFF00"/>
                </a:highlight>
              </a:rPr>
              <a:t>nnpfc_separate_colour_description_present_flag</a:t>
            </a:r>
            <a:r>
              <a:rPr lang="en-US" sz="1400" dirty="0"/>
              <a:t>, </a:t>
            </a:r>
            <a:r>
              <a:rPr lang="en-US" sz="1400" dirty="0" err="1">
                <a:highlight>
                  <a:srgbClr val="FFFF00"/>
                </a:highlight>
              </a:rPr>
              <a:t>nnpfc_colour_primaries</a:t>
            </a:r>
            <a:r>
              <a:rPr lang="en-US" sz="1400" dirty="0"/>
              <a:t>, </a:t>
            </a:r>
            <a:r>
              <a:rPr lang="en-US" sz="1400" dirty="0" err="1">
                <a:highlight>
                  <a:srgbClr val="FFFF00"/>
                </a:highlight>
              </a:rPr>
              <a:t>nnpfc_transfer_characteristic</a:t>
            </a:r>
            <a:r>
              <a:rPr lang="en-US" sz="1400" dirty="0"/>
              <a:t>, and </a:t>
            </a:r>
            <a:r>
              <a:rPr lang="en-US" sz="1400" dirty="0" err="1">
                <a:highlight>
                  <a:srgbClr val="FFFF00"/>
                </a:highlight>
              </a:rPr>
              <a:t>nnpfc_matrix_coeffs</a:t>
            </a:r>
            <a:r>
              <a:rPr lang="en-US" sz="1400" dirty="0">
                <a:highlight>
                  <a:srgbClr val="FFFF00"/>
                </a:highlight>
              </a:rPr>
              <a:t> </a:t>
            </a:r>
            <a:r>
              <a:rPr lang="en-US" sz="1400" dirty="0"/>
              <a:t>and corresponding semantics to the </a:t>
            </a:r>
            <a:r>
              <a:rPr lang="en-US" sz="1400" dirty="0" err="1"/>
              <a:t>nnpfc</a:t>
            </a:r>
            <a:r>
              <a:rPr lang="en-US" sz="1400" dirty="0"/>
              <a:t> SEI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nnpfc_separate_colour_description_present_flag</a:t>
            </a:r>
            <a:r>
              <a:rPr lang="en-US" sz="1400" dirty="0"/>
              <a:t> equal to 1 indicates that a distinct combination of </a:t>
            </a:r>
            <a:r>
              <a:rPr lang="en-US" sz="1400" dirty="0" err="1"/>
              <a:t>colour</a:t>
            </a:r>
            <a:r>
              <a:rPr lang="en-US" sz="1400" dirty="0"/>
              <a:t> primaries, transfer characteristics, and matrix coefficients is specified in the SEI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nnpfc_colour_primaries</a:t>
            </a:r>
            <a:r>
              <a:rPr lang="en-US" sz="1400" dirty="0"/>
              <a:t>, </a:t>
            </a:r>
            <a:r>
              <a:rPr lang="en-US" sz="1400" dirty="0" err="1"/>
              <a:t>nnpfc_transfer_characteristic</a:t>
            </a:r>
            <a:r>
              <a:rPr lang="en-US" sz="1400" dirty="0"/>
              <a:t>, and </a:t>
            </a:r>
            <a:r>
              <a:rPr lang="en-US" sz="1400" dirty="0" err="1"/>
              <a:t>nnpfc_matrix_coeffs</a:t>
            </a:r>
            <a:r>
              <a:rPr lang="en-US" sz="1400" dirty="0"/>
              <a:t> have the same semantics as the </a:t>
            </a:r>
            <a:r>
              <a:rPr lang="en-US" sz="1400" dirty="0" err="1"/>
              <a:t>vui_colour_primaries</a:t>
            </a:r>
            <a:r>
              <a:rPr lang="en-US" sz="1400" dirty="0"/>
              <a:t>, </a:t>
            </a:r>
            <a:r>
              <a:rPr lang="en-US" sz="1400" dirty="0" err="1"/>
              <a:t>vui_transfer_characteristic</a:t>
            </a:r>
            <a:r>
              <a:rPr lang="en-US" sz="1400" dirty="0"/>
              <a:t>, and </a:t>
            </a:r>
            <a:r>
              <a:rPr lang="en-US" sz="1400" dirty="0" err="1"/>
              <a:t>vui_matrix_coeffs</a:t>
            </a:r>
            <a:r>
              <a:rPr lang="en-US" sz="1400" dirty="0"/>
              <a:t> defined in ITU-T Rec. H.273.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JVET-AA0100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147A97D-7AEC-47B1-82C3-12E6B5B7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49F9BB-BB4D-48A4-B948-E0DA279FB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021" y="3976746"/>
            <a:ext cx="7362131" cy="263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59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8A036-6AE3-4AF7-BA82-357E69EF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BA4940-18AB-41D8-9C88-829194A46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793848"/>
          </a:xfrm>
        </p:spPr>
        <p:txBody>
          <a:bodyPr/>
          <a:lstStyle/>
          <a:p>
            <a:r>
              <a:rPr lang="en-US" sz="1800" dirty="0"/>
              <a:t>Adopt the proposed syntax elements and semantics for the neural-network post-filter characteristics (</a:t>
            </a:r>
            <a:r>
              <a:rPr lang="en-US" sz="1800" dirty="0" err="1"/>
              <a:t>nnpfc</a:t>
            </a:r>
            <a:r>
              <a:rPr lang="en-US" sz="1800" dirty="0"/>
              <a:t>) SEI message to be added to the next draft of Additional SEI messages for VSEI (JVET-Z2006):</a:t>
            </a:r>
          </a:p>
          <a:p>
            <a:endParaRPr lang="en-US" sz="1000" dirty="0"/>
          </a:p>
          <a:p>
            <a:pPr marL="463550" indent="-463550">
              <a:buFont typeface="Arial" panose="020B0604020202020204" pitchFamily="34" charset="0"/>
              <a:buChar char="•"/>
            </a:pPr>
            <a:r>
              <a:rPr lang="en-US" sz="1800" dirty="0" err="1"/>
              <a:t>nnpfc_auxiliary_inp_idc</a:t>
            </a:r>
            <a:r>
              <a:rPr lang="en-US" sz="1800" dirty="0"/>
              <a:t> to indicate that auxiliary input data may be present in the neural network input tensor for any luma-chroma configuration allowed. </a:t>
            </a:r>
          </a:p>
          <a:p>
            <a:pPr marL="463550" indent="-463550">
              <a:buFont typeface="Arial" panose="020B0604020202020204" pitchFamily="34" charset="0"/>
              <a:buChar char="•"/>
            </a:pPr>
            <a:r>
              <a:rPr lang="en-US" sz="1800" dirty="0" err="1"/>
              <a:t>nnpfc_separate_colour_description_present_flag</a:t>
            </a:r>
            <a:r>
              <a:rPr lang="en-US" sz="1800" dirty="0"/>
              <a:t> as well as </a:t>
            </a:r>
            <a:r>
              <a:rPr lang="en-US" sz="1800" dirty="0" err="1"/>
              <a:t>nnpfc_colour_primaries</a:t>
            </a:r>
            <a:r>
              <a:rPr lang="en-US" sz="1800" dirty="0"/>
              <a:t>, </a:t>
            </a:r>
            <a:r>
              <a:rPr lang="en-US" sz="1800" dirty="0" err="1"/>
              <a:t>nnpfc_transfer_characteristic</a:t>
            </a:r>
            <a:r>
              <a:rPr lang="en-US" sz="1800" dirty="0"/>
              <a:t>, and </a:t>
            </a:r>
            <a:r>
              <a:rPr lang="en-US" sz="1800" dirty="0" err="1"/>
              <a:t>nnpfc_matrix_coeffs</a:t>
            </a:r>
            <a:r>
              <a:rPr lang="en-US" sz="1800" dirty="0"/>
              <a:t> to indicate and specify the </a:t>
            </a:r>
            <a:r>
              <a:rPr lang="en-US" sz="1800" dirty="0" err="1"/>
              <a:t>colour</a:t>
            </a:r>
            <a:r>
              <a:rPr lang="en-US" sz="1800" dirty="0"/>
              <a:t> primaries, transfer characteristics, and matrix coefficients of the output picture after filtering.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13624-A869-4E4D-BB33-3667CC06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650B2-09CB-47D5-ADAC-2A5CDCC0D0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JVET-AA0100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58C2048-025B-45C6-90FB-7D78AE968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© 2022 DOLBY</a:t>
            </a:r>
          </a:p>
        </p:txBody>
      </p:sp>
    </p:spTree>
    <p:extLst>
      <p:ext uri="{BB962C8B-B14F-4D97-AF65-F5344CB8AC3E}">
        <p14:creationId xmlns:p14="http://schemas.microsoft.com/office/powerpoint/2010/main" val="1306375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86C30D-3B8E-4984-BA73-03F1C35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442156"/>
      </p:ext>
    </p:extLst>
  </p:cSld>
  <p:clrMapOvr>
    <a:masterClrMapping/>
  </p:clrMapOvr>
</p:sld>
</file>

<file path=ppt/theme/theme1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1DF8BE0-79CA-453C-95B7-EEE9649A6166}" vid="{DD3C528B-4019-4928-8C66-C86135CF62BF}"/>
    </a:ext>
  </a:extLst>
</a:theme>
</file>

<file path=ppt/theme/theme2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5414</TotalTime>
  <Words>808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Avenir Next LT Pro</vt:lpstr>
      <vt:lpstr>Avenir Next LT Pro Demi</vt:lpstr>
      <vt:lpstr>Times New Roman</vt:lpstr>
      <vt:lpstr>Dolby 2020</vt:lpstr>
      <vt:lpstr>JVET-AA0100 AHG9: On auxiliary input and separate colour description in the neural-network post-filter characteristics SEI message</vt:lpstr>
      <vt:lpstr>Overview</vt:lpstr>
      <vt:lpstr>Motivation: presence of auxiliary data in the neural-network tensor</vt:lpstr>
      <vt:lpstr>nnpfc_auxiliary_inp_idc</vt:lpstr>
      <vt:lpstr>Motivation: indication of colour description of neural-network output tensors</vt:lpstr>
      <vt:lpstr>nnpfc colour description information SEI message</vt:lpstr>
      <vt:lpstr>Recommendation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24th JVET Meeting Pre-meeting review</dc:title>
  <dc:creator>Sean McCarthy</dc:creator>
  <cp:lastModifiedBy>Shao, Tong</cp:lastModifiedBy>
  <cp:revision>184</cp:revision>
  <dcterms:created xsi:type="dcterms:W3CDTF">2021-10-04T12:44:55Z</dcterms:created>
  <dcterms:modified xsi:type="dcterms:W3CDTF">2022-07-13T17:44:33Z</dcterms:modified>
</cp:coreProperties>
</file>