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"/>
  </p:notesMasterIdLst>
  <p:sldIdLst>
    <p:sldId id="278" r:id="rId5"/>
    <p:sldId id="311" r:id="rId6"/>
    <p:sldId id="318" r:id="rId7"/>
    <p:sldId id="320" r:id="rId8"/>
    <p:sldId id="322" r:id="rId9"/>
    <p:sldId id="32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0"/>
    <p:restoredTop sz="94674"/>
  </p:normalViewPr>
  <p:slideViewPr>
    <p:cSldViewPr snapToGrid="0">
      <p:cViewPr varScale="1">
        <p:scale>
          <a:sx n="106" d="100"/>
          <a:sy n="106" d="100"/>
        </p:scale>
        <p:origin x="5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7/14/2022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7/14/2022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7/14/2022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7/14/2022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7/14/2022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7/14/2022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7/14/2022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JVET-AA0044: Intra TMP for Chroma Components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59" y="4267293"/>
            <a:ext cx="10387428" cy="1155138"/>
          </a:xfrm>
        </p:spPr>
        <p:txBody>
          <a:bodyPr/>
          <a:lstStyle/>
          <a:p>
            <a:r>
              <a:rPr lang="en-US" b="1" u="sng" dirty="0"/>
              <a:t>Karam Naser</a:t>
            </a:r>
            <a:r>
              <a:rPr lang="en-US" dirty="0"/>
              <a:t>, Thierry Dumas, Tangi Poirier, Franck Galpin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D79B7-5867-4C49-898B-C8EF6F7A1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Intra TMP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11D9C9-BB6A-094A-978F-39C2F259B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7/14/2022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234C8B-F21D-654D-BC6D-E831A0271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6F4A90-8F19-CE4A-8A97-17FAB83B4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75A8EC-FC5A-FF4B-A1DD-747318579F1D}"/>
              </a:ext>
            </a:extLst>
          </p:cNvPr>
          <p:cNvSpPr txBox="1"/>
          <p:nvPr/>
        </p:nvSpPr>
        <p:spPr>
          <a:xfrm>
            <a:off x="825500" y="6096374"/>
            <a:ext cx="3429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/>
              <a:t>*CTC Sequences: B,C, D, E, F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FFF686-7BA3-1EC4-FF1F-93FDB0AE7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32" y="1906215"/>
            <a:ext cx="4114801" cy="3091682"/>
          </a:xfrm>
          <a:prstGeom prst="rect">
            <a:avLst/>
          </a:prstGeom>
          <a:noFill/>
        </p:spPr>
      </p:pic>
      <p:sp>
        <p:nvSpPr>
          <p:cNvPr id="11" name="Content Placeholder 8">
            <a:extLst>
              <a:ext uri="{FF2B5EF4-FFF2-40B4-BE49-F238E27FC236}">
                <a16:creationId xmlns:a16="http://schemas.microsoft.com/office/drawing/2014/main" id="{70F635E5-9C29-6875-156B-2CDC755FFDC7}"/>
              </a:ext>
            </a:extLst>
          </p:cNvPr>
          <p:cNvSpPr txBox="1">
            <a:spLocks/>
          </p:cNvSpPr>
          <p:nvPr/>
        </p:nvSpPr>
        <p:spPr>
          <a:xfrm>
            <a:off x="6083300" y="2197493"/>
            <a:ext cx="6402328" cy="24630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First tool set of ECM-1.0</a:t>
            </a:r>
          </a:p>
          <a:p>
            <a:r>
              <a:rPr lang="en-US" dirty="0"/>
              <a:t>Currently enabled for </a:t>
            </a:r>
            <a:r>
              <a:rPr lang="en-US" dirty="0" err="1"/>
              <a:t>classF</a:t>
            </a:r>
            <a:r>
              <a:rPr lang="en-US" dirty="0"/>
              <a:t> and TGM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01803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0D80EC7-6E1B-663B-9A1E-3F2EC3457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Intra TMP code in ECM</a:t>
            </a:r>
            <a:endParaRPr lang="fr-FR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4D2FFA-C551-CFFB-6A61-9B7023792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18ABDE-F2A1-316B-A020-CC351B354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E97C3A-B397-B597-54C4-116574310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A36C80-F7B8-D441-21C0-9CDC0B36E312}"/>
              </a:ext>
            </a:extLst>
          </p:cNvPr>
          <p:cNvSpPr txBox="1"/>
          <p:nvPr/>
        </p:nvSpPr>
        <p:spPr>
          <a:xfrm>
            <a:off x="465601" y="1292355"/>
            <a:ext cx="6097508" cy="1338828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RefTemplateType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tempType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m_pcIntraPred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-&gt;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getRefTemplateType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(*(</a:t>
            </a:r>
            <a:r>
              <a:rPr lang="fr-FR" sz="900" dirty="0">
                <a:solidFill>
                  <a:srgbClr val="808080"/>
                </a:solidFill>
                <a:latin typeface="Cascadia Mono" panose="020B0609020000020004" pitchFamily="49" charset="0"/>
              </a:rPr>
              <a:t>tu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.cu), </a:t>
            </a:r>
            <a:r>
              <a:rPr lang="fr-FR" sz="900" dirty="0">
                <a:solidFill>
                  <a:srgbClr val="808080"/>
                </a:solidFill>
                <a:latin typeface="Cascadia Mono" panose="020B0609020000020004" pitchFamily="49" charset="0"/>
              </a:rPr>
              <a:t>tu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.cu-&gt;blocks</a:t>
            </a:r>
            <a:r>
              <a:rPr lang="fr-FR" sz="900" dirty="0">
                <a:solidFill>
                  <a:srgbClr val="008080"/>
                </a:solidFill>
                <a:latin typeface="Cascadia Mono" panose="020B0609020000020004" pitchFamily="49" charset="0"/>
              </a:rPr>
              <a:t>[</a:t>
            </a:r>
            <a:r>
              <a:rPr lang="fr-FR" sz="900" dirty="0">
                <a:solidFill>
                  <a:srgbClr val="2F4F4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COMPONENT_Y</a:t>
            </a:r>
            <a:r>
              <a:rPr lang="fr-FR" sz="900" dirty="0">
                <a:solidFill>
                  <a:srgbClr val="008080"/>
                </a:solidFill>
                <a:latin typeface="Cascadia Mono" panose="020B0609020000020004" pitchFamily="49" charset="0"/>
              </a:rPr>
              <a:t>]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endParaRPr lang="fr-FR" sz="9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     </a:t>
            </a:r>
            <a:r>
              <a:rPr lang="fr-FR" sz="900" dirty="0">
                <a:solidFill>
                  <a:srgbClr val="0000FF"/>
                </a:solidFill>
                <a:latin typeface="Cascadia Mono" panose="020B0609020000020004" pitchFamily="49" charset="0"/>
              </a:rPr>
              <a:t>if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(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tempType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!= </a:t>
            </a:r>
            <a:r>
              <a:rPr lang="fr-FR" sz="900" dirty="0">
                <a:solidFill>
                  <a:srgbClr val="2F4F4F"/>
                </a:solidFill>
                <a:latin typeface="Cascadia Mono" panose="020B0609020000020004" pitchFamily="49" charset="0"/>
              </a:rPr>
              <a:t>NO_TEMPLATE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)</a:t>
            </a:r>
          </a:p>
          <a:p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 {</a:t>
            </a:r>
          </a:p>
          <a:p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m_pcIntraPred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-&gt;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getTargetTemplate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fr-FR" sz="900" dirty="0">
                <a:solidFill>
                  <a:srgbClr val="808080"/>
                </a:solidFill>
                <a:latin typeface="Cascadia Mono" panose="020B0609020000020004" pitchFamily="49" charset="0"/>
              </a:rPr>
              <a:t>tu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.cu,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pu.</a:t>
            </a:r>
            <a:r>
              <a:rPr lang="fr-FR" sz="9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lwidth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(),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pu.</a:t>
            </a:r>
            <a:r>
              <a:rPr lang="fr-FR" sz="9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lheight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(),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tempType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m_pcIntraPred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-&gt;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candidateSearchIntra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fr-FR" sz="900" dirty="0">
                <a:solidFill>
                  <a:srgbClr val="808080"/>
                </a:solidFill>
                <a:latin typeface="Cascadia Mono" panose="020B0609020000020004" pitchFamily="49" charset="0"/>
              </a:rPr>
              <a:t>tu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.cu,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pu.</a:t>
            </a:r>
            <a:r>
              <a:rPr lang="fr-FR" sz="9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lwidth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(),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pu.</a:t>
            </a:r>
            <a:r>
              <a:rPr lang="fr-FR" sz="9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lheight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(),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tempType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m_pcIntraPred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-&gt;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generateTMPrediction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piPred.buf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piPred.stride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pu.</a:t>
            </a:r>
            <a:r>
              <a:rPr lang="fr-FR" sz="9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lwidth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(),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pu.</a:t>
            </a:r>
            <a:r>
              <a:rPr lang="fr-FR" sz="9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lheight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(),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foundCandiNum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  <a:endParaRPr lang="fr-FR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D1C2241-0F6B-4C33-BA2F-A94C7D69359D}"/>
              </a:ext>
            </a:extLst>
          </p:cNvPr>
          <p:cNvSpPr txBox="1"/>
          <p:nvPr/>
        </p:nvSpPr>
        <p:spPr>
          <a:xfrm>
            <a:off x="467360" y="3019141"/>
            <a:ext cx="6097508" cy="646331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IntraPrediction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::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candidateSearchIntra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( 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CodingUnit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*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pcCU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unsigned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uiBlkWidth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unsigned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uiBlkHeight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RefTemplateType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tempType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)</a:t>
            </a:r>
          </a:p>
          <a:p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s-ES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s-ES" sz="9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const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s-ES" sz="900" dirty="0" err="1">
                <a:solidFill>
                  <a:srgbClr val="2B91A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ComponentID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s-ES" sz="9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compID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= </a:t>
            </a:r>
            <a:r>
              <a:rPr lang="es-ES" sz="900" dirty="0">
                <a:solidFill>
                  <a:srgbClr val="2F4F4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COMPONENT_Y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;</a:t>
            </a:r>
            <a:endParaRPr lang="fr-FR" dirty="0">
              <a:highlight>
                <a:srgbClr val="FFFF00"/>
              </a:highlight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3CA90ED-8D36-B22E-1DE2-AE38628F485C}"/>
              </a:ext>
            </a:extLst>
          </p:cNvPr>
          <p:cNvSpPr txBox="1"/>
          <p:nvPr/>
        </p:nvSpPr>
        <p:spPr>
          <a:xfrm>
            <a:off x="474654" y="4007398"/>
            <a:ext cx="6097508" cy="78483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IntraPrediction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::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searchCandidateFromOnePicIntra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( 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CodingUnit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*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pcCU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Pel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**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tarPatch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unsigned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uiPatchWidth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unsigned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uiPatchHeight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unsigned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setId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RefTemplateType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tempType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)</a:t>
            </a:r>
          </a:p>
          <a:p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s-ES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s-ES" sz="9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const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s-ES" sz="900" dirty="0" err="1">
                <a:solidFill>
                  <a:srgbClr val="2B91A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ComponentID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s-ES" sz="9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compID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= </a:t>
            </a:r>
            <a:r>
              <a:rPr lang="es-ES" sz="900" dirty="0">
                <a:solidFill>
                  <a:srgbClr val="2F4F4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COMPONENT_Y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;</a:t>
            </a:r>
            <a:endParaRPr lang="fr-FR" dirty="0">
              <a:highlight>
                <a:srgbClr val="FFFF00"/>
              </a:highlight>
            </a:endParaRPr>
          </a:p>
        </p:txBody>
      </p:sp>
      <p:sp>
        <p:nvSpPr>
          <p:cNvPr id="22" name="Content Placeholder 8">
            <a:extLst>
              <a:ext uri="{FF2B5EF4-FFF2-40B4-BE49-F238E27FC236}">
                <a16:creationId xmlns:a16="http://schemas.microsoft.com/office/drawing/2014/main" id="{299FF16D-5EBB-319F-5E4A-8A1AD7B97117}"/>
              </a:ext>
            </a:extLst>
          </p:cNvPr>
          <p:cNvSpPr txBox="1">
            <a:spLocks/>
          </p:cNvSpPr>
          <p:nvPr/>
        </p:nvSpPr>
        <p:spPr>
          <a:xfrm>
            <a:off x="7024861" y="1925889"/>
            <a:ext cx="4817072" cy="24630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Mainly 4 steps: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Get Reference Type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Search candidates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Copy prediction block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  <a:p>
            <a:r>
              <a:rPr lang="en-US" dirty="0"/>
              <a:t>In all process, </a:t>
            </a:r>
            <a:r>
              <a:rPr lang="en-US" dirty="0" err="1">
                <a:highlight>
                  <a:srgbClr val="FFFF00"/>
                </a:highlight>
              </a:rPr>
              <a:t>compID</a:t>
            </a:r>
            <a:r>
              <a:rPr lang="en-US" dirty="0"/>
              <a:t> is hard coded</a:t>
            </a:r>
            <a:endParaRPr lang="fr-FR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C833B8C-2631-11B8-CA41-5D44C5793414}"/>
              </a:ext>
            </a:extLst>
          </p:cNvPr>
          <p:cNvSpPr txBox="1"/>
          <p:nvPr/>
        </p:nvSpPr>
        <p:spPr>
          <a:xfrm>
            <a:off x="486625" y="5501137"/>
            <a:ext cx="6097508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IntraPrediction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::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getTargetTemplate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( 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CodingUnit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*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pcCU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unsigned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uiBlkWidth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unsigned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uiBlkHeight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RefTemplateType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tempType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)</a:t>
            </a:r>
          </a:p>
          <a:p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s-ES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s-ES" sz="9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const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s-ES" sz="900" dirty="0" err="1">
                <a:solidFill>
                  <a:srgbClr val="2B91A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ComponentID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s-ES" sz="9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compID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= </a:t>
            </a:r>
            <a:r>
              <a:rPr lang="es-ES" sz="900" dirty="0">
                <a:solidFill>
                  <a:srgbClr val="2F4F4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COMPONENT_Y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;</a:t>
            </a:r>
            <a:endParaRPr lang="fr-FR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533069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4B7415-F34E-17A7-E955-AB227F64B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Enabling Chroma Intra TMP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261E6D-E5D7-18E1-2E66-ECCB71A82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380312-008F-942D-02C2-4D9EB0EDC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B4F43D-8B62-0F4B-EC72-8BD4DE87D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78C61B-2FF5-CEB2-7763-7A3261495C64}"/>
              </a:ext>
            </a:extLst>
          </p:cNvPr>
          <p:cNvSpPr txBox="1"/>
          <p:nvPr/>
        </p:nvSpPr>
        <p:spPr>
          <a:xfrm>
            <a:off x="41861" y="1887456"/>
            <a:ext cx="6097508" cy="646331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>
            <a:spAutoFit/>
          </a:bodyPr>
          <a:lstStyle/>
          <a:p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IntraPrediction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::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candidateSearchIntra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( 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CodingUnit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*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pcCU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unsigned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uiBlkWidth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unsigned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uiBlkHeight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RefTemplateType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tempType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)</a:t>
            </a:r>
          </a:p>
          <a:p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s-ES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s-ES" sz="9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const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s-ES" sz="900" dirty="0" err="1">
                <a:solidFill>
                  <a:srgbClr val="2B91A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ComponentID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s-ES" sz="9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compID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= </a:t>
            </a:r>
            <a:r>
              <a:rPr lang="es-ES" sz="900" dirty="0">
                <a:solidFill>
                  <a:srgbClr val="2F4F4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COMPONENT_Y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;</a:t>
            </a:r>
            <a:endParaRPr lang="fr-FR" dirty="0">
              <a:highlight>
                <a:srgbClr val="FFFF00"/>
              </a:highligh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90B845-F00A-6E6D-A90D-E69548CE6BD0}"/>
              </a:ext>
            </a:extLst>
          </p:cNvPr>
          <p:cNvSpPr txBox="1"/>
          <p:nvPr/>
        </p:nvSpPr>
        <p:spPr>
          <a:xfrm>
            <a:off x="49155" y="2875713"/>
            <a:ext cx="6097508" cy="784830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>
            <a:spAutoFit/>
          </a:bodyPr>
          <a:lstStyle/>
          <a:p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IntraPrediction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::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searchCandidateFromOnePicIntra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( 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CodingUnit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*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pcCU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Pel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**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tarPatch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unsigned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uiPatchWidth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unsigned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uiPatchHeight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unsigned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setId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RefTemplateType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tempType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)</a:t>
            </a:r>
          </a:p>
          <a:p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s-ES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s-ES" sz="9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const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s-ES" sz="900" dirty="0" err="1">
                <a:solidFill>
                  <a:srgbClr val="2B91A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ComponentID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s-ES" sz="9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compID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= </a:t>
            </a:r>
            <a:r>
              <a:rPr lang="es-ES" sz="900" dirty="0">
                <a:solidFill>
                  <a:srgbClr val="2F4F4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COMPONENT_Y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;</a:t>
            </a:r>
            <a:endParaRPr lang="fr-FR" dirty="0">
              <a:highlight>
                <a:srgbClr val="FFFF00"/>
              </a:highlight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480622A-8D28-62CF-D603-C03A86C37BBC}"/>
              </a:ext>
            </a:extLst>
          </p:cNvPr>
          <p:cNvSpPr txBox="1"/>
          <p:nvPr/>
        </p:nvSpPr>
        <p:spPr>
          <a:xfrm>
            <a:off x="61126" y="4369452"/>
            <a:ext cx="6097508" cy="646331"/>
          </a:xfrm>
          <a:prstGeom prst="rect">
            <a:avLst/>
          </a:prstGeom>
          <a:solidFill>
            <a:schemeClr val="bg1"/>
          </a:solidFill>
          <a:ln>
            <a:noFill/>
            <a:prstDash val="dash"/>
          </a:ln>
        </p:spPr>
        <p:txBody>
          <a:bodyPr wrap="square">
            <a:spAutoFit/>
          </a:bodyPr>
          <a:lstStyle/>
          <a:p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IntraPrediction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::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getTargetTemplate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( 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CodingUnit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*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pcCU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unsigned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uiBlkWidth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unsigned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uiBlkHeight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RefTemplateType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tempType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)</a:t>
            </a:r>
          </a:p>
          <a:p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s-ES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s-ES" sz="9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const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s-ES" sz="900" dirty="0" err="1">
                <a:solidFill>
                  <a:srgbClr val="2B91A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ComponentID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s-ES" sz="9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compID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= </a:t>
            </a:r>
            <a:r>
              <a:rPr lang="es-ES" sz="900" dirty="0">
                <a:solidFill>
                  <a:srgbClr val="2F4F4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COMPONENT_Y</a:t>
            </a:r>
            <a:r>
              <a:rPr lang="es-ES" sz="9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;</a:t>
            </a:r>
            <a:endParaRPr lang="fr-FR" dirty="0">
              <a:highlight>
                <a:srgbClr val="FFFF00"/>
              </a:highlight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41D122E-5447-DC51-DEBA-C69C86C8D09F}"/>
              </a:ext>
            </a:extLst>
          </p:cNvPr>
          <p:cNvSpPr txBox="1"/>
          <p:nvPr/>
        </p:nvSpPr>
        <p:spPr>
          <a:xfrm>
            <a:off x="6315267" y="4363308"/>
            <a:ext cx="6097508" cy="646331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>
            <a:spAutoFit/>
          </a:bodyPr>
          <a:lstStyle/>
          <a:p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IntraPrediction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::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getTargetTemplate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CodingUnit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*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pcCU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unsigned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uiBlkWidth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unsigned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uiBlkHeight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2B91AF"/>
                </a:solidFill>
                <a:latin typeface="Cascadia Mono" panose="020B0609020000020004" pitchFamily="49" charset="0"/>
              </a:rPr>
              <a:t>RefTemplateType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tempType</a:t>
            </a:r>
            <a:r>
              <a:rPr lang="fr-FR" sz="900" dirty="0">
                <a:solidFill>
                  <a:srgbClr val="000000"/>
                </a:solidFill>
                <a:highlight>
                  <a:srgbClr val="00FFFF"/>
                </a:highlight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2B91AF"/>
                </a:solidFill>
                <a:highlight>
                  <a:srgbClr val="00FFFF"/>
                </a:highlight>
                <a:latin typeface="Cascadia Mono" panose="020B0609020000020004" pitchFamily="49" charset="0"/>
              </a:rPr>
              <a:t>ComponentID</a:t>
            </a:r>
            <a:r>
              <a:rPr lang="fr-FR" sz="900" dirty="0">
                <a:solidFill>
                  <a:srgbClr val="000000"/>
                </a:solidFill>
                <a:highlight>
                  <a:srgbClr val="00FFFF"/>
                </a:highlight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808080"/>
                </a:solidFill>
                <a:highlight>
                  <a:srgbClr val="00FFFF"/>
                </a:highlight>
                <a:latin typeface="Cascadia Mono" panose="020B0609020000020004" pitchFamily="49" charset="0"/>
              </a:rPr>
              <a:t>compID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)</a:t>
            </a:r>
          </a:p>
          <a:p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s-ES" sz="900" dirty="0">
                <a:solidFill>
                  <a:srgbClr val="0000FF"/>
                </a:solidFill>
                <a:latin typeface="Cascadia Mono" panose="020B0609020000020004" pitchFamily="49" charset="0"/>
              </a:rPr>
              <a:t>     </a:t>
            </a:r>
            <a:r>
              <a:rPr lang="es-ES" sz="900" strike="sngStrike" dirty="0" err="1">
                <a:solidFill>
                  <a:srgbClr val="0000FF"/>
                </a:solidFill>
                <a:latin typeface="Cascadia Mono" panose="020B0609020000020004" pitchFamily="49" charset="0"/>
              </a:rPr>
              <a:t>const</a:t>
            </a:r>
            <a:r>
              <a:rPr lang="es-ES" sz="900" strike="sngStrike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s-ES" sz="900" strike="sngStrike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ComponentID</a:t>
            </a:r>
            <a:r>
              <a:rPr lang="es-ES" sz="900" strike="sngStrike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s-ES" sz="900" strike="sngStrike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compID</a:t>
            </a:r>
            <a:r>
              <a:rPr lang="es-ES" sz="900" strike="sngStrike" dirty="0">
                <a:solidFill>
                  <a:srgbClr val="000000"/>
                </a:solidFill>
                <a:latin typeface="Cascadia Mono" panose="020B0609020000020004" pitchFamily="49" charset="0"/>
              </a:rPr>
              <a:t> = COMPONENT_Y;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CC6A7C9-3CD4-E84C-545F-701A530B9C87}"/>
              </a:ext>
            </a:extLst>
          </p:cNvPr>
          <p:cNvSpPr txBox="1"/>
          <p:nvPr/>
        </p:nvSpPr>
        <p:spPr>
          <a:xfrm>
            <a:off x="6315267" y="2851572"/>
            <a:ext cx="6097508" cy="784830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>
            <a:spAutoFit/>
          </a:bodyPr>
          <a:lstStyle/>
          <a:p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IntraPrediction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::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searchCandidateFromOnePicIntra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CodingUnit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*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pcCU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Pel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**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tarPatch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unsigned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uiPatchWidth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unsigned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uiPatchHeight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unsigned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setId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RefTemplateType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tempType</a:t>
            </a:r>
            <a:r>
              <a:rPr lang="fr-FR" sz="900" dirty="0">
                <a:solidFill>
                  <a:srgbClr val="000000"/>
                </a:solidFill>
                <a:highlight>
                  <a:srgbClr val="00FFFF"/>
                </a:highlight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00"/>
                </a:solidFill>
                <a:highlight>
                  <a:srgbClr val="00FFFF"/>
                </a:highlight>
                <a:latin typeface="Cascadia Mono" panose="020B0609020000020004" pitchFamily="49" charset="0"/>
              </a:rPr>
              <a:t>ComponentID</a:t>
            </a:r>
            <a:r>
              <a:rPr lang="fr-FR" sz="900" dirty="0">
                <a:solidFill>
                  <a:srgbClr val="000000"/>
                </a:solidFill>
                <a:highlight>
                  <a:srgbClr val="00FFFF"/>
                </a:highlight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00"/>
                </a:solidFill>
                <a:highlight>
                  <a:srgbClr val="00FFFF"/>
                </a:highlight>
                <a:latin typeface="Cascadia Mono" panose="020B0609020000020004" pitchFamily="49" charset="0"/>
              </a:rPr>
              <a:t>compID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)</a:t>
            </a:r>
          </a:p>
          <a:p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  </a:t>
            </a:r>
            <a:r>
              <a:rPr lang="es-ES" sz="900" strike="sngStrike" dirty="0" err="1">
                <a:solidFill>
                  <a:srgbClr val="0000FF"/>
                </a:solidFill>
                <a:latin typeface="Cascadia Mono" panose="020B0609020000020004" pitchFamily="49" charset="0"/>
              </a:rPr>
              <a:t>const</a:t>
            </a:r>
            <a:r>
              <a:rPr lang="es-ES" sz="900" strike="sngStrike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s-ES" sz="900" strike="sngStrike" dirty="0" err="1">
                <a:solidFill>
                  <a:srgbClr val="2B91AF"/>
                </a:solidFill>
                <a:latin typeface="Cascadia Mono" panose="020B0609020000020004" pitchFamily="49" charset="0"/>
              </a:rPr>
              <a:t>ComponentID</a:t>
            </a:r>
            <a:r>
              <a:rPr lang="es-ES" sz="900" strike="sngStrike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s-ES" sz="900" strike="sngStrike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compID</a:t>
            </a:r>
            <a:r>
              <a:rPr lang="es-ES" sz="900" strike="sngStrike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s-ES" sz="900" strike="sngStrike" dirty="0">
                <a:solidFill>
                  <a:srgbClr val="2F4F4F"/>
                </a:solidFill>
                <a:latin typeface="Cascadia Mono" panose="020B0609020000020004" pitchFamily="49" charset="0"/>
              </a:rPr>
              <a:t>COMPONENT_Y</a:t>
            </a:r>
            <a:r>
              <a:rPr lang="es-ES" sz="900" strike="sngStrike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772959C-A7C0-C8CA-CED6-95A65EEE479B}"/>
              </a:ext>
            </a:extLst>
          </p:cNvPr>
          <p:cNvSpPr txBox="1"/>
          <p:nvPr/>
        </p:nvSpPr>
        <p:spPr>
          <a:xfrm>
            <a:off x="6315267" y="1896712"/>
            <a:ext cx="6097508" cy="646331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>
            <a:spAutoFit/>
          </a:bodyPr>
          <a:lstStyle/>
          <a:p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IntraPrediction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::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candidateSearchIntra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CodingUnit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*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pcCU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unsigned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uiBlkWidth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unsigned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uiBlkHeight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RefTemplateType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tempType</a:t>
            </a:r>
            <a:r>
              <a:rPr lang="fr-FR" sz="900" dirty="0">
                <a:solidFill>
                  <a:srgbClr val="000000"/>
                </a:solidFill>
                <a:highlight>
                  <a:srgbClr val="00FFFF"/>
                </a:highlight>
                <a:latin typeface="Cascadia Mono" panose="020B0609020000020004" pitchFamily="49" charset="0"/>
              </a:rPr>
              <a:t>, </a:t>
            </a:r>
            <a:r>
              <a:rPr lang="fr-FR" sz="900" dirty="0" err="1">
                <a:solidFill>
                  <a:srgbClr val="000000"/>
                </a:solidFill>
                <a:highlight>
                  <a:srgbClr val="00FFFF"/>
                </a:highlight>
                <a:latin typeface="Cascadia Mono" panose="020B0609020000020004" pitchFamily="49" charset="0"/>
              </a:rPr>
              <a:t>ComponentID</a:t>
            </a:r>
            <a:r>
              <a:rPr lang="fr-FR" sz="900" dirty="0">
                <a:solidFill>
                  <a:srgbClr val="000000"/>
                </a:solidFill>
                <a:highlight>
                  <a:srgbClr val="00FFFF"/>
                </a:highlight>
                <a:latin typeface="Cascadia Mono" panose="020B0609020000020004" pitchFamily="49" charset="0"/>
              </a:rPr>
              <a:t> </a:t>
            </a:r>
            <a:r>
              <a:rPr lang="fr-FR" sz="900" dirty="0" err="1">
                <a:solidFill>
                  <a:srgbClr val="000000"/>
                </a:solidFill>
                <a:highlight>
                  <a:srgbClr val="00FFFF"/>
                </a:highlight>
                <a:latin typeface="Cascadia Mono" panose="020B0609020000020004" pitchFamily="49" charset="0"/>
              </a:rPr>
              <a:t>compID</a:t>
            </a:r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)</a:t>
            </a:r>
          </a:p>
          <a:p>
            <a:r>
              <a:rPr lang="fr-FR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s-ES" sz="9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s-ES" sz="900" strike="sngStrike" dirty="0" err="1">
                <a:solidFill>
                  <a:srgbClr val="0000FF"/>
                </a:solidFill>
                <a:latin typeface="Cascadia Mono" panose="020B0609020000020004" pitchFamily="49" charset="0"/>
              </a:rPr>
              <a:t>const</a:t>
            </a:r>
            <a:r>
              <a:rPr lang="es-ES" sz="900" strike="sngStrike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s-ES" sz="900" strike="sngStrike" dirty="0" err="1">
                <a:solidFill>
                  <a:srgbClr val="2B91AF"/>
                </a:solidFill>
                <a:latin typeface="Cascadia Mono" panose="020B0609020000020004" pitchFamily="49" charset="0"/>
              </a:rPr>
              <a:t>ComponentID</a:t>
            </a:r>
            <a:r>
              <a:rPr lang="es-ES" sz="900" strike="sngStrike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s-ES" sz="900" strike="sngStrike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compID</a:t>
            </a:r>
            <a:r>
              <a:rPr lang="es-ES" sz="900" strike="sngStrike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s-ES" sz="900" strike="sngStrike" dirty="0">
                <a:solidFill>
                  <a:srgbClr val="2F4F4F"/>
                </a:solidFill>
                <a:latin typeface="Cascadia Mono" panose="020B0609020000020004" pitchFamily="49" charset="0"/>
              </a:rPr>
              <a:t>COMPONENT_Y</a:t>
            </a:r>
            <a:r>
              <a:rPr lang="es-ES" sz="900" strike="sngStrike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  <a:endParaRPr lang="fr-FR" strike="sngStrike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D2EE468-9ACA-E2DF-7507-6CA5CC4ADA06}"/>
              </a:ext>
            </a:extLst>
          </p:cNvPr>
          <p:cNvSpPr/>
          <p:nvPr/>
        </p:nvSpPr>
        <p:spPr>
          <a:xfrm>
            <a:off x="41861" y="1758869"/>
            <a:ext cx="5927966" cy="333617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6DA2AFF-276F-6F32-1F6D-5B06EE9238A8}"/>
              </a:ext>
            </a:extLst>
          </p:cNvPr>
          <p:cNvSpPr/>
          <p:nvPr/>
        </p:nvSpPr>
        <p:spPr>
          <a:xfrm>
            <a:off x="6241990" y="1766416"/>
            <a:ext cx="5927966" cy="333617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Content Placeholder 8">
            <a:extLst>
              <a:ext uri="{FF2B5EF4-FFF2-40B4-BE49-F238E27FC236}">
                <a16:creationId xmlns:a16="http://schemas.microsoft.com/office/drawing/2014/main" id="{2991BBA5-D60B-06F2-2F35-12B5946F176B}"/>
              </a:ext>
            </a:extLst>
          </p:cNvPr>
          <p:cNvSpPr txBox="1">
            <a:spLocks/>
          </p:cNvSpPr>
          <p:nvPr/>
        </p:nvSpPr>
        <p:spPr>
          <a:xfrm>
            <a:off x="2480019" y="1570899"/>
            <a:ext cx="969349" cy="3165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/>
              <a:t>ECM-5.0</a:t>
            </a:r>
            <a:endParaRPr lang="fr-FR" sz="1400" dirty="0"/>
          </a:p>
        </p:txBody>
      </p:sp>
      <p:sp>
        <p:nvSpPr>
          <p:cNvPr id="32" name="Content Placeholder 8">
            <a:extLst>
              <a:ext uri="{FF2B5EF4-FFF2-40B4-BE49-F238E27FC236}">
                <a16:creationId xmlns:a16="http://schemas.microsoft.com/office/drawing/2014/main" id="{0B88892D-10BF-8527-A4AF-208394A85341}"/>
              </a:ext>
            </a:extLst>
          </p:cNvPr>
          <p:cNvSpPr txBox="1">
            <a:spLocks/>
          </p:cNvSpPr>
          <p:nvPr/>
        </p:nvSpPr>
        <p:spPr>
          <a:xfrm>
            <a:off x="8574828" y="1570898"/>
            <a:ext cx="1347770" cy="3165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/>
              <a:t>JVET-AA0044</a:t>
            </a:r>
            <a:endParaRPr lang="fr-FR" sz="1400" dirty="0"/>
          </a:p>
        </p:txBody>
      </p:sp>
      <p:sp>
        <p:nvSpPr>
          <p:cNvPr id="36" name="Content Placeholder 8">
            <a:extLst>
              <a:ext uri="{FF2B5EF4-FFF2-40B4-BE49-F238E27FC236}">
                <a16:creationId xmlns:a16="http://schemas.microsoft.com/office/drawing/2014/main" id="{82FE2068-85F8-65FD-3E65-885FEE9DDC55}"/>
              </a:ext>
            </a:extLst>
          </p:cNvPr>
          <p:cNvSpPr txBox="1">
            <a:spLocks/>
          </p:cNvSpPr>
          <p:nvPr/>
        </p:nvSpPr>
        <p:spPr>
          <a:xfrm>
            <a:off x="171387" y="5310793"/>
            <a:ext cx="11869721" cy="24630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Additional Change:</a:t>
            </a:r>
          </a:p>
          <a:p>
            <a:pPr lvl="1"/>
            <a:r>
              <a:rPr lang="en-US" sz="1600" dirty="0"/>
              <a:t>Signaling of </a:t>
            </a:r>
            <a:r>
              <a:rPr lang="en-US" sz="1600" dirty="0" err="1"/>
              <a:t>chroma_tmp_flag</a:t>
            </a:r>
            <a:r>
              <a:rPr lang="en-US" sz="1600" dirty="0"/>
              <a:t> as a chroma mode in dual tree</a:t>
            </a:r>
          </a:p>
          <a:p>
            <a:pPr lvl="1"/>
            <a:r>
              <a:rPr lang="en-US" sz="1600" dirty="0"/>
              <a:t>Encoder Search</a:t>
            </a:r>
          </a:p>
        </p:txBody>
      </p:sp>
    </p:spTree>
    <p:extLst>
      <p:ext uri="{BB962C8B-B14F-4D97-AF65-F5344CB8AC3E}">
        <p14:creationId xmlns:p14="http://schemas.microsoft.com/office/powerpoint/2010/main" val="3938609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DEB6C2-FD96-F9B0-AC80-100A3D38E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954A2E-7CE3-E717-3E64-EFB081FB38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B1645A-A66A-6461-E4C8-2B26CCC9D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C5C2B9-00DC-1219-95B0-DACA3BC01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8F27A71-630A-2757-437A-727FA0628B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083519"/>
              </p:ext>
            </p:extLst>
          </p:nvPr>
        </p:nvGraphicFramePr>
        <p:xfrm>
          <a:off x="4955320" y="1728394"/>
          <a:ext cx="4019536" cy="4351347"/>
        </p:xfrm>
        <a:graphic>
          <a:graphicData uri="http://schemas.openxmlformats.org/drawingml/2006/table">
            <a:tbl>
              <a:tblPr firstRow="1" firstCol="1" bandRow="1"/>
              <a:tblGrid>
                <a:gridCol w="669923">
                  <a:extLst>
                    <a:ext uri="{9D8B030D-6E8A-4147-A177-3AD203B41FA5}">
                      <a16:colId xmlns:a16="http://schemas.microsoft.com/office/drawing/2014/main" val="1703939347"/>
                    </a:ext>
                  </a:extLst>
                </a:gridCol>
                <a:gridCol w="739443">
                  <a:extLst>
                    <a:ext uri="{9D8B030D-6E8A-4147-A177-3AD203B41FA5}">
                      <a16:colId xmlns:a16="http://schemas.microsoft.com/office/drawing/2014/main" val="1223020873"/>
                    </a:ext>
                  </a:extLst>
                </a:gridCol>
                <a:gridCol w="738811">
                  <a:extLst>
                    <a:ext uri="{9D8B030D-6E8A-4147-A177-3AD203B41FA5}">
                      <a16:colId xmlns:a16="http://schemas.microsoft.com/office/drawing/2014/main" val="738770428"/>
                    </a:ext>
                  </a:extLst>
                </a:gridCol>
                <a:gridCol w="738811">
                  <a:extLst>
                    <a:ext uri="{9D8B030D-6E8A-4147-A177-3AD203B41FA5}">
                      <a16:colId xmlns:a16="http://schemas.microsoft.com/office/drawing/2014/main" val="61334376"/>
                    </a:ext>
                  </a:extLst>
                </a:gridCol>
                <a:gridCol w="566274">
                  <a:extLst>
                    <a:ext uri="{9D8B030D-6E8A-4147-A177-3AD203B41FA5}">
                      <a16:colId xmlns:a16="http://schemas.microsoft.com/office/drawing/2014/main" val="3936580943"/>
                    </a:ext>
                  </a:extLst>
                </a:gridCol>
                <a:gridCol w="566274">
                  <a:extLst>
                    <a:ext uri="{9D8B030D-6E8A-4147-A177-3AD203B41FA5}">
                      <a16:colId xmlns:a16="http://schemas.microsoft.com/office/drawing/2014/main" val="3634768649"/>
                    </a:ext>
                  </a:extLst>
                </a:gridCol>
              </a:tblGrid>
              <a:tr h="161161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 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847583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ECM-5.0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616229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206165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28827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286320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655004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228377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234756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56964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414094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338811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850322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F+TGM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825483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842469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225043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ECM-5.0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46020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810703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363690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074660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63593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270226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395167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180492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703344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401335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610632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F+TGM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240" marR="4424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8278623"/>
                  </a:ext>
                </a:extLst>
              </a:tr>
            </a:tbl>
          </a:graphicData>
        </a:graphic>
      </p:graphicFrame>
      <p:sp>
        <p:nvSpPr>
          <p:cNvPr id="10" name="Rectangle 2">
            <a:extLst>
              <a:ext uri="{FF2B5EF4-FFF2-40B4-BE49-F238E27FC236}">
                <a16:creationId xmlns:a16="http://schemas.microsoft.com/office/drawing/2014/main" id="{866E08D8-6B2E-0B92-6D27-AEB1BA7216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9877" y="172839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6927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77D11-AB42-85BF-7019-94BD87E5E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B0DEA0-6F2C-8FC6-E49C-D133D3477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A6B2C8-3116-8849-3EBE-7F832FFED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6938E3-BBDE-0925-1965-C191024F8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6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5E1BD1-04CA-AD9E-2E29-FC69DA9FF1F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Chroma TMP is proposed:</a:t>
            </a:r>
          </a:p>
          <a:p>
            <a:pPr lvl="1"/>
            <a:r>
              <a:rPr lang="en-US" dirty="0"/>
              <a:t>AI: -0.17%%, -0.15%%, -0.20%% with </a:t>
            </a:r>
            <a:r>
              <a:rPr lang="en-US" dirty="0" err="1"/>
              <a:t>EncT</a:t>
            </a:r>
            <a:r>
              <a:rPr lang="en-US" dirty="0"/>
              <a:t>=101% </a:t>
            </a:r>
            <a:r>
              <a:rPr lang="en-US" dirty="0" err="1"/>
              <a:t>DecT</a:t>
            </a:r>
            <a:r>
              <a:rPr lang="en-US" dirty="0"/>
              <a:t>=101%</a:t>
            </a:r>
          </a:p>
          <a:p>
            <a:pPr lvl="1"/>
            <a:r>
              <a:rPr lang="en-US" dirty="0"/>
              <a:t>RA: -0.11%%, -0.20%%, -0.16%% with </a:t>
            </a:r>
            <a:r>
              <a:rPr lang="en-US" dirty="0" err="1"/>
              <a:t>EncT</a:t>
            </a:r>
            <a:r>
              <a:rPr lang="en-US" dirty="0"/>
              <a:t>=98% </a:t>
            </a:r>
            <a:r>
              <a:rPr lang="en-US" dirty="0" err="1"/>
              <a:t>DecT</a:t>
            </a:r>
            <a:r>
              <a:rPr lang="en-US" dirty="0"/>
              <a:t> =101%</a:t>
            </a:r>
          </a:p>
          <a:p>
            <a:pPr lvl="1"/>
            <a:endParaRPr lang="en-US" dirty="0"/>
          </a:p>
          <a:p>
            <a:r>
              <a:rPr lang="en-US" dirty="0"/>
              <a:t>Propose to include in in the next version of ECM software</a:t>
            </a:r>
          </a:p>
          <a:p>
            <a:endParaRPr lang="en-US" dirty="0"/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dirty="0"/>
              <a:t>*Thanks to ETRI for crosscheck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587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316E3A957B7741835719A6DB62C2A3" ma:contentTypeVersion="9" ma:contentTypeDescription="Create a new document." ma:contentTypeScope="" ma:versionID="3d9154db301afa93a8f1987f38c2c1ed">
  <xsd:schema xmlns:xsd="http://www.w3.org/2001/XMLSchema" xmlns:xs="http://www.w3.org/2001/XMLSchema" xmlns:p="http://schemas.microsoft.com/office/2006/metadata/properties" xmlns:ns2="694186ad-8afc-44c2-8d3b-cf76e504906d" xmlns:ns3="329901e3-e383-43e0-ad52-a1b5b715238d" targetNamespace="http://schemas.microsoft.com/office/2006/metadata/properties" ma:root="true" ma:fieldsID="04ea3626558ae79057d321e31c8d78bd" ns2:_="" ns3:_="">
    <xsd:import namespace="694186ad-8afc-44c2-8d3b-cf76e504906d"/>
    <xsd:import namespace="329901e3-e383-43e0-ad52-a1b5b71523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4186ad-8afc-44c2-8d3b-cf76e50490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9901e3-e383-43e0-ad52-a1b5b715238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CBDEEC6-C9BF-4A0E-926F-FAAB0F097597}">
  <ds:schemaRefs>
    <ds:schemaRef ds:uri="http://purl.org/dc/elements/1.1/"/>
    <ds:schemaRef ds:uri="http://schemas.microsoft.com/office/2006/metadata/properties"/>
    <ds:schemaRef ds:uri="694186ad-8afc-44c2-8d3b-cf76e504906d"/>
    <ds:schemaRef ds:uri="http://purl.org/dc/terms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329901e3-e383-43e0-ad52-a1b5b715238d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BA30298-73BC-4D86-ABDF-BDD822A04446}">
  <ds:schemaRefs>
    <ds:schemaRef ds:uri="329901e3-e383-43e0-ad52-a1b5b715238d"/>
    <ds:schemaRef ds:uri="694186ad-8afc-44c2-8d3b-cf76e504906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5574</TotalTime>
  <Words>961</Words>
  <Application>Microsoft Office PowerPoint</Application>
  <PresentationFormat>Widescreen</PresentationFormat>
  <Paragraphs>212</Paragraphs>
  <Slides>6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Cascadia Mono</vt:lpstr>
      <vt:lpstr>Century Gothic</vt:lpstr>
      <vt:lpstr>Times New Roman</vt:lpstr>
      <vt:lpstr>Office Theme</vt:lpstr>
      <vt:lpstr>JVET-AA0044: Intra TMP for Chroma Components</vt:lpstr>
      <vt:lpstr>Intra TMP</vt:lpstr>
      <vt:lpstr>Intra TMP code in ECM</vt:lpstr>
      <vt:lpstr>Proposal: Enabling Chroma Intra TMP</vt:lpstr>
      <vt:lpstr>Experimental 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Karam Naser</cp:lastModifiedBy>
  <cp:revision>6</cp:revision>
  <dcterms:created xsi:type="dcterms:W3CDTF">2021-03-31T15:29:37Z</dcterms:created>
  <dcterms:modified xsi:type="dcterms:W3CDTF">2022-07-15T06:25:54Z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0x01010066316E3A957B7741835719A6DB62C2A3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</Properties>
</file>