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7"/>
  </p:notesMasterIdLst>
  <p:sldIdLst>
    <p:sldId id="256" r:id="rId2"/>
    <p:sldId id="295" r:id="rId3"/>
    <p:sldId id="296" r:id="rId4"/>
    <p:sldId id="297" r:id="rId5"/>
    <p:sldId id="29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CCFF66"/>
    <a:srgbClr val="F6B794"/>
    <a:srgbClr val="A8D066"/>
    <a:srgbClr val="EFCF11"/>
    <a:srgbClr val="78E6DC"/>
    <a:srgbClr val="CC3300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291" autoAdjust="0"/>
  </p:normalViewPr>
  <p:slideViewPr>
    <p:cSldViewPr snapToGrid="0">
      <p:cViewPr varScale="1">
        <p:scale>
          <a:sx n="135" d="100"/>
          <a:sy n="135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4/25/22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7F43EC6-74A3-DA4D-912B-E50E322CDFDC}" type="datetime1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9D8F-770E-B947-B298-106B5A53C60D}" type="datetime1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56E8D-FB54-964D-AB79-FBC7A2F036B0}" type="datetime1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0AAC-C3D9-8E4E-891C-7605B6C21B8B}" type="datetime1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002A66-582C-724A-94B9-33397731FFBE}" type="datetime1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1A4D-14CF-5949-A31A-47B6FDC9067F}" type="datetime1">
              <a:rPr lang="en-US" smtClean="0"/>
              <a:t>4/25/22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3176E-B210-094C-844C-BBEB069BA238}" type="datetime1">
              <a:rPr lang="en-US" smtClean="0"/>
              <a:t>4/25/22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61F-84BF-3746-9B7A-F7CAA834DDEC}" type="datetime1">
              <a:rPr lang="en-US" smtClean="0"/>
              <a:t>4/25/22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377E-8CF2-A141-9670-7DCCAE5FBF86}" type="datetime1">
              <a:rPr lang="en-US" smtClean="0"/>
              <a:t>4/25/22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A3F2CB-711A-F54E-9AB6-E7EF6BAA9A39}" type="datetime1">
              <a:rPr lang="en-US" smtClean="0"/>
              <a:t>4/25/22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668F6CF-6416-3947-8FA5-C32DC3E8C069}" type="datetime1">
              <a:rPr lang="en-US" smtClean="0"/>
              <a:t>4/25/22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AC47D9A-40F0-6649-91F3-7C3862BD7892}" type="datetime1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JVET-Z0157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r>
              <a:rPr lang="en-US" sz="5400" dirty="0"/>
              <a:t>EE2-3.2-related: IBC Adaptation for Camera-Captured Contents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altLang="zh-CN" dirty="0" err="1"/>
              <a:t>Jizheng</a:t>
            </a:r>
            <a:r>
              <a:rPr lang="en-US" altLang="zh-CN" dirty="0"/>
              <a:t> Xu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1B1258-C297-3D49-9BE9-3C2E67682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53386"/>
            <a:ext cx="7023377" cy="404614"/>
          </a:xfrm>
        </p:spPr>
        <p:txBody>
          <a:bodyPr/>
          <a:lstStyle/>
          <a:p>
            <a:r>
              <a:rPr lang="en-US"/>
              <a:t>JVET-Z0157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35EE7-819F-1A46-92F6-386E9701C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Based on EE2.TEST_3.2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21C26-F5B2-224C-AED6-8491969AB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171575"/>
            <a:ext cx="4677496" cy="492256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CTU size being 128x128</a:t>
            </a:r>
          </a:p>
          <a:p>
            <a:pPr lvl="1"/>
            <a:r>
              <a:rPr lang="en-US" dirty="0"/>
              <a:t>Two CTU row above is included in the IBC reference area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Change 1: for CTU being 256x256</a:t>
            </a:r>
          </a:p>
          <a:p>
            <a:pPr lvl="1"/>
            <a:r>
              <a:rPr lang="en-US" dirty="0"/>
              <a:t>One CTU row above is included in the IBC reference area</a:t>
            </a:r>
          </a:p>
          <a:p>
            <a:pPr lvl="1"/>
            <a:r>
              <a:rPr lang="en-US" dirty="0"/>
              <a:t>Does not influence the performance for </a:t>
            </a:r>
            <a:r>
              <a:rPr lang="en-US" dirty="0" err="1"/>
              <a:t>classF</a:t>
            </a:r>
            <a:r>
              <a:rPr lang="en-US" dirty="0"/>
              <a:t> and TGM</a:t>
            </a:r>
          </a:p>
          <a:p>
            <a:pPr marL="530352" lvl="1" indent="0">
              <a:buNone/>
            </a:pPr>
            <a:endParaRPr lang="en-US" dirty="0"/>
          </a:p>
          <a:p>
            <a:r>
              <a:rPr lang="en-US" dirty="0"/>
              <a:t>Change 2 (non-normative): change the 2-D per-sample search (or called local search range to be [-12,12]x[-12,12]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F1300-79FD-6C44-8BE3-BF0DBB192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978E8C4-B281-0845-9E24-2134F0D2AA3B}"/>
              </a:ext>
            </a:extLst>
          </p:cNvPr>
          <p:cNvGrpSpPr/>
          <p:nvPr/>
        </p:nvGrpSpPr>
        <p:grpSpPr>
          <a:xfrm>
            <a:off x="5998360" y="3025750"/>
            <a:ext cx="3289300" cy="1821597"/>
            <a:chOff x="5236542" y="3941665"/>
            <a:chExt cx="3289300" cy="182159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4E21CBB-2063-9E4D-B64E-A5C3C6403FE9}"/>
                </a:ext>
              </a:extLst>
            </p:cNvPr>
            <p:cNvSpPr/>
            <p:nvPr/>
          </p:nvSpPr>
          <p:spPr>
            <a:xfrm>
              <a:off x="5782642" y="430292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A5AC029-6F44-5448-BF46-281398E7F81C}"/>
                </a:ext>
              </a:extLst>
            </p:cNvPr>
            <p:cNvSpPr/>
            <p:nvPr/>
          </p:nvSpPr>
          <p:spPr>
            <a:xfrm>
              <a:off x="6328742" y="48553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247B27-2DAE-314D-ADE1-B7978FBA36E6}"/>
                </a:ext>
              </a:extLst>
            </p:cNvPr>
            <p:cNvSpPr/>
            <p:nvPr/>
          </p:nvSpPr>
          <p:spPr>
            <a:xfrm>
              <a:off x="6328742" y="430292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5AEF95-CDEE-F34B-B484-9C50E95A3804}"/>
                </a:ext>
              </a:extLst>
            </p:cNvPr>
            <p:cNvSpPr/>
            <p:nvPr/>
          </p:nvSpPr>
          <p:spPr>
            <a:xfrm>
              <a:off x="5782642" y="48553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5F0B440-B937-B44C-9968-843D796CB366}"/>
                </a:ext>
              </a:extLst>
            </p:cNvPr>
            <p:cNvSpPr/>
            <p:nvPr/>
          </p:nvSpPr>
          <p:spPr>
            <a:xfrm>
              <a:off x="6874842" y="430292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37E857B-8A9F-6C45-92F8-FEFF91984092}"/>
                </a:ext>
              </a:extLst>
            </p:cNvPr>
            <p:cNvSpPr/>
            <p:nvPr/>
          </p:nvSpPr>
          <p:spPr>
            <a:xfrm>
              <a:off x="7427292" y="430292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BD42B7C-D313-7F4C-9BDC-BABC724F39D2}"/>
                </a:ext>
              </a:extLst>
            </p:cNvPr>
            <p:cNvSpPr/>
            <p:nvPr/>
          </p:nvSpPr>
          <p:spPr>
            <a:xfrm>
              <a:off x="6874842" y="4855376"/>
              <a:ext cx="546100" cy="5486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9AEB395-6174-D84D-86F2-ED9E9EC49504}"/>
                </a:ext>
              </a:extLst>
            </p:cNvPr>
            <p:cNvSpPr/>
            <p:nvPr/>
          </p:nvSpPr>
          <p:spPr>
            <a:xfrm>
              <a:off x="7420942" y="485537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2395A75-212B-5B44-89F6-349E9094B104}"/>
                </a:ext>
              </a:extLst>
            </p:cNvPr>
            <p:cNvSpPr/>
            <p:nvPr/>
          </p:nvSpPr>
          <p:spPr>
            <a:xfrm>
              <a:off x="5236542" y="430292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DA1A29E-2496-484B-935D-173F33A8EC29}"/>
                </a:ext>
              </a:extLst>
            </p:cNvPr>
            <p:cNvSpPr/>
            <p:nvPr/>
          </p:nvSpPr>
          <p:spPr>
            <a:xfrm>
              <a:off x="5236542" y="48553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A60AEC-7CDD-FB49-9984-152C210A5167}"/>
                </a:ext>
              </a:extLst>
            </p:cNvPr>
            <p:cNvSpPr/>
            <p:nvPr/>
          </p:nvSpPr>
          <p:spPr>
            <a:xfrm>
              <a:off x="7979742" y="4296576"/>
              <a:ext cx="546100" cy="54864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199D6BC-6A5C-9745-949A-F70B54DC9FCF}"/>
                </a:ext>
              </a:extLst>
            </p:cNvPr>
            <p:cNvSpPr/>
            <p:nvPr/>
          </p:nvSpPr>
          <p:spPr>
            <a:xfrm>
              <a:off x="7973392" y="4849026"/>
              <a:ext cx="546100" cy="548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255ADB-AF3F-FB4B-97D2-39F7541D25B0}"/>
                </a:ext>
              </a:extLst>
            </p:cNvPr>
            <p:cNvSpPr txBox="1"/>
            <p:nvPr/>
          </p:nvSpPr>
          <p:spPr>
            <a:xfrm rot="5400000">
              <a:off x="6768550" y="3935894"/>
              <a:ext cx="3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905F33-A6A8-F146-876A-1CC4B6D06A37}"/>
                </a:ext>
              </a:extLst>
            </p:cNvPr>
            <p:cNvSpPr txBox="1"/>
            <p:nvPr/>
          </p:nvSpPr>
          <p:spPr>
            <a:xfrm rot="5400000">
              <a:off x="6768550" y="5399701"/>
              <a:ext cx="3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DD25C30-9532-5549-8B22-430FAF22038F}"/>
              </a:ext>
            </a:extLst>
          </p:cNvPr>
          <p:cNvGrpSpPr/>
          <p:nvPr/>
        </p:nvGrpSpPr>
        <p:grpSpPr>
          <a:xfrm>
            <a:off x="6066272" y="960387"/>
            <a:ext cx="4273076" cy="2200736"/>
            <a:chOff x="2700748" y="2873113"/>
            <a:chExt cx="6589845" cy="358027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308FB68-025A-4649-B908-B4BA7A5BBBFC}"/>
                </a:ext>
              </a:extLst>
            </p:cNvPr>
            <p:cNvSpPr txBox="1"/>
            <p:nvPr/>
          </p:nvSpPr>
          <p:spPr>
            <a:xfrm rot="5400000">
              <a:off x="5812951" y="5898371"/>
              <a:ext cx="555319" cy="554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A825251-AA87-3843-A5A0-4097D2F5A9AB}"/>
                </a:ext>
              </a:extLst>
            </p:cNvPr>
            <p:cNvSpPr/>
            <p:nvPr/>
          </p:nvSpPr>
          <p:spPr>
            <a:xfrm>
              <a:off x="4341157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5ABE2D7-2F8B-CF46-A865-D8F35B1B111B}"/>
                </a:ext>
              </a:extLst>
            </p:cNvPr>
            <p:cNvSpPr/>
            <p:nvPr/>
          </p:nvSpPr>
          <p:spPr>
            <a:xfrm>
              <a:off x="5161361" y="5044272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1A34FAD-AD94-0442-AC55-EA47AB35927D}"/>
                </a:ext>
              </a:extLst>
            </p:cNvPr>
            <p:cNvSpPr/>
            <p:nvPr/>
          </p:nvSpPr>
          <p:spPr>
            <a:xfrm>
              <a:off x="5161361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FAA769F-D45B-914D-B1B5-490A48783B9D}"/>
                </a:ext>
              </a:extLst>
            </p:cNvPr>
            <p:cNvSpPr/>
            <p:nvPr/>
          </p:nvSpPr>
          <p:spPr>
            <a:xfrm>
              <a:off x="4341157" y="5044272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877AB74-4D09-4F4C-963B-9B093337C48F}"/>
                </a:ext>
              </a:extLst>
            </p:cNvPr>
            <p:cNvSpPr/>
            <p:nvPr/>
          </p:nvSpPr>
          <p:spPr>
            <a:xfrm>
              <a:off x="5981566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E35F1C1-184B-A149-A7DD-01714ED1A85C}"/>
                </a:ext>
              </a:extLst>
            </p:cNvPr>
            <p:cNvSpPr/>
            <p:nvPr/>
          </p:nvSpPr>
          <p:spPr>
            <a:xfrm>
              <a:off x="6811307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30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82DDB86-AB1E-E34B-A273-AF66F96E3D25}"/>
                </a:ext>
              </a:extLst>
            </p:cNvPr>
            <p:cNvSpPr/>
            <p:nvPr/>
          </p:nvSpPr>
          <p:spPr>
            <a:xfrm>
              <a:off x="5981566" y="5044272"/>
              <a:ext cx="820204" cy="8515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CCAD05-F888-D84A-B3BC-F01F5C8D5F22}"/>
                </a:ext>
              </a:extLst>
            </p:cNvPr>
            <p:cNvSpPr/>
            <p:nvPr/>
          </p:nvSpPr>
          <p:spPr>
            <a:xfrm>
              <a:off x="6801770" y="5044272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E947296-4292-AB47-BA0A-08460B26AD91}"/>
                </a:ext>
              </a:extLst>
            </p:cNvPr>
            <p:cNvSpPr/>
            <p:nvPr/>
          </p:nvSpPr>
          <p:spPr>
            <a:xfrm>
              <a:off x="3520953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7F8A97B-1B9C-BA48-924A-5C9E692492B0}"/>
                </a:ext>
              </a:extLst>
            </p:cNvPr>
            <p:cNvSpPr/>
            <p:nvPr/>
          </p:nvSpPr>
          <p:spPr>
            <a:xfrm>
              <a:off x="3520953" y="5044272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E15643E-D31B-4A42-A51D-674D4DAFE10B}"/>
                </a:ext>
              </a:extLst>
            </p:cNvPr>
            <p:cNvSpPr/>
            <p:nvPr/>
          </p:nvSpPr>
          <p:spPr>
            <a:xfrm>
              <a:off x="7641049" y="4176969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66052E0-4BE9-904D-8D45-AC5F9216E1E7}"/>
                </a:ext>
              </a:extLst>
            </p:cNvPr>
            <p:cNvSpPr/>
            <p:nvPr/>
          </p:nvSpPr>
          <p:spPr>
            <a:xfrm>
              <a:off x="7631511" y="5034417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3AE969A-893A-604D-BAC4-29BCEDEC227D}"/>
                </a:ext>
              </a:extLst>
            </p:cNvPr>
            <p:cNvSpPr txBox="1"/>
            <p:nvPr/>
          </p:nvSpPr>
          <p:spPr>
            <a:xfrm rot="5400000">
              <a:off x="5812950" y="2873417"/>
              <a:ext cx="555319" cy="554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8C1C3D1-51E1-C746-AA19-C3D75EBDF4A2}"/>
                </a:ext>
              </a:extLst>
            </p:cNvPr>
            <p:cNvSpPr/>
            <p:nvPr/>
          </p:nvSpPr>
          <p:spPr>
            <a:xfrm>
              <a:off x="4341558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E229F75-778F-814C-BCB9-1080C020E5DC}"/>
                </a:ext>
              </a:extLst>
            </p:cNvPr>
            <p:cNvSpPr/>
            <p:nvPr/>
          </p:nvSpPr>
          <p:spPr>
            <a:xfrm>
              <a:off x="5161762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332BE74-5D5E-1B40-BFF9-E484655BE39F}"/>
                </a:ext>
              </a:extLst>
            </p:cNvPr>
            <p:cNvSpPr/>
            <p:nvPr/>
          </p:nvSpPr>
          <p:spPr>
            <a:xfrm>
              <a:off x="5981967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7CA3A31-2288-A442-852E-4D095793C23B}"/>
                </a:ext>
              </a:extLst>
            </p:cNvPr>
            <p:cNvSpPr/>
            <p:nvPr/>
          </p:nvSpPr>
          <p:spPr>
            <a:xfrm>
              <a:off x="6811708" y="3326276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300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4BC77AD-5664-814A-8A11-E28E05DEC8AC}"/>
                </a:ext>
              </a:extLst>
            </p:cNvPr>
            <p:cNvSpPr/>
            <p:nvPr/>
          </p:nvSpPr>
          <p:spPr>
            <a:xfrm>
              <a:off x="3521354" y="3326276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49474B-4255-6B49-AB15-F833D819607C}"/>
                </a:ext>
              </a:extLst>
            </p:cNvPr>
            <p:cNvSpPr/>
            <p:nvPr/>
          </p:nvSpPr>
          <p:spPr>
            <a:xfrm>
              <a:off x="7641450" y="3316420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341FABB-3BF1-A842-9538-4011EC9255F8}"/>
                </a:ext>
              </a:extLst>
            </p:cNvPr>
            <p:cNvSpPr/>
            <p:nvPr/>
          </p:nvSpPr>
          <p:spPr>
            <a:xfrm>
              <a:off x="8469988" y="4176969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D04A375-D457-714E-8711-DA66BDC74342}"/>
                </a:ext>
              </a:extLst>
            </p:cNvPr>
            <p:cNvSpPr/>
            <p:nvPr/>
          </p:nvSpPr>
          <p:spPr>
            <a:xfrm>
              <a:off x="8460450" y="5034417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F00BA93-FADB-0A4C-8035-25231E9C3A70}"/>
                </a:ext>
              </a:extLst>
            </p:cNvPr>
            <p:cNvSpPr/>
            <p:nvPr/>
          </p:nvSpPr>
          <p:spPr>
            <a:xfrm>
              <a:off x="8470389" y="3316420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16EE9AE-8587-7540-A310-56FCB37E11AB}"/>
                </a:ext>
              </a:extLst>
            </p:cNvPr>
            <p:cNvSpPr/>
            <p:nvPr/>
          </p:nvSpPr>
          <p:spPr>
            <a:xfrm>
              <a:off x="2710286" y="4186825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1A662CB-7B99-F341-B3F1-B46A9DD3939B}"/>
                </a:ext>
              </a:extLst>
            </p:cNvPr>
            <p:cNvSpPr/>
            <p:nvPr/>
          </p:nvSpPr>
          <p:spPr>
            <a:xfrm>
              <a:off x="2700748" y="5044273"/>
              <a:ext cx="820204" cy="85153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F8FD82A-4292-F14B-95DF-BD11D3FD0607}"/>
                </a:ext>
              </a:extLst>
            </p:cNvPr>
            <p:cNvSpPr/>
            <p:nvPr/>
          </p:nvSpPr>
          <p:spPr>
            <a:xfrm>
              <a:off x="2710687" y="3326276"/>
              <a:ext cx="820204" cy="8515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4094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0987-EA26-F047-9CE0-B2653CC3B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628BEA-D8C2-3548-93A8-47302E2C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765B74-82D8-054D-BDCD-36F4BD4DAC97}"/>
              </a:ext>
            </a:extLst>
          </p:cNvPr>
          <p:cNvSpPr txBox="1"/>
          <p:nvPr/>
        </p:nvSpPr>
        <p:spPr>
          <a:xfrm>
            <a:off x="6096000" y="3429000"/>
            <a:ext cx="38264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 1% gain’s encoding time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ECM-4.0 vs. VTM-11.0ecm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AI: 21.98%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Proposed vs. ECM-4.0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AI: 15.02%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A9E080-1897-7D45-83E6-38077DE3D151}"/>
              </a:ext>
            </a:extLst>
          </p:cNvPr>
          <p:cNvSpPr/>
          <p:nvPr/>
        </p:nvSpPr>
        <p:spPr>
          <a:xfrm>
            <a:off x="1200150" y="5812373"/>
            <a:ext cx="4985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Thanks to </a:t>
            </a:r>
            <a:r>
              <a:rPr lang="en-US" dirty="0" err="1"/>
              <a:t>Ofinno</a:t>
            </a:r>
            <a:r>
              <a:rPr lang="en-US" dirty="0"/>
              <a:t> for cross-checking (JVET-Z0199)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2EE043E-B3CD-7C44-A15B-F09BD7456C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330779"/>
              </p:ext>
            </p:extLst>
          </p:nvPr>
        </p:nvGraphicFramePr>
        <p:xfrm>
          <a:off x="1330187" y="1143000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7465087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016483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408708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66326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705450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430779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232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152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311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968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394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100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694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895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405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81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D916297-72A5-2649-8D7B-AB96B94CD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46009"/>
              </p:ext>
            </p:extLst>
          </p:nvPr>
        </p:nvGraphicFramePr>
        <p:xfrm>
          <a:off x="1330187" y="3286126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8141334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861988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510101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250160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263376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784277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02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9785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916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901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073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346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91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56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687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64924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0894047-CD5F-A64A-82ED-0050376FAE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467391"/>
              </p:ext>
            </p:extLst>
          </p:nvPr>
        </p:nvGraphicFramePr>
        <p:xfrm>
          <a:off x="6033979" y="1143000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573550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273476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143015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935725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011078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672631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368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049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89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367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569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5723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45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10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365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394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267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D23C1-073C-E840-8D8A-6E23A63C3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 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65DA5-7133-1C47-9EEE-610C5458E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Enable IBC with the proposed adaptation for class A to E in CTC</a:t>
            </a:r>
          </a:p>
          <a:p>
            <a:pPr lvl="1"/>
            <a:r>
              <a:rPr lang="en-US" dirty="0"/>
              <a:t>For class F and class TGM, keep the current TEST_3.2 setting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78D6F2-8266-5044-9773-CA0726418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</p:spTree>
    <p:extLst>
      <p:ext uri="{BB962C8B-B14F-4D97-AF65-F5344CB8AC3E}">
        <p14:creationId xmlns:p14="http://schemas.microsoft.com/office/powerpoint/2010/main" val="3720989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EAE5B-D4DE-0541-AAD3-00BF4C781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EE2_3.2 with only the encoder change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9F86E8-FE5F-F348-84E9-874393663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JVET-Z0157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4BBD359-5AF4-E048-A6D2-6244F1B43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961846"/>
              </p:ext>
            </p:extLst>
          </p:nvPr>
        </p:nvGraphicFramePr>
        <p:xfrm>
          <a:off x="1200150" y="1369318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5485886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442131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99651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3682833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962083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350721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3592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2798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660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900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5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772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209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557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762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76452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310B927-60E6-EF40-9A64-2B9EB8038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734340"/>
              </p:ext>
            </p:extLst>
          </p:nvPr>
        </p:nvGraphicFramePr>
        <p:xfrm>
          <a:off x="6226797" y="1369318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7080880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8683455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996373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878357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927706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20821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79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235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680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3720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024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505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070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60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560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15643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94356A-C6ED-7746-B5E3-4D1C7047D0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340717"/>
              </p:ext>
            </p:extLst>
          </p:nvPr>
        </p:nvGraphicFramePr>
        <p:xfrm>
          <a:off x="1200150" y="3653574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2560628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27494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649203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95963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67613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87413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507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999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8815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92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55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240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051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205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203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916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214419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54708</TotalTime>
  <Words>787</Words>
  <Application>Microsoft Macintosh PowerPoint</Application>
  <PresentationFormat>Widescreen</PresentationFormat>
  <Paragraphs>322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Franklin Gothic Book</vt:lpstr>
      <vt:lpstr>Crop</vt:lpstr>
      <vt:lpstr>EE2-3.2-related: IBC Adaptation for Camera-Captured Contents</vt:lpstr>
      <vt:lpstr>Based on EE2.TEST_3.2</vt:lpstr>
      <vt:lpstr>Experimental results</vt:lpstr>
      <vt:lpstr>Propose to</vt:lpstr>
      <vt:lpstr>EE2_3.2 with only the encoder change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JVET-Y0124</dc:title>
  <dc:subject/>
  <dc:creator>Jizheng Xu</dc:creator>
  <cp:keywords/>
  <dc:description/>
  <cp:lastModifiedBy>许继征</cp:lastModifiedBy>
  <cp:revision>922</cp:revision>
  <dcterms:created xsi:type="dcterms:W3CDTF">2020-02-05T08:30:00Z</dcterms:created>
  <dcterms:modified xsi:type="dcterms:W3CDTF">2022-04-26T04:47:18Z</dcterms:modified>
  <cp:category/>
</cp:coreProperties>
</file>