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14" r:id="rId1"/>
    <p:sldMasterId id="2147483826" r:id="rId2"/>
  </p:sldMasterIdLst>
  <p:notesMasterIdLst>
    <p:notesMasterId r:id="rId12"/>
  </p:notesMasterIdLst>
  <p:sldIdLst>
    <p:sldId id="293" r:id="rId3"/>
    <p:sldId id="304" r:id="rId4"/>
    <p:sldId id="306" r:id="rId5"/>
    <p:sldId id="307" r:id="rId6"/>
    <p:sldId id="310" r:id="rId7"/>
    <p:sldId id="308" r:id="rId8"/>
    <p:sldId id="311" r:id="rId9"/>
    <p:sldId id="305" r:id="rId10"/>
    <p:sldId id="263" r:id="rId11"/>
  </p:sldIdLst>
  <p:sldSz cx="12192000" cy="6858000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CC"/>
    <a:srgbClr val="CC00CC"/>
    <a:srgbClr val="66FF33"/>
    <a:srgbClr val="99FF99"/>
    <a:srgbClr val="FFCCFF"/>
    <a:srgbClr val="FFFFCC"/>
    <a:srgbClr val="FFFFFF"/>
    <a:srgbClr val="00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4627" autoAdjust="0"/>
  </p:normalViewPr>
  <p:slideViewPr>
    <p:cSldViewPr>
      <p:cViewPr varScale="1">
        <p:scale>
          <a:sx n="77" d="100"/>
          <a:sy n="77" d="100"/>
        </p:scale>
        <p:origin x="624" y="90"/>
      </p:cViewPr>
      <p:guideLst>
        <p:guide orient="horz" pos="7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2022/4/25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300C3F21-4B5B-48E4-9025-BE3A1F26F6E9}" type="datetime1">
              <a:rPr lang="en-US" altLang="ja-JP" smtClean="0"/>
              <a:t>4/25/2022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C3FA4B7C-8F14-429A-9E1D-6A4B30DC4ECD}" type="datetime1">
              <a:rPr lang="en-US" altLang="ja-JP" smtClean="0"/>
              <a:t>4/25/2022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12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04F17424-5505-4552-919A-995027D75E2F}" type="datetime1">
              <a:rPr lang="en-US" altLang="ja-JP" smtClean="0"/>
              <a:t>4/25/2022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1736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B2659-434A-4F57-9B15-FBF340876F9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80628"/>
            <a:ext cx="9922069" cy="478048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525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7F2F1B2A-34BA-4F3A-B228-38F3610DED68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647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7FB2991-A31A-4496-B6D0-B80C2521B456}" type="datetime1">
              <a:rPr lang="en-US" altLang="ja-JP" smtClean="0"/>
              <a:t>4/25/2022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9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03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16C34D4B-7BF3-45AB-ABB7-325229108521}" type="datetime1">
              <a:rPr lang="en-US" altLang="ja-JP" smtClean="0"/>
              <a:t>4/25/2022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84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8C20ADAB-AF49-4EC0-A6E0-00AB8AA33536}" type="datetime1">
              <a:rPr lang="en-US" altLang="ja-JP" smtClean="0"/>
              <a:t>4/25/2022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FADC2-4919-4609-A578-F09D74E807DD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5615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0B58-8973-4E8F-BF8F-E190020C8897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8589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2E2FB-046A-4619-B383-D876C3A7C153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0633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BD6B4-8AA0-433F-B690-B5123B9629CB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48087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9E76F-19CF-49ED-B51D-3C55E1B995D5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44038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373EA-8272-447C-A1ED-847FEFEB0FE1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0117EAD-F13B-49CE-8368-1AA73CA44B6C}"/>
              </a:ext>
            </a:extLst>
          </p:cNvPr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032A38CD-CAC4-4D09-8A01-A8D0164B655D}"/>
                </a:ext>
              </a:extLst>
            </p:cNvPr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566FD4E0-D845-4332-BA6C-15D7C6262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72964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37E5-41B3-4B64-B5C2-261BFAD3CC11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2522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5BE3C-E106-4D0E-86DE-69952361D03B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66934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069E-3645-4BFB-AAD7-82B0B13AD876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4942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20744-F573-46B6-AB2A-732DB9636E85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652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FA0D0D62-E4C9-41BC-BE08-502A69AA9078}" type="datetime1">
              <a:rPr lang="en-US" altLang="ja-JP" smtClean="0"/>
              <a:t>4/25/2022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529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53AD8-2BCE-4A4A-908A-9D3F90B9BF28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90152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2AD91AE8-1E74-406F-A970-77B1E50A0D41}" type="datetime1">
              <a:rPr lang="en-US" altLang="ja-JP" smtClean="0"/>
              <a:t>4/25/2022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98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4627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91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32AB-03CA-46E7-AAFF-4223ED51DF77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734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AC0CD5B2-3FDD-43EF-8482-50EAA756E308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964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368" y="2773003"/>
            <a:ext cx="3148445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6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12CE7357-FEDE-44C8-A727-DE4C4110C894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749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382D1BE9-933F-4BC6-99D6-E4AFF9C307F6}" type="datetime1">
              <a:rPr lang="en-US" altLang="ja-JP" smtClean="0"/>
              <a:t>4/25/2022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F40A957B-1899-428E-8F7C-83BF5BD6BDF0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08121" y="6605377"/>
            <a:ext cx="2516809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4311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5" r:id="rId10"/>
    <p:sldLayoutId id="2147483709" r:id="rId11"/>
    <p:sldLayoutId id="2147483710" r:id="rId12"/>
    <p:sldLayoutId id="2147483712" r:id="rId13"/>
    <p:sldLayoutId id="2147483714" r:id="rId14"/>
    <p:sldLayoutId id="2147483715" r:id="rId15"/>
    <p:sldLayoutId id="2147483756" r:id="rId16"/>
    <p:sldLayoutId id="2147483757" r:id="rId17"/>
    <p:sldLayoutId id="2147483812" r:id="rId18"/>
    <p:sldLayoutId id="2147483813" r:id="rId1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6953A-9BD8-4FE6-89C2-96D2FBD24FF1}" type="datetime1">
              <a:rPr lang="en-US" altLang="ja-JP" smtClean="0"/>
              <a:t>4/25/2022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>
            <a:extLst>
              <a:ext uri="{FF2B5EF4-FFF2-40B4-BE49-F238E27FC236}">
                <a16:creationId xmlns:a16="http://schemas.microsoft.com/office/drawing/2014/main" id="{DF0B3AF9-5A47-4E51-90CE-30C06CC1FA9D}"/>
              </a:ext>
            </a:extLst>
          </p:cNvPr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52702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915196"/>
            <a:ext cx="9144000" cy="1008000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Memory usage report on VTM / ECM</a:t>
            </a:r>
            <a:endParaRPr lang="ja-JP" altLang="en-US" sz="28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b="1" dirty="0"/>
              <a:t>JVET-Z0150</a:t>
            </a:r>
            <a:endParaRPr lang="ja-JP" altLang="en-US" sz="2800" b="1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/>
          </p:nvPr>
        </p:nvSpPr>
        <p:spPr>
          <a:xfrm>
            <a:off x="3935999" y="4563100"/>
            <a:ext cx="4320000" cy="1574900"/>
          </a:xfrm>
        </p:spPr>
        <p:txBody>
          <a:bodyPr/>
          <a:lstStyle/>
          <a:p>
            <a:r>
              <a:rPr lang="en-US" altLang="ja-JP" sz="2000" b="1" dirty="0">
                <a:latin typeface="+mn-lt"/>
                <a:ea typeface="+mj-ea"/>
              </a:rPr>
              <a:t>Tomonori Hashimoto</a:t>
            </a:r>
          </a:p>
          <a:p>
            <a:r>
              <a:rPr lang="en-US" altLang="ja-JP" sz="2000" b="1" dirty="0">
                <a:latin typeface="+mn-lt"/>
                <a:ea typeface="+mj-ea"/>
              </a:rPr>
              <a:t>Yukinobu </a:t>
            </a:r>
            <a:r>
              <a:rPr lang="en-US" altLang="ja-JP" sz="2000" b="1" dirty="0" err="1">
                <a:latin typeface="+mn-lt"/>
                <a:ea typeface="+mj-ea"/>
              </a:rPr>
              <a:t>Yasugi</a:t>
            </a:r>
            <a:endParaRPr lang="ja-JP" altLang="en-US" sz="2000" b="1" dirty="0">
              <a:latin typeface="+mn-lt"/>
              <a:ea typeface="+mj-ea"/>
            </a:endParaRPr>
          </a:p>
          <a:p>
            <a:r>
              <a:rPr lang="en-CA" altLang="ja-JP" sz="2000" b="1" dirty="0">
                <a:latin typeface="+mn-lt"/>
                <a:ea typeface="+mj-ea"/>
              </a:rPr>
              <a:t>Tomohiro </a:t>
            </a:r>
            <a:r>
              <a:rPr lang="en-CA" altLang="ja-JP" sz="2000" b="1" dirty="0" err="1">
                <a:latin typeface="+mn-lt"/>
                <a:ea typeface="+mj-ea"/>
              </a:rPr>
              <a:t>Ikai</a:t>
            </a:r>
            <a:endParaRPr lang="en-CA" altLang="ja-JP" sz="2000" b="1" dirty="0">
              <a:latin typeface="+mn-lt"/>
              <a:ea typeface="+mj-ea"/>
            </a:endParaRPr>
          </a:p>
          <a:p>
            <a:endParaRPr lang="ja-JP" altLang="en-US" sz="2000" dirty="0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E1E55B-7755-4B94-B7E7-B3A24659C0B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5FB25AC-19EA-4BC4-94E8-AFFE272E6531}" type="datetime1">
              <a:rPr lang="en-US" altLang="ja-JP" smtClean="0"/>
              <a:t>4/25/2022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68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8134286F-BE74-464C-B7D9-E46469182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ECM encoder requires more and more memory per meetings.</a:t>
            </a:r>
          </a:p>
          <a:p>
            <a:pPr lvl="1"/>
            <a:endParaRPr kumimoji="1" lang="en-CA" altLang="ja-JP" dirty="0"/>
          </a:p>
          <a:p>
            <a:r>
              <a:rPr lang="en-CA" altLang="ja-JP" u="sng" dirty="0"/>
              <a:t>This contribution proposes to add a print out code into VTM / ECM software.</a:t>
            </a:r>
          </a:p>
          <a:p>
            <a:endParaRPr lang="en-CA" altLang="ja-JP" dirty="0"/>
          </a:p>
          <a:p>
            <a:r>
              <a:rPr lang="en-CA" altLang="ja-JP" dirty="0"/>
              <a:t>Additional information about memory reduction tests are also provided.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A88A93B-80B7-4840-A90D-E417CD1AA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FEFC9-7ED8-4F24-9B2D-EED707372160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6F5001C7-A5A7-4E8B-9B62-D0C631343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632F817-0D18-456A-8238-F643BCDA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65082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FB2A6E0-E0A2-4E63-A2CC-F76F12B19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With the development of ECM, encoder requires more and more memory.</a:t>
            </a:r>
          </a:p>
          <a:p>
            <a:pPr lvl="1"/>
            <a:r>
              <a:rPr lang="en-CA" altLang="ja-JP" dirty="0"/>
              <a:t>ECM4 requires about </a:t>
            </a:r>
            <a:r>
              <a:rPr lang="en-CA" altLang="ja-JP" u="sng" dirty="0"/>
              <a:t>18GiB in the worst case</a:t>
            </a:r>
            <a:r>
              <a:rPr lang="en-CA" altLang="ja-JP" dirty="0"/>
              <a:t>.</a:t>
            </a:r>
          </a:p>
          <a:p>
            <a:pPr lvl="1"/>
            <a:r>
              <a:rPr lang="en-CA" altLang="ja-JP" dirty="0"/>
              <a:t>Reduce the number of parallelism in cluster machines with limited memory</a:t>
            </a:r>
          </a:p>
          <a:p>
            <a:pPr lvl="2"/>
            <a:r>
              <a:rPr lang="en-CA" altLang="ja-JP" dirty="0"/>
              <a:t>e.g. 256GB memory machine use only 14 CPUs even if it has 20 </a:t>
            </a:r>
            <a:r>
              <a:rPr lang="en-CA" altLang="ja-JP"/>
              <a:t>or more. </a:t>
            </a:r>
            <a:endParaRPr lang="en-CA" altLang="ja-JP" dirty="0"/>
          </a:p>
          <a:p>
            <a:pPr lvl="2"/>
            <a:endParaRPr lang="en-CA" altLang="ja-JP" dirty="0"/>
          </a:p>
          <a:p>
            <a:pPr lvl="2"/>
            <a:endParaRPr lang="en-CA" altLang="ja-JP" dirty="0"/>
          </a:p>
          <a:p>
            <a:pPr lvl="2"/>
            <a:endParaRPr lang="en-CA" altLang="ja-JP" dirty="0"/>
          </a:p>
          <a:p>
            <a:pPr lvl="2"/>
            <a:endParaRPr lang="en-CA" altLang="ja-JP" dirty="0"/>
          </a:p>
          <a:p>
            <a:pPr lvl="2"/>
            <a:endParaRPr lang="en-CA" altLang="ja-JP" dirty="0"/>
          </a:p>
          <a:p>
            <a:pPr lvl="2"/>
            <a:endParaRPr lang="en-CA" altLang="ja-JP" dirty="0"/>
          </a:p>
          <a:p>
            <a:pPr lvl="2"/>
            <a:endParaRPr lang="en-CA" altLang="ja-JP" dirty="0"/>
          </a:p>
          <a:p>
            <a:endParaRPr lang="en-CA" altLang="ja-JP" dirty="0"/>
          </a:p>
          <a:p>
            <a:r>
              <a:rPr lang="en-CA" altLang="ja-JP" dirty="0"/>
              <a:t>The lack of amount of memory usage information in development stage.</a:t>
            </a:r>
          </a:p>
          <a:p>
            <a:pPr lvl="1"/>
            <a:endParaRPr kumimoji="1" lang="en-CA" altLang="ja-JP" dirty="0"/>
          </a:p>
          <a:p>
            <a:pPr lvl="1"/>
            <a:endParaRPr lang="en-CA" altLang="ja-JP" dirty="0"/>
          </a:p>
          <a:p>
            <a:pPr lvl="1"/>
            <a:endParaRPr kumimoji="1" lang="en-CA" altLang="ja-JP" dirty="0"/>
          </a:p>
          <a:p>
            <a:pPr lvl="1"/>
            <a:endParaRPr lang="en-CA" altLang="ja-JP" dirty="0"/>
          </a:p>
          <a:p>
            <a:pPr lvl="1"/>
            <a:endParaRPr kumimoji="1" lang="en-CA" altLang="ja-JP" dirty="0"/>
          </a:p>
          <a:p>
            <a:pPr lvl="1"/>
            <a:endParaRPr lang="en-CA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8587F95-5B85-4DF3-AF2A-F6A1C2DF8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D75CF10-6FFA-4A9B-8198-3438183AF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FEFE864C-8410-4B12-896D-148BF3CEF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Current Memory Usage of ECM / VTM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DC72D9CC-AAB1-4D45-A788-C420F0961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673782"/>
              </p:ext>
            </p:extLst>
          </p:nvPr>
        </p:nvGraphicFramePr>
        <p:xfrm>
          <a:off x="3129464" y="2619385"/>
          <a:ext cx="5933071" cy="1980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5091">
                  <a:extLst>
                    <a:ext uri="{9D8B030D-6E8A-4147-A177-3AD203B41FA5}">
                      <a16:colId xmlns:a16="http://schemas.microsoft.com/office/drawing/2014/main" val="1839603332"/>
                    </a:ext>
                  </a:extLst>
                </a:gridCol>
                <a:gridCol w="997596">
                  <a:extLst>
                    <a:ext uri="{9D8B030D-6E8A-4147-A177-3AD203B41FA5}">
                      <a16:colId xmlns:a16="http://schemas.microsoft.com/office/drawing/2014/main" val="3506590642"/>
                    </a:ext>
                  </a:extLst>
                </a:gridCol>
                <a:gridCol w="997596">
                  <a:extLst>
                    <a:ext uri="{9D8B030D-6E8A-4147-A177-3AD203B41FA5}">
                      <a16:colId xmlns:a16="http://schemas.microsoft.com/office/drawing/2014/main" val="4102333096"/>
                    </a:ext>
                  </a:extLst>
                </a:gridCol>
                <a:gridCol w="997596">
                  <a:extLst>
                    <a:ext uri="{9D8B030D-6E8A-4147-A177-3AD203B41FA5}">
                      <a16:colId xmlns:a16="http://schemas.microsoft.com/office/drawing/2014/main" val="313852143"/>
                    </a:ext>
                  </a:extLst>
                </a:gridCol>
                <a:gridCol w="997596">
                  <a:extLst>
                    <a:ext uri="{9D8B030D-6E8A-4147-A177-3AD203B41FA5}">
                      <a16:colId xmlns:a16="http://schemas.microsoft.com/office/drawing/2014/main" val="2917391103"/>
                    </a:ext>
                  </a:extLst>
                </a:gridCol>
                <a:gridCol w="997596">
                  <a:extLst>
                    <a:ext uri="{9D8B030D-6E8A-4147-A177-3AD203B41FA5}">
                      <a16:colId xmlns:a16="http://schemas.microsoft.com/office/drawing/2014/main" val="3948088845"/>
                    </a:ext>
                  </a:extLst>
                </a:gridCol>
              </a:tblGrid>
              <a:tr h="33016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VTM16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ECM1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ECM2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ECM3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ECM4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5457160"/>
                  </a:ext>
                </a:extLst>
              </a:tr>
              <a:tr h="33016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classA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8.8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14.9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15.0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16.1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FFFF00"/>
                          </a:highlight>
                        </a:rPr>
                        <a:t>18.1</a:t>
                      </a:r>
                      <a:endParaRPr lang="ja-JP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907480"/>
                  </a:ext>
                </a:extLst>
              </a:tr>
              <a:tr h="33016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classB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2.8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6.1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6.2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7.0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8.1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5311721"/>
                  </a:ext>
                </a:extLst>
              </a:tr>
              <a:tr h="33016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classC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3.3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3.5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3.6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4.4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2288761"/>
                  </a:ext>
                </a:extLst>
              </a:tr>
              <a:tr h="33016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classD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0.6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2.8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2.9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3.0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3.7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6430439"/>
                  </a:ext>
                </a:extLst>
              </a:tr>
              <a:tr h="33016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classF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2.6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5.7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5.9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6.8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7.8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9998476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3C953F3-AD3E-425D-B37E-55B181E28A6C}"/>
              </a:ext>
            </a:extLst>
          </p:cNvPr>
          <p:cNvSpPr/>
          <p:nvPr/>
        </p:nvSpPr>
        <p:spPr>
          <a:xfrm>
            <a:off x="3395700" y="4702198"/>
            <a:ext cx="5508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dirty="0">
                <a:latin typeface="+mn-lt"/>
                <a:ea typeface="游明朝" panose="02020400000000000000" pitchFamily="18" charset="-128"/>
              </a:rPr>
              <a:t>maximum amount of </a:t>
            </a:r>
            <a:r>
              <a:rPr lang="en-CA" altLang="ja-JP" dirty="0" err="1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VmPeak</a:t>
            </a:r>
            <a:r>
              <a:rPr lang="en-CA" altLang="ja-JP" dirty="0">
                <a:latin typeface="+mn-lt"/>
                <a:ea typeface="游明朝" panose="02020400000000000000" pitchFamily="18" charset="-128"/>
              </a:rPr>
              <a:t> (Peak virtual memory size)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679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26D9D9C8-410A-4032-831E-E89D84332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Add a print out code into VTM / ECM software</a:t>
            </a:r>
          </a:p>
          <a:p>
            <a:pPr lvl="1"/>
            <a:r>
              <a:rPr lang="en-CA" altLang="ja-JP" dirty="0"/>
              <a:t>Changes are less than 50 lines.</a:t>
            </a:r>
          </a:p>
          <a:p>
            <a:pPr lvl="1"/>
            <a:r>
              <a:rPr lang="en-CA" altLang="ja-JP" dirty="0"/>
              <a:t>It</a:t>
            </a:r>
            <a:r>
              <a:rPr lang="en-CA" altLang="ja-JP" dirty="0">
                <a:solidFill>
                  <a:srgbClr val="FF0000"/>
                </a:solidFill>
              </a:rPr>
              <a:t> </a:t>
            </a:r>
            <a:r>
              <a:rPr lang="en-CA" altLang="ja-JP" dirty="0"/>
              <a:t>supports for </a:t>
            </a:r>
            <a:r>
              <a:rPr lang="en-CA" altLang="ja-JP" dirty="0">
                <a:highlight>
                  <a:srgbClr val="FFFF00"/>
                </a:highlight>
              </a:rPr>
              <a:t>Linux</a:t>
            </a:r>
            <a:r>
              <a:rPr lang="en-CA" altLang="ja-JP" dirty="0"/>
              <a:t> environment.</a:t>
            </a:r>
          </a:p>
          <a:p>
            <a:pPr lvl="2"/>
            <a:r>
              <a:rPr lang="en-CA" altLang="ja-JP" dirty="0"/>
              <a:t>reads </a:t>
            </a:r>
            <a:r>
              <a:rPr lang="en-CA" altLang="ja-JP" dirty="0">
                <a:highlight>
                  <a:srgbClr val="FFFF00"/>
                </a:highlight>
              </a:rPr>
              <a:t>/proc/self/status </a:t>
            </a:r>
            <a:r>
              <a:rPr lang="en-CA" altLang="ja-JP" dirty="0"/>
              <a:t>as the log file about memory usage.</a:t>
            </a:r>
          </a:p>
          <a:p>
            <a:pPr lvl="2"/>
            <a:endParaRPr kumimoji="1" lang="en-CA" altLang="ja-JP" dirty="0"/>
          </a:p>
          <a:p>
            <a:r>
              <a:rPr lang="en-CA" altLang="ja-JP" dirty="0"/>
              <a:t>Example of memory log</a:t>
            </a:r>
          </a:p>
          <a:p>
            <a:endParaRPr kumimoji="1" lang="en-CA" altLang="ja-JP" dirty="0"/>
          </a:p>
          <a:p>
            <a:endParaRPr lang="en-CA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F6E7B05-696B-40CC-B3F7-BE2269755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55C4AE-D8B1-4331-A9DB-5FD6E8522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9BB06050-BF86-4588-B0DB-D33EA0D4E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4F6B753-10CB-4F28-A9EB-DFB19D95D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256" y="3288010"/>
            <a:ext cx="6096000" cy="158115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64EF72C-9A97-46C5-9F12-D15F57DD1AA7}"/>
              </a:ext>
            </a:extLst>
          </p:cNvPr>
          <p:cNvSpPr/>
          <p:nvPr/>
        </p:nvSpPr>
        <p:spPr>
          <a:xfrm>
            <a:off x="2245804" y="3537012"/>
            <a:ext cx="5974432" cy="3960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4470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0762D4CF-80BE-44E5-A86A-BEEB981A2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Investigate where and how much memory is used</a:t>
            </a:r>
          </a:p>
          <a:p>
            <a:pPr lvl="1"/>
            <a:r>
              <a:rPr lang="en-US" altLang="ja-JP" dirty="0"/>
              <a:t>S</a:t>
            </a:r>
            <a:r>
              <a:rPr lang="en-CA" altLang="ja-JP"/>
              <a:t>mall </a:t>
            </a:r>
            <a:r>
              <a:rPr lang="en-CA" altLang="ja-JP" dirty="0"/>
              <a:t>sequences : </a:t>
            </a:r>
            <a:r>
              <a:rPr lang="en-CA" altLang="ja-JP" u="sng" dirty="0"/>
              <a:t>REUSE_CU_RESULTS</a:t>
            </a:r>
          </a:p>
          <a:p>
            <a:pPr lvl="1"/>
            <a:r>
              <a:rPr kumimoji="1" lang="en-CA" altLang="ja-JP" dirty="0"/>
              <a:t>Large sequences : </a:t>
            </a:r>
            <a:r>
              <a:rPr lang="en-CA" altLang="ja-JP" u="sng" dirty="0"/>
              <a:t>REUSE_CU_RESULTS, picture, ALF</a:t>
            </a:r>
            <a:endParaRPr kumimoji="1" lang="ja-JP" altLang="en-US" u="sng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FAB7C4B-8700-4464-8BD2-0B579EB69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B2555B-36DC-46C4-B339-025DC3B1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2109B542-552A-494D-8762-3240E805F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Memory reduction tests (information)</a:t>
            </a:r>
            <a:endParaRPr kumimoji="1" lang="ja-JP" alt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9D11BE9-7713-4783-A361-7A9B1D952CA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248" y="2545445"/>
            <a:ext cx="8583504" cy="366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89C031F-D16E-4D21-9CC4-E6389C839856}"/>
              </a:ext>
            </a:extLst>
          </p:cNvPr>
          <p:cNvSpPr/>
          <p:nvPr/>
        </p:nvSpPr>
        <p:spPr>
          <a:xfrm>
            <a:off x="1151130" y="5445224"/>
            <a:ext cx="48605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ja-JP" dirty="0">
                <a:latin typeface="+mn-lt"/>
                <a:ea typeface="游明朝" panose="02020400000000000000" pitchFamily="18" charset="-128"/>
              </a:rPr>
              <a:t> </a:t>
            </a:r>
            <a:r>
              <a:rPr lang="en-CA" altLang="ja-JP" sz="2000" dirty="0">
                <a:latin typeface="+mn-lt"/>
                <a:ea typeface="游明朝" panose="02020400000000000000" pitchFamily="18" charset="-128"/>
              </a:rPr>
              <a:t>Noted: measured in QP37, RA and </a:t>
            </a:r>
            <a:r>
              <a:rPr lang="en-CA" altLang="ja-JP" sz="2000" dirty="0">
                <a:highlight>
                  <a:srgbClr val="FFFF00"/>
                </a:highlight>
                <a:latin typeface="+mn-lt"/>
                <a:ea typeface="游明朝" panose="02020400000000000000" pitchFamily="18" charset="-128"/>
              </a:rPr>
              <a:t>9 frames</a:t>
            </a:r>
            <a:endParaRPr lang="en-CA" altLang="ja-JP" dirty="0">
              <a:highlight>
                <a:srgbClr val="FFFF00"/>
              </a:highlight>
              <a:latin typeface="+mn-lt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0842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58FBC38-1EAF-43EB-85A0-368F39780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r>
              <a:rPr lang="en-CA" altLang="ja-JP" dirty="0"/>
              <a:t>REUSE_CU_RESULTS off test for memory reduction</a:t>
            </a:r>
          </a:p>
          <a:p>
            <a:pPr lvl="1"/>
            <a:r>
              <a:rPr lang="en-CA" altLang="ja-JP" u="sng" dirty="0"/>
              <a:t>Set REUSE_CU_RESULTS to 0 in </a:t>
            </a:r>
            <a:r>
              <a:rPr lang="en-CA" altLang="ja-JP" u="sng" dirty="0" err="1"/>
              <a:t>TypeDef.h</a:t>
            </a:r>
            <a:r>
              <a:rPr lang="en-CA" altLang="ja-JP" u="sng" dirty="0"/>
              <a:t> (with a few fixes)</a:t>
            </a:r>
          </a:p>
          <a:p>
            <a:pPr lvl="1"/>
            <a:r>
              <a:rPr kumimoji="1" lang="en-CA" altLang="ja-JP" dirty="0"/>
              <a:t>Cording performance</a:t>
            </a:r>
          </a:p>
          <a:p>
            <a:pPr lvl="1"/>
            <a:endParaRPr lang="en-CA" altLang="ja-JP" dirty="0"/>
          </a:p>
          <a:p>
            <a:pPr lvl="1"/>
            <a:endParaRPr kumimoji="1" lang="en-CA" altLang="ja-JP" dirty="0"/>
          </a:p>
          <a:p>
            <a:pPr lvl="1"/>
            <a:endParaRPr lang="en-CA" altLang="ja-JP" dirty="0"/>
          </a:p>
          <a:p>
            <a:pPr lvl="1"/>
            <a:endParaRPr kumimoji="1" lang="en-CA" altLang="ja-JP" dirty="0"/>
          </a:p>
          <a:p>
            <a:pPr marL="457200" lvl="1" indent="0">
              <a:buNone/>
            </a:pPr>
            <a:endParaRPr kumimoji="1" lang="en-CA" altLang="ja-JP" dirty="0"/>
          </a:p>
          <a:p>
            <a:pPr lvl="1"/>
            <a:r>
              <a:rPr kumimoji="1" lang="en-US" altLang="ja-JP" dirty="0"/>
              <a:t>Memory usage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EB4DC41-D1A6-4535-A5FB-4F9D96C0F0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88F8C5-5B23-4DB9-80D6-DCAC35664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F0C82C6B-84D8-4B9E-9B93-CD905B83B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Test1 (information)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47D2D0C-E2D1-44F9-9C18-C585DE2A89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053056"/>
              </p:ext>
            </p:extLst>
          </p:nvPr>
        </p:nvGraphicFramePr>
        <p:xfrm>
          <a:off x="1667511" y="2149780"/>
          <a:ext cx="8928989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0624">
                  <a:extLst>
                    <a:ext uri="{9D8B030D-6E8A-4147-A177-3AD203B41FA5}">
                      <a16:colId xmlns:a16="http://schemas.microsoft.com/office/drawing/2014/main" val="1784573102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964477297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1613473615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292431961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3887584617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6145503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3986920480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4039305074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404216792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918902026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435798660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374886870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280495623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788737157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1065591661"/>
                    </a:ext>
                  </a:extLst>
                </a:gridCol>
                <a:gridCol w="541891">
                  <a:extLst>
                    <a:ext uri="{9D8B030D-6E8A-4147-A177-3AD203B41FA5}">
                      <a16:colId xmlns:a16="http://schemas.microsoft.com/office/drawing/2014/main" val="2293305981"/>
                    </a:ext>
                  </a:extLst>
                </a:gridCol>
              </a:tblGrid>
              <a:tr h="126014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 Main10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09564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Over ECM-4.0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Over ECM-4.0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Over ECM-4.0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785577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74919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63457885"/>
                  </a:ext>
                </a:extLst>
              </a:tr>
              <a:tr h="313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0456251"/>
                  </a:ext>
                </a:extLst>
              </a:tr>
              <a:tr h="900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4532295"/>
                  </a:ext>
                </a:extLst>
              </a:tr>
              <a:tr h="900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47176779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31899243"/>
                  </a:ext>
                </a:extLst>
              </a:tr>
              <a:tr h="900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Overall</a:t>
                      </a: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-0.05%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0.01%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0.07%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106%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-0.04%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-0.07%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0.07%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107%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-0.07%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0.30%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-0.12%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106%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99%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21537463"/>
                  </a:ext>
                </a:extLst>
              </a:tr>
              <a:tr h="900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0.86%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97835499"/>
                  </a:ext>
                </a:extLst>
              </a:tr>
              <a:tr h="900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88915690"/>
                  </a:ext>
                </a:extLst>
              </a:tr>
            </a:tbl>
          </a:graphicData>
        </a:graphic>
      </p:graphicFrame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CF5EE442-4B4D-48AB-8391-E1F03DCED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752378"/>
              </p:ext>
            </p:extLst>
          </p:nvPr>
        </p:nvGraphicFramePr>
        <p:xfrm>
          <a:off x="1919536" y="4473116"/>
          <a:ext cx="2743200" cy="1685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89851657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55309322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9865335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40240061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</a:rPr>
                        <a:t>AI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ECM4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Test1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ratio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3353315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61.2%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4054552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2.7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50.7%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9164003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31.0%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9738100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0.9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25.2%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7230822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1.6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38.1%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0369385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2.9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52.7%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06638757"/>
                  </a:ext>
                </a:extLst>
              </a:tr>
            </a:tbl>
          </a:graphicData>
        </a:graphic>
      </p:graphicFrame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8978317C-18FD-40D5-9012-00D7BA007C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786101"/>
              </p:ext>
            </p:extLst>
          </p:nvPr>
        </p:nvGraphicFramePr>
        <p:xfrm>
          <a:off x="4833628" y="4478530"/>
          <a:ext cx="2743200" cy="1685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419209632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18269511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43646031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172035955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</a:rPr>
                        <a:t>RA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ECM4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Test1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ratio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399728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18.1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15.6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85.9%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2952622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8.1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68.7%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0068910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1.8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41.3%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0475240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30.5%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9569298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5463157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7.8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67.6%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25094721"/>
                  </a:ext>
                </a:extLst>
              </a:tr>
            </a:tbl>
          </a:graphicData>
        </a:graphic>
      </p:graphicFrame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F4CB196B-0273-4F75-A84A-4C87A05A6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218465"/>
              </p:ext>
            </p:extLst>
          </p:nvPr>
        </p:nvGraphicFramePr>
        <p:xfrm>
          <a:off x="7747720" y="4476772"/>
          <a:ext cx="2743200" cy="1685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29318152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2849443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93584464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806592490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</a:rPr>
                        <a:t>LDB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ECM4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Test1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ratio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7906919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9787458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7.7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4.9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63.8%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3982691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4.3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39.2%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246414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1.0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26.9%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8681165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2.9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53.1%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558828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57.5%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732654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EF7DFB5-4B0B-4F4B-8847-C7B31E6C7B57}"/>
              </a:ext>
            </a:extLst>
          </p:cNvPr>
          <p:cNvSpPr txBox="1"/>
          <p:nvPr/>
        </p:nvSpPr>
        <p:spPr>
          <a:xfrm>
            <a:off x="7410364" y="4095637"/>
            <a:ext cx="478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14 % reduction is possible with 106% </a:t>
            </a:r>
            <a:r>
              <a:rPr kumimoji="1" lang="en-US" altLang="ja-JP" dirty="0" err="1">
                <a:solidFill>
                  <a:srgbClr val="FF0000"/>
                </a:solidFill>
              </a:rPr>
              <a:t>EncT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827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58FBC38-1EAF-43EB-85A0-368F39780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r>
              <a:rPr lang="en-CA" altLang="ja-JP" dirty="0"/>
              <a:t>ALF memory reduction</a:t>
            </a:r>
            <a:r>
              <a:rPr lang="en-CA" altLang="ja-JP" dirty="0">
                <a:solidFill>
                  <a:srgbClr val="FF0000"/>
                </a:solidFill>
              </a:rPr>
              <a:t> </a:t>
            </a:r>
            <a:r>
              <a:rPr lang="en-CA" altLang="ja-JP" dirty="0"/>
              <a:t>test</a:t>
            </a:r>
          </a:p>
          <a:p>
            <a:pPr lvl="1"/>
            <a:r>
              <a:rPr lang="en-US" altLang="ja-JP" u="sng" dirty="0"/>
              <a:t>Replaces double with float (only double variables in </a:t>
            </a:r>
            <a:r>
              <a:rPr lang="en-US" altLang="ja-JP" u="sng" dirty="0" err="1"/>
              <a:t>AlfCovariance</a:t>
            </a:r>
            <a:r>
              <a:rPr lang="en-US" altLang="ja-JP" u="sng" dirty="0"/>
              <a:t> struct)</a:t>
            </a:r>
          </a:p>
          <a:p>
            <a:pPr lvl="2"/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sizeof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(</a:t>
            </a:r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AlfCovariance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) * </a:t>
            </a:r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numClasses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 * </a:t>
            </a:r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numClassifier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 * </a:t>
            </a:r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numfixedFilterSets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 * </a:t>
            </a:r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numCTUsInPic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 * </a:t>
            </a:r>
            <a:r>
              <a:rPr lang="en-US" altLang="ja-JP" sz="1600" b="0" i="0" dirty="0" err="1">
                <a:solidFill>
                  <a:srgbClr val="FF0000"/>
                </a:solidFill>
                <a:effectLst/>
                <a:latin typeface="NotoSansJP"/>
              </a:rPr>
              <a:t>m_filterShapes</a:t>
            </a:r>
            <a:r>
              <a:rPr lang="en-US" altLang="ja-JP" sz="1600" b="0" i="0" dirty="0">
                <a:solidFill>
                  <a:srgbClr val="FF0000"/>
                </a:solidFill>
                <a:effectLst/>
                <a:latin typeface="NotoSansJP"/>
              </a:rPr>
              <a:t> * MAX_NUM_COMPONENT</a:t>
            </a:r>
            <a:endParaRPr kumimoji="1" lang="en-CA" altLang="ja-JP" sz="1600" dirty="0">
              <a:solidFill>
                <a:srgbClr val="FF0000"/>
              </a:solidFill>
            </a:endParaRPr>
          </a:p>
          <a:p>
            <a:pPr lvl="1"/>
            <a:r>
              <a:rPr kumimoji="1" lang="en-CA" altLang="ja-JP" dirty="0"/>
              <a:t>Cording performance</a:t>
            </a:r>
          </a:p>
          <a:p>
            <a:pPr lvl="1"/>
            <a:endParaRPr lang="en-CA" altLang="ja-JP" dirty="0"/>
          </a:p>
          <a:p>
            <a:pPr lvl="1"/>
            <a:endParaRPr kumimoji="1" lang="en-CA" altLang="ja-JP" dirty="0"/>
          </a:p>
          <a:p>
            <a:pPr lvl="1"/>
            <a:endParaRPr lang="en-CA" altLang="ja-JP" dirty="0"/>
          </a:p>
          <a:p>
            <a:pPr marL="457200" lvl="1" indent="0">
              <a:buNone/>
            </a:pPr>
            <a:endParaRPr lang="en-CA" altLang="ja-JP" dirty="0"/>
          </a:p>
          <a:p>
            <a:pPr marL="457200" lvl="1" indent="0">
              <a:buNone/>
            </a:pPr>
            <a:endParaRPr kumimoji="1" lang="en-CA" altLang="ja-JP" dirty="0"/>
          </a:p>
          <a:p>
            <a:pPr lvl="1"/>
            <a:r>
              <a:rPr kumimoji="1" lang="en-US" altLang="ja-JP" dirty="0"/>
              <a:t>Memory usage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EB4DC41-D1A6-4535-A5FB-4F9D96C0F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88F8C5-5B23-4DB9-80D6-DCAC35664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F0C82C6B-84D8-4B9E-9B93-CD905B83B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Test2 (information)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3DDE41D-D983-414A-8688-2FE115692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567483"/>
              </p:ext>
            </p:extLst>
          </p:nvPr>
        </p:nvGraphicFramePr>
        <p:xfrm>
          <a:off x="1666824" y="2609940"/>
          <a:ext cx="8858351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4291">
                  <a:extLst>
                    <a:ext uri="{9D8B030D-6E8A-4147-A177-3AD203B41FA5}">
                      <a16:colId xmlns:a16="http://schemas.microsoft.com/office/drawing/2014/main" val="3687307189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2857993477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1411126265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3651555128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3783147379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1822102215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2102089662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394518760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3670312274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3186961590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1837645388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2447703406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2251757601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3667366553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4145491941"/>
                    </a:ext>
                  </a:extLst>
                </a:gridCol>
                <a:gridCol w="537604">
                  <a:extLst>
                    <a:ext uri="{9D8B030D-6E8A-4147-A177-3AD203B41FA5}">
                      <a16:colId xmlns:a16="http://schemas.microsoft.com/office/drawing/2014/main" val="636833567"/>
                    </a:ext>
                  </a:extLst>
                </a:gridCol>
              </a:tblGrid>
              <a:tr h="107950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All Intra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Random Access Main 10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Low delay B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275394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Over ECM-4.0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Over ECM-4.0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Over ECM-4.0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990249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697077091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5630578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28847125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6126924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02059694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E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85471254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0.00%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-0.01%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0.01%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103%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0.01%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-0.07%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0.03%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102%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99%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-0.03%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-0.05%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0.01%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00"/>
                          </a:highlight>
                        </a:rPr>
                        <a:t>102%</a:t>
                      </a:r>
                      <a:endParaRPr lang="ja-JP" sz="110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00FF00"/>
                          </a:highlight>
                        </a:rPr>
                        <a:t>98%</a:t>
                      </a:r>
                      <a:endParaRPr lang="ja-JP" sz="11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28134759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0.05%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0.11%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19981165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-0.26%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effectLst/>
                        </a:rPr>
                        <a:t>97%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3284406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BCB0724-234D-46EB-97BF-42BCBA50C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977783"/>
              </p:ext>
            </p:extLst>
          </p:nvPr>
        </p:nvGraphicFramePr>
        <p:xfrm>
          <a:off x="1811524" y="4983435"/>
          <a:ext cx="2592288" cy="1685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64463312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04752442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84705072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207068857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</a:rPr>
                        <a:t>AI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ECM4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Test2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ratio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1007825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6.7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6.0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89.6%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3482276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86.8%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2463806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3.6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96.0%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7511442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98.6%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0966273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3.9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92.6%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0608351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87.4%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36755425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201FDF6D-6AA4-41B3-8575-22E01A84F9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225672"/>
              </p:ext>
            </p:extLst>
          </p:nvPr>
        </p:nvGraphicFramePr>
        <p:xfrm>
          <a:off x="4577002" y="4983434"/>
          <a:ext cx="2666404" cy="1685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6601">
                  <a:extLst>
                    <a:ext uri="{9D8B030D-6E8A-4147-A177-3AD203B41FA5}">
                      <a16:colId xmlns:a16="http://schemas.microsoft.com/office/drawing/2014/main" val="3753695191"/>
                    </a:ext>
                  </a:extLst>
                </a:gridCol>
                <a:gridCol w="666601">
                  <a:extLst>
                    <a:ext uri="{9D8B030D-6E8A-4147-A177-3AD203B41FA5}">
                      <a16:colId xmlns:a16="http://schemas.microsoft.com/office/drawing/2014/main" val="1799493062"/>
                    </a:ext>
                  </a:extLst>
                </a:gridCol>
                <a:gridCol w="666601">
                  <a:extLst>
                    <a:ext uri="{9D8B030D-6E8A-4147-A177-3AD203B41FA5}">
                      <a16:colId xmlns:a16="http://schemas.microsoft.com/office/drawing/2014/main" val="2833697666"/>
                    </a:ext>
                  </a:extLst>
                </a:gridCol>
                <a:gridCol w="666601">
                  <a:extLst>
                    <a:ext uri="{9D8B030D-6E8A-4147-A177-3AD203B41FA5}">
                      <a16:colId xmlns:a16="http://schemas.microsoft.com/office/drawing/2014/main" val="643741499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</a:rPr>
                        <a:t>RA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ECM4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Test2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ratio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5996864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18.1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17.5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96.7%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3526757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8.1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7.5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91.9%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45482669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4.3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96.4%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3864665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98.7%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9059357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1308791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7.8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7.2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92.8%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60788539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855A789-6656-4672-A53C-74472E04E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834630"/>
              </p:ext>
            </p:extLst>
          </p:nvPr>
        </p:nvGraphicFramePr>
        <p:xfrm>
          <a:off x="7382662" y="4983434"/>
          <a:ext cx="2666404" cy="16859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6601">
                  <a:extLst>
                    <a:ext uri="{9D8B030D-6E8A-4147-A177-3AD203B41FA5}">
                      <a16:colId xmlns:a16="http://schemas.microsoft.com/office/drawing/2014/main" val="4116392488"/>
                    </a:ext>
                  </a:extLst>
                </a:gridCol>
                <a:gridCol w="666601">
                  <a:extLst>
                    <a:ext uri="{9D8B030D-6E8A-4147-A177-3AD203B41FA5}">
                      <a16:colId xmlns:a16="http://schemas.microsoft.com/office/drawing/2014/main" val="1124365911"/>
                    </a:ext>
                  </a:extLst>
                </a:gridCol>
                <a:gridCol w="666601">
                  <a:extLst>
                    <a:ext uri="{9D8B030D-6E8A-4147-A177-3AD203B41FA5}">
                      <a16:colId xmlns:a16="http://schemas.microsoft.com/office/drawing/2014/main" val="3475774326"/>
                    </a:ext>
                  </a:extLst>
                </a:gridCol>
                <a:gridCol w="666601">
                  <a:extLst>
                    <a:ext uri="{9D8B030D-6E8A-4147-A177-3AD203B41FA5}">
                      <a16:colId xmlns:a16="http://schemas.microsoft.com/office/drawing/2014/main" val="1369048546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</a:rPr>
                        <a:t>LDB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ECM4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Test2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ratio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5503538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5958104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7.7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6.9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88.7%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4728337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4.3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4.1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95.1%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8430517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3.5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98.6%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3793235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5.5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94.6%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22742819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6.1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5.4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89.1%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61814549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3B96DE9-D48A-460E-92E6-D0AA41AF8633}"/>
              </a:ext>
            </a:extLst>
          </p:cNvPr>
          <p:cNvSpPr txBox="1"/>
          <p:nvPr/>
        </p:nvSpPr>
        <p:spPr>
          <a:xfrm>
            <a:off x="7397585" y="4561986"/>
            <a:ext cx="478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3% reduction is possible with 103% </a:t>
            </a:r>
            <a:r>
              <a:rPr kumimoji="1" lang="en-US" altLang="ja-JP" dirty="0" err="1">
                <a:solidFill>
                  <a:srgbClr val="FF0000"/>
                </a:solidFill>
              </a:rPr>
              <a:t>EncT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382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C1843365-A176-4D8C-944F-E9D9DF827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u="sng" dirty="0"/>
              <a:t>This contribution proposes to add a print out code into VTM / ECM software</a:t>
            </a:r>
          </a:p>
          <a:p>
            <a:pPr lvl="1"/>
            <a:r>
              <a:rPr lang="en-CA" altLang="ja-JP" dirty="0"/>
              <a:t>Changes are less than 50 lines.</a:t>
            </a:r>
          </a:p>
          <a:p>
            <a:pPr lvl="1"/>
            <a:endParaRPr lang="en-CA" altLang="ja-JP"/>
          </a:p>
          <a:p>
            <a:pPr lvl="1"/>
            <a:endParaRPr kumimoji="1" lang="en-CA" altLang="ja-JP" dirty="0"/>
          </a:p>
          <a:p>
            <a:r>
              <a:rPr lang="en-CA" altLang="ja-JP" dirty="0"/>
              <a:t>This contribution also provides memory reduction tests (just information).</a:t>
            </a:r>
          </a:p>
          <a:p>
            <a:pPr lvl="1"/>
            <a:r>
              <a:rPr lang="en-CA" altLang="ja-JP" dirty="0"/>
              <a:t>Maintenance of parallelism with memory reduction could be reasonable even if run-time increases if ECM encoder require more and more memory .</a:t>
            </a:r>
          </a:p>
          <a:p>
            <a:pPr lvl="1"/>
            <a:endParaRPr kumimoji="1" lang="en-CA" altLang="ja-JP" dirty="0"/>
          </a:p>
          <a:p>
            <a:r>
              <a:rPr kumimoji="1" lang="en-US" altLang="ja-JP" dirty="0"/>
              <a:t>Thanks KDDI for crosschecking!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86D8FF1-ACC3-4317-95AC-4F57E6746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03902-C219-4412-908F-ADD92D5B74F9}" type="datetime1">
              <a:rPr lang="en-US" altLang="ja-JP" smtClean="0"/>
              <a:t>4/25/2022</a:t>
            </a:fld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1A0DD2E-6868-4F96-9EBF-78195F0E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F603E31-E3C9-4B5D-BD45-24609EB18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10295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31546</TotalTime>
  <Words>1197</Words>
  <Application>Microsoft Office PowerPoint</Application>
  <PresentationFormat>ワイド画面</PresentationFormat>
  <Paragraphs>572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21" baseType="lpstr">
      <vt:lpstr>NotoSansJP</vt:lpstr>
      <vt:lpstr>Source Han Sans SC Regular</vt:lpstr>
      <vt:lpstr>源ノ角ゴシック JP Medium</vt:lpstr>
      <vt:lpstr>源ノ角ゴシック JP Regular</vt:lpstr>
      <vt:lpstr>游ゴシック</vt:lpstr>
      <vt:lpstr>Arial</vt:lpstr>
      <vt:lpstr>Calibri</vt:lpstr>
      <vt:lpstr>Calibri Light</vt:lpstr>
      <vt:lpstr>Source Sans Pro</vt:lpstr>
      <vt:lpstr>Times New Roman</vt:lpstr>
      <vt:lpstr>Be Original. Theme</vt:lpstr>
      <vt:lpstr>1_Be Original. Theme</vt:lpstr>
      <vt:lpstr>Memory usage report on VTM / ECM</vt:lpstr>
      <vt:lpstr>Introduction</vt:lpstr>
      <vt:lpstr>Current Memory Usage of ECM / VTM</vt:lpstr>
      <vt:lpstr>Proposal</vt:lpstr>
      <vt:lpstr>Memory reduction tests (information)</vt:lpstr>
      <vt:lpstr>Test1 (information)</vt:lpstr>
      <vt:lpstr>Test2 (information)</vt:lpstr>
      <vt:lpstr>Conclusion</vt:lpstr>
      <vt:lpstr>PowerPoint プレゼンテーション</vt:lpstr>
    </vt:vector>
  </TitlesOfParts>
  <Company>SHARP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Tomonori Hashimoto</cp:lastModifiedBy>
  <cp:revision>9128</cp:revision>
  <dcterms:created xsi:type="dcterms:W3CDTF">2011-03-24T05:19:20Z</dcterms:created>
  <dcterms:modified xsi:type="dcterms:W3CDTF">2022-04-25T06:35:45Z</dcterms:modified>
</cp:coreProperties>
</file>