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6" autoAdjust="0"/>
    <p:restoredTop sz="94660"/>
  </p:normalViewPr>
  <p:slideViewPr>
    <p:cSldViewPr snapToGrid="0">
      <p:cViewPr varScale="1">
        <p:scale>
          <a:sx n="83" d="100"/>
          <a:sy n="83" d="100"/>
        </p:scale>
        <p:origin x="3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D9C29314-D20B-41A9-8030-3B3D6641A6A0}"/>
    <pc:docChg chg="modSld">
      <pc:chgData name="Nan Hu" userId="3618843d-2054-4bcf-ad49-76f523b6d2da" providerId="ADAL" clId="{D9C29314-D20B-41A9-8030-3B3D6641A6A0}" dt="2022-04-20T21:13:47.193" v="17" actId="20577"/>
      <pc:docMkLst>
        <pc:docMk/>
      </pc:docMkLst>
      <pc:sldChg chg="modSp mod">
        <pc:chgData name="Nan Hu" userId="3618843d-2054-4bcf-ad49-76f523b6d2da" providerId="ADAL" clId="{D9C29314-D20B-41A9-8030-3B3D6641A6A0}" dt="2022-04-20T17:27:16.910" v="2" actId="1076"/>
        <pc:sldMkLst>
          <pc:docMk/>
          <pc:sldMk cId="3862105451" sldId="256"/>
        </pc:sldMkLst>
        <pc:spChg chg="mod">
          <ac:chgData name="Nan Hu" userId="3618843d-2054-4bcf-ad49-76f523b6d2da" providerId="ADAL" clId="{D9C29314-D20B-41A9-8030-3B3D6641A6A0}" dt="2022-04-20T17:27:16.910" v="2" actId="1076"/>
          <ac:spMkLst>
            <pc:docMk/>
            <pc:sldMk cId="3862105451" sldId="256"/>
            <ac:spMk id="2" creationId="{48890344-84DC-42B6-BF3F-C06C68C45E7A}"/>
          </ac:spMkLst>
        </pc:spChg>
        <pc:spChg chg="mod">
          <ac:chgData name="Nan Hu" userId="3618843d-2054-4bcf-ad49-76f523b6d2da" providerId="ADAL" clId="{D9C29314-D20B-41A9-8030-3B3D6641A6A0}" dt="2022-04-20T17:27:10.374" v="1" actId="255"/>
          <ac:spMkLst>
            <pc:docMk/>
            <pc:sldMk cId="3862105451" sldId="256"/>
            <ac:spMk id="3" creationId="{4A7F5FFD-78F0-499F-8E4F-BBF74A5CCB57}"/>
          </ac:spMkLst>
        </pc:spChg>
      </pc:sldChg>
      <pc:sldChg chg="modSp mod">
        <pc:chgData name="Nan Hu" userId="3618843d-2054-4bcf-ad49-76f523b6d2da" providerId="ADAL" clId="{D9C29314-D20B-41A9-8030-3B3D6641A6A0}" dt="2022-04-20T21:13:47.193" v="17" actId="20577"/>
        <pc:sldMkLst>
          <pc:docMk/>
          <pc:sldMk cId="4083513522" sldId="258"/>
        </pc:sldMkLst>
        <pc:spChg chg="mod">
          <ac:chgData name="Nan Hu" userId="3618843d-2054-4bcf-ad49-76f523b6d2da" providerId="ADAL" clId="{D9C29314-D20B-41A9-8030-3B3D6641A6A0}" dt="2022-04-20T21:13:47.193" v="17" actId="20577"/>
          <ac:spMkLst>
            <pc:docMk/>
            <pc:sldMk cId="4083513522" sldId="258"/>
            <ac:spMk id="2" creationId="{72A30C08-8BD4-4AF9-B563-9380873DBED4}"/>
          </ac:spMkLst>
        </pc:spChg>
      </pc:sldChg>
      <pc:sldChg chg="modSp mod">
        <pc:chgData name="Nan Hu" userId="3618843d-2054-4bcf-ad49-76f523b6d2da" providerId="ADAL" clId="{D9C29314-D20B-41A9-8030-3B3D6641A6A0}" dt="2022-04-20T17:27:43.435" v="16" actId="20577"/>
        <pc:sldMkLst>
          <pc:docMk/>
          <pc:sldMk cId="1487382668" sldId="259"/>
        </pc:sldMkLst>
        <pc:spChg chg="mod">
          <ac:chgData name="Nan Hu" userId="3618843d-2054-4bcf-ad49-76f523b6d2da" providerId="ADAL" clId="{D9C29314-D20B-41A9-8030-3B3D6641A6A0}" dt="2022-04-20T17:27:43.435" v="16" actId="20577"/>
          <ac:spMkLst>
            <pc:docMk/>
            <pc:sldMk cId="1487382668" sldId="259"/>
            <ac:spMk id="3" creationId="{B7E3FB2D-FD41-4A2F-84EF-65D28E771A9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4695-6CF6-4733-8F4D-1822E9138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D1D883-6B2B-4321-999E-A5E03AB42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1D3591-F0D1-478C-9AB2-2073684F4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2175C-44F5-450E-ABB9-C6F67C24E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85548-2D84-441F-ACA3-5B4AF6D97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26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0F808-FCF3-4308-8164-A6E9E8649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1D3219-113D-4675-BC35-89FC68A9A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2989A-ADBA-4CE8-9979-7F0155AE1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4EA25E-93C8-4F2C-A2B7-727FC54D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784F3-0830-45D7-9989-A205F0CF0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16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85DE19-EB19-4684-B653-41AE640D2A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D2844-EA83-4634-BD75-E8CFBAD152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861FB-EFD0-4DEF-A53C-1AE47BBF5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D17F2-CC6C-4C02-AE5F-5CE6CEA12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A5F1C-2920-42FD-9816-9E8F4A98E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6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C6077-9F38-4FC2-8D45-CB6426A5A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4A699-01A7-45CD-BB49-6C76073D1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4D4C44-86E5-4533-9069-51FDF329A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CC15F-BF4A-47C4-9C13-88B8B1315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6526D-D680-428C-87B8-7FBA3F10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76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AD692-48E4-4B39-9CAC-E9E0125A4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DCB7B-9A4B-4D19-94EB-68BE2A0E4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A7BE9-3D98-4513-8774-C704CF41B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D5E23-9C8E-4BCA-AA37-D243CB129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D75F4-4A8F-419B-B63B-3CD02CE34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8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77E00-2815-479C-8E4F-0E09C25E6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24B52-02C0-45AD-872F-D97014EC3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9D8A44-F8EA-406C-B805-863C91AA5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755E98-14AB-408F-84C0-61ABA17B7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FD440-51F0-4BE9-8308-995823D63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100E0-59C7-4DF3-AF54-D7FDE10A9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3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E084C-C029-4F9E-98C4-75551CD26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F6399-DBA9-4EAA-8353-9D2BBF9D1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5F93B-1635-4EA6-B7D5-B467C9957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BA4D4F-A617-4075-948B-D469A9B768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884721-68DB-44DF-A197-A2286F020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6222DB-7B58-43D8-A121-D9A9AFD97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822F30-14F2-4272-A954-3855DE2C5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726F5E-27F3-489A-A3CA-622E10BBF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27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37BD1-36E3-4C4C-82FA-016A5A5A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AF877D-6B16-432B-9AEC-D4977191C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97BB75-CA27-4F40-8ECA-20C477149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FB2D8-F5BE-4A5D-9548-F6A9EFBA1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3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E10E79-9225-4A7C-9BE3-A6E21592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E15610-F860-4767-8D2B-456BC5D85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E7F5B-2B93-444A-A5BC-05DFE9766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46F79-4229-4F50-880D-E34F75950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7C572-6E1D-4FD6-ADD3-657897B66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F5812-FDDD-43CD-9917-3AD792A37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53217C-4423-4E79-A59D-6FA6A1D0D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56103-8CDA-4A28-B804-98A4886D3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8D0E5E-970E-4E30-9681-FBF80DEDF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43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D2667-B3EE-438A-8505-3844E5384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0EBDED-C06A-4220-8E97-0D1F9C3D36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ABB9CF-FBE4-4AE4-89EE-32E86815E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B1CC5E-4F0E-4A7B-A9F1-10E1E0A86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C788AB-392C-44FB-84D3-A534C3B68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A8B40-8AFD-4383-9899-234DBC510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5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57AC88-6C6C-4F97-BB55-3B0EB14AC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E36BB-2344-40CF-9A9D-8A6E8129D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59965-51F7-4778-A0A4-09CE715D82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130BE-981B-4984-A827-BC1BDBC2AB74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EA921-7205-4EAC-B610-2C3AB84F0D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48B8-9B80-4650-962B-69C6ADE92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36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90344-84DC-42B6-BF3F-C06C68C45E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JVET-Z0146: AHG12: Using samples before deblocking filter for adaptive loop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7F5FFD-78F0-499F-8E4F-BBF74A5CCB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Nan Hu, Vadim Seregin, Marta 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386210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BB3A1-561E-4585-9F9F-B177E74F3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In-loop filters in ECM-4.0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C9E6031-1D7E-4CB1-B239-AA297CA18B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953947" y="3962457"/>
                <a:ext cx="10515600" cy="2195273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CA" sz="180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𝑅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: current to-be-filtered sample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: filter coefficients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/>
                  <a:t> clipped difference between a neighboring sample and </a:t>
                </a:r>
                <a14:m>
                  <m:oMath xmlns:m="http://schemas.openxmlformats.org/officeDocument/2006/math"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𝑅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/>
                  <a:t> clipped difference between an intermediate sample and </a:t>
                </a:r>
                <a14:m>
                  <m:oMath xmlns:m="http://schemas.openxmlformats.org/officeDocument/2006/math"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𝑅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C9E6031-1D7E-4CB1-B239-AA297CA18B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53947" y="3962457"/>
                <a:ext cx="10515600" cy="2195273"/>
              </a:xfrm>
              <a:blipFill>
                <a:blip r:embed="rId2"/>
                <a:stretch>
                  <a:fillRect t="-4722" b="-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525C8355-B7B5-4251-ACA8-22DB5923860C}"/>
              </a:ext>
            </a:extLst>
          </p:cNvPr>
          <p:cNvSpPr/>
          <p:nvPr/>
        </p:nvSpPr>
        <p:spPr>
          <a:xfrm>
            <a:off x="2500132" y="1690688"/>
            <a:ext cx="925974" cy="6018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DBF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BB21CB-8AF8-400A-AEA7-FE68B018A102}"/>
              </a:ext>
            </a:extLst>
          </p:cNvPr>
          <p:cNvSpPr/>
          <p:nvPr/>
        </p:nvSpPr>
        <p:spPr>
          <a:xfrm>
            <a:off x="4340504" y="1690688"/>
            <a:ext cx="1701479" cy="6018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BIF/SAO/CCSAO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2990C6C-F2D9-4049-B769-E754B27AEC48}"/>
              </a:ext>
            </a:extLst>
          </p:cNvPr>
          <p:cNvCxnSpPr>
            <a:endCxn id="4" idx="1"/>
          </p:cNvCxnSpPr>
          <p:nvPr/>
        </p:nvCxnSpPr>
        <p:spPr>
          <a:xfrm>
            <a:off x="1597306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5EF60EA-8E11-4838-8D2B-CB63C3A0F862}"/>
              </a:ext>
            </a:extLst>
          </p:cNvPr>
          <p:cNvCxnSpPr/>
          <p:nvPr/>
        </p:nvCxnSpPr>
        <p:spPr>
          <a:xfrm>
            <a:off x="3426106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92AB8CC-4E8C-498D-A377-B2A92F00E4EB}"/>
              </a:ext>
            </a:extLst>
          </p:cNvPr>
          <p:cNvCxnSpPr/>
          <p:nvPr/>
        </p:nvCxnSpPr>
        <p:spPr>
          <a:xfrm>
            <a:off x="6041983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8826C482-ACDC-404B-A90A-AED0C5BF81A5}"/>
              </a:ext>
            </a:extLst>
          </p:cNvPr>
          <p:cNvSpPr/>
          <p:nvPr/>
        </p:nvSpPr>
        <p:spPr>
          <a:xfrm>
            <a:off x="6944809" y="1690688"/>
            <a:ext cx="925974" cy="6018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ALF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B193416-2C45-4331-B4DE-0D9722C959AF}"/>
              </a:ext>
            </a:extLst>
          </p:cNvPr>
          <p:cNvCxnSpPr/>
          <p:nvPr/>
        </p:nvCxnSpPr>
        <p:spPr>
          <a:xfrm>
            <a:off x="7870783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03E88E3-F4BD-4423-A3A1-D3EFA8E7200D}"/>
                  </a:ext>
                </a:extLst>
              </p:cNvPr>
              <p:cNvSpPr txBox="1"/>
              <p:nvPr/>
            </p:nvSpPr>
            <p:spPr>
              <a:xfrm>
                <a:off x="2798180" y="2688812"/>
                <a:ext cx="6094070" cy="9727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03E88E3-F4BD-4423-A3A1-D3EFA8E720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180" y="2688812"/>
                <a:ext cx="6094070" cy="9727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7627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30C08-8BD4-4AF9-B563-9380873DB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93A17C-FB8E-4DF9-9F83-38B1CF9E34E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3544061"/>
                <a:ext cx="10515600" cy="1188274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/>
                  <a:t> clipped difference between a neighboring sample </a:t>
                </a:r>
                <a:r>
                  <a:rPr lang="en-US" dirty="0">
                    <a:solidFill>
                      <a:srgbClr val="FF0000"/>
                    </a:solidFill>
                  </a:rPr>
                  <a:t>before DBF </a:t>
                </a:r>
                <a:r>
                  <a:rPr lang="en-CA" dirty="0"/>
                  <a:t>and </a:t>
                </a:r>
                <a14:m>
                  <m:oMath xmlns:m="http://schemas.openxmlformats.org/officeDocument/2006/math"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𝑅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93A17C-FB8E-4DF9-9F83-38B1CF9E34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3544061"/>
                <a:ext cx="10515600" cy="1188274"/>
              </a:xfrm>
              <a:blipFill>
                <a:blip r:embed="rId2"/>
                <a:stretch>
                  <a:fillRect t="-7692" r="-1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43D0AEF2-86CC-4B23-AA4B-4B74E6B5848B}"/>
              </a:ext>
            </a:extLst>
          </p:cNvPr>
          <p:cNvSpPr/>
          <p:nvPr/>
        </p:nvSpPr>
        <p:spPr>
          <a:xfrm>
            <a:off x="2500132" y="1690688"/>
            <a:ext cx="925974" cy="6018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DBF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2C370F-556E-41F1-A90A-412EC97261DB}"/>
              </a:ext>
            </a:extLst>
          </p:cNvPr>
          <p:cNvSpPr/>
          <p:nvPr/>
        </p:nvSpPr>
        <p:spPr>
          <a:xfrm>
            <a:off x="4340504" y="1690688"/>
            <a:ext cx="1701479" cy="6018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BIF/SAO/CCSAO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43214FF-18E6-4EB8-AE10-6BFC4D3CA352}"/>
              </a:ext>
            </a:extLst>
          </p:cNvPr>
          <p:cNvCxnSpPr>
            <a:endCxn id="4" idx="1"/>
          </p:cNvCxnSpPr>
          <p:nvPr/>
        </p:nvCxnSpPr>
        <p:spPr>
          <a:xfrm>
            <a:off x="1597306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7CE3CC-72E3-4C5E-9877-F3FA5DE8B5E0}"/>
              </a:ext>
            </a:extLst>
          </p:cNvPr>
          <p:cNvCxnSpPr/>
          <p:nvPr/>
        </p:nvCxnSpPr>
        <p:spPr>
          <a:xfrm>
            <a:off x="3426106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050772E-B369-490B-8393-5B87A6A85984}"/>
              </a:ext>
            </a:extLst>
          </p:cNvPr>
          <p:cNvCxnSpPr/>
          <p:nvPr/>
        </p:nvCxnSpPr>
        <p:spPr>
          <a:xfrm>
            <a:off x="6041983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80590E1-0AA2-4540-8995-985DDD1114A1}"/>
              </a:ext>
            </a:extLst>
          </p:cNvPr>
          <p:cNvSpPr/>
          <p:nvPr/>
        </p:nvSpPr>
        <p:spPr>
          <a:xfrm>
            <a:off x="6944809" y="1690688"/>
            <a:ext cx="925974" cy="6018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ALF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B32B5EF-FC05-4952-9717-93C1601EEE39}"/>
              </a:ext>
            </a:extLst>
          </p:cNvPr>
          <p:cNvCxnSpPr/>
          <p:nvPr/>
        </p:nvCxnSpPr>
        <p:spPr>
          <a:xfrm>
            <a:off x="7870783" y="1991630"/>
            <a:ext cx="902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04F8483D-3A4C-40BA-892B-24CDF2CCE9DD}"/>
              </a:ext>
            </a:extLst>
          </p:cNvPr>
          <p:cNvCxnSpPr>
            <a:cxnSpLocks/>
            <a:endCxn id="9" idx="0"/>
          </p:cNvCxnSpPr>
          <p:nvPr/>
        </p:nvCxnSpPr>
        <p:spPr>
          <a:xfrm flipV="1">
            <a:off x="1967696" y="1690688"/>
            <a:ext cx="5440100" cy="300942"/>
          </a:xfrm>
          <a:prstGeom prst="bentConnector4">
            <a:avLst>
              <a:gd name="adj1" fmla="val 213"/>
              <a:gd name="adj2" fmla="val 175961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C9C7E87-C64B-400E-B39E-FC5D8FC74FA3}"/>
                  </a:ext>
                </a:extLst>
              </p:cNvPr>
              <p:cNvSpPr txBox="1"/>
              <p:nvPr/>
            </p:nvSpPr>
            <p:spPr>
              <a:xfrm>
                <a:off x="1678329" y="2364389"/>
                <a:ext cx="7462777" cy="9727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=22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C9C7E87-C64B-400E-B39E-FC5D8FC74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329" y="2364389"/>
                <a:ext cx="7462777" cy="9727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3513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50DD-0B53-4847-B180-E39D9C037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shapes for samples before DBF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3FB2D-FD41-4A2F-84EF-65D28E771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2162"/>
            <a:ext cx="10515600" cy="1431343"/>
          </a:xfrm>
        </p:spPr>
        <p:txBody>
          <a:bodyPr/>
          <a:lstStyle/>
          <a:p>
            <a:r>
              <a:rPr lang="en-US" dirty="0"/>
              <a:t>3x3 and 5x5 filter shapes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C338A1-91DD-4882-8D9E-F2C59C615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661" y="1690688"/>
            <a:ext cx="44767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8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50DD-0B53-4847-B180-E39D9C03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AE5837-BFAB-4D8A-94AF-1F9115948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910764"/>
            <a:ext cx="10515600" cy="417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3x3                                                               5x5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F11C9-0941-4418-A869-778FAB968D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976026"/>
              </p:ext>
            </p:extLst>
          </p:nvPr>
        </p:nvGraphicFramePr>
        <p:xfrm>
          <a:off x="6867717" y="1009324"/>
          <a:ext cx="3647883" cy="5846435"/>
        </p:xfrm>
        <a:graphic>
          <a:graphicData uri="http://schemas.openxmlformats.org/drawingml/2006/table">
            <a:tbl>
              <a:tblPr/>
              <a:tblGrid>
                <a:gridCol w="971979">
                  <a:extLst>
                    <a:ext uri="{9D8B030D-6E8A-4147-A177-3AD203B41FA5}">
                      <a16:colId xmlns:a16="http://schemas.microsoft.com/office/drawing/2014/main" val="743210358"/>
                    </a:ext>
                  </a:extLst>
                </a:gridCol>
                <a:gridCol w="471172">
                  <a:extLst>
                    <a:ext uri="{9D8B030D-6E8A-4147-A177-3AD203B41FA5}">
                      <a16:colId xmlns:a16="http://schemas.microsoft.com/office/drawing/2014/main" val="188928964"/>
                    </a:ext>
                  </a:extLst>
                </a:gridCol>
                <a:gridCol w="471172">
                  <a:extLst>
                    <a:ext uri="{9D8B030D-6E8A-4147-A177-3AD203B41FA5}">
                      <a16:colId xmlns:a16="http://schemas.microsoft.com/office/drawing/2014/main" val="2437508457"/>
                    </a:ext>
                  </a:extLst>
                </a:gridCol>
                <a:gridCol w="471172">
                  <a:extLst>
                    <a:ext uri="{9D8B030D-6E8A-4147-A177-3AD203B41FA5}">
                      <a16:colId xmlns:a16="http://schemas.microsoft.com/office/drawing/2014/main" val="2518415812"/>
                    </a:ext>
                  </a:extLst>
                </a:gridCol>
                <a:gridCol w="631194">
                  <a:extLst>
                    <a:ext uri="{9D8B030D-6E8A-4147-A177-3AD203B41FA5}">
                      <a16:colId xmlns:a16="http://schemas.microsoft.com/office/drawing/2014/main" val="1599146788"/>
                    </a:ext>
                  </a:extLst>
                </a:gridCol>
                <a:gridCol w="631194">
                  <a:extLst>
                    <a:ext uri="{9D8B030D-6E8A-4147-A177-3AD203B41FA5}">
                      <a16:colId xmlns:a16="http://schemas.microsoft.com/office/drawing/2014/main" val="1091367706"/>
                    </a:ext>
                  </a:extLst>
                </a:gridCol>
              </a:tblGrid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421501"/>
                  </a:ext>
                </a:extLst>
              </a:tr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587367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073204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90466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49544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57591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414666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22622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436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62745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11127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984035"/>
                  </a:ext>
                </a:extLst>
              </a:tr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235196"/>
                  </a:ext>
                </a:extLst>
              </a:tr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29022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382872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85236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68048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50915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51318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73195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66714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91449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7938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348855"/>
                  </a:ext>
                </a:extLst>
              </a:tr>
              <a:tr h="15304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579469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101554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412679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38527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24982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60364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87808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6608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95942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10437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08019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B494A29-4A5E-4AED-8E21-C26248673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096895"/>
              </p:ext>
            </p:extLst>
          </p:nvPr>
        </p:nvGraphicFramePr>
        <p:xfrm>
          <a:off x="1476245" y="1009324"/>
          <a:ext cx="3466143" cy="5846435"/>
        </p:xfrm>
        <a:graphic>
          <a:graphicData uri="http://schemas.openxmlformats.org/drawingml/2006/table">
            <a:tbl>
              <a:tblPr/>
              <a:tblGrid>
                <a:gridCol w="923555">
                  <a:extLst>
                    <a:ext uri="{9D8B030D-6E8A-4147-A177-3AD203B41FA5}">
                      <a16:colId xmlns:a16="http://schemas.microsoft.com/office/drawing/2014/main" val="1298266294"/>
                    </a:ext>
                  </a:extLst>
                </a:gridCol>
                <a:gridCol w="447698">
                  <a:extLst>
                    <a:ext uri="{9D8B030D-6E8A-4147-A177-3AD203B41FA5}">
                      <a16:colId xmlns:a16="http://schemas.microsoft.com/office/drawing/2014/main" val="1089489014"/>
                    </a:ext>
                  </a:extLst>
                </a:gridCol>
                <a:gridCol w="447698">
                  <a:extLst>
                    <a:ext uri="{9D8B030D-6E8A-4147-A177-3AD203B41FA5}">
                      <a16:colId xmlns:a16="http://schemas.microsoft.com/office/drawing/2014/main" val="3739225497"/>
                    </a:ext>
                  </a:extLst>
                </a:gridCol>
                <a:gridCol w="447698">
                  <a:extLst>
                    <a:ext uri="{9D8B030D-6E8A-4147-A177-3AD203B41FA5}">
                      <a16:colId xmlns:a16="http://schemas.microsoft.com/office/drawing/2014/main" val="804821013"/>
                    </a:ext>
                  </a:extLst>
                </a:gridCol>
                <a:gridCol w="599747">
                  <a:extLst>
                    <a:ext uri="{9D8B030D-6E8A-4147-A177-3AD203B41FA5}">
                      <a16:colId xmlns:a16="http://schemas.microsoft.com/office/drawing/2014/main" val="975816228"/>
                    </a:ext>
                  </a:extLst>
                </a:gridCol>
                <a:gridCol w="599747">
                  <a:extLst>
                    <a:ext uri="{9D8B030D-6E8A-4147-A177-3AD203B41FA5}">
                      <a16:colId xmlns:a16="http://schemas.microsoft.com/office/drawing/2014/main" val="3152377330"/>
                    </a:ext>
                  </a:extLst>
                </a:gridCol>
              </a:tblGrid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219204"/>
                  </a:ext>
                </a:extLst>
              </a:tr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199232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243554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33308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44329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311630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96809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732746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002497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616409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33789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967122"/>
                  </a:ext>
                </a:extLst>
              </a:tr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1362313"/>
                  </a:ext>
                </a:extLst>
              </a:tr>
              <a:tr h="15445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489762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810804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380916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356729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90959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327525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571128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857879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058767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80194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946742"/>
                  </a:ext>
                </a:extLst>
              </a:tr>
              <a:tr h="15304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02042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84704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7273086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911139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137247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49103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48481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296467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38634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441011"/>
                  </a:ext>
                </a:extLst>
              </a:tr>
              <a:tr h="1193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021" marR="7021" marT="70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21" marR="7021" marT="7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21" marR="7021" marT="70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228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6673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788</Words>
  <Application>Microsoft Office PowerPoint</Application>
  <PresentationFormat>Widescreen</PresentationFormat>
  <Paragraphs>347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JVET-Z0146: AHG12: Using samples before deblocking filter for adaptive loop filter</vt:lpstr>
      <vt:lpstr>In-loop filters in ECM-4.0</vt:lpstr>
      <vt:lpstr>Proposed method</vt:lpstr>
      <vt:lpstr>Proposed shapes for samples before DBF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JVET-Z0146: AHG12: Using samples before deblocking filter for adaptive loop filter</dc:title>
  <dc:creator>Nan Hu</dc:creator>
  <cp:lastModifiedBy>Nan Hu</cp:lastModifiedBy>
  <cp:revision>3</cp:revision>
  <dcterms:created xsi:type="dcterms:W3CDTF">2022-04-20T17:06:00Z</dcterms:created>
  <dcterms:modified xsi:type="dcterms:W3CDTF">2022-04-20T21:13:56Z</dcterms:modified>
</cp:coreProperties>
</file>