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907" r:id="rId6"/>
    <p:sldId id="1119" r:id="rId7"/>
    <p:sldId id="1117" r:id="rId8"/>
    <p:sldId id="1142" r:id="rId9"/>
    <p:sldId id="1144" r:id="rId10"/>
    <p:sldId id="88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2" d="100"/>
          <a:sy n="122" d="100"/>
        </p:scale>
        <p:origin x="114" y="15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4/26/2022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26.04.2022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48"/>
        <p:cNvGrpSpPr/>
        <p:nvPr/>
      </p:nvGrpSpPr>
      <p:grpSpPr>
        <a:xfrm>
          <a:off x="0" y="0"/>
          <a:ext cx="0" cy="0"/>
          <a:chOff x="0" y="0"/>
          <a:chExt cx="0" cy="0"/>
        </a:xfrm>
      </p:grpSpPr>
      <p:sp>
        <p:nvSpPr>
          <p:cNvPr id="49" name="Google Shape;49;p153"/>
          <p:cNvSpPr txBox="1">
            <a:spLocks noGrp="1"/>
          </p:cNvSpPr>
          <p:nvPr>
            <p:ph type="title"/>
          </p:nvPr>
        </p:nvSpPr>
        <p:spPr>
          <a:xfrm>
            <a:off x="496899" y="485609"/>
            <a:ext cx="11187200" cy="428800"/>
          </a:xfrm>
          <a:prstGeom prst="rect">
            <a:avLst/>
          </a:prstGeom>
          <a:noFill/>
          <a:ln>
            <a:noFill/>
          </a:ln>
        </p:spPr>
        <p:txBody>
          <a:bodyPr spcFirstLastPara="1" wrap="square" lIns="0" tIns="0" rIns="0" bIns="0" anchor="b" anchorCtr="0">
            <a:noAutofit/>
          </a:bodyPr>
          <a:lstStyle>
            <a:lvl1pPr lvl="0" algn="l">
              <a:lnSpc>
                <a:spcPct val="82000"/>
              </a:lnSpc>
              <a:spcBef>
                <a:spcPts val="0"/>
              </a:spcBef>
              <a:spcAft>
                <a:spcPts val="0"/>
              </a:spcAft>
              <a:buClr>
                <a:srgbClr val="262626"/>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0" name="Google Shape;50;p153"/>
          <p:cNvSpPr txBox="1">
            <a:spLocks noGrp="1"/>
          </p:cNvSpPr>
          <p:nvPr>
            <p:ph type="body" idx="1"/>
          </p:nvPr>
        </p:nvSpPr>
        <p:spPr>
          <a:xfrm>
            <a:off x="495300" y="1189600"/>
            <a:ext cx="11190400" cy="5156000"/>
          </a:xfrm>
          <a:prstGeom prst="rect">
            <a:avLst/>
          </a:prstGeom>
          <a:noFill/>
          <a:ln>
            <a:noFill/>
          </a:ln>
        </p:spPr>
        <p:txBody>
          <a:bodyPr spcFirstLastPara="1" wrap="square" lIns="0" tIns="0" rIns="0" bIns="0" anchor="t" anchorCtr="0">
            <a:noAutofit/>
          </a:bodyPr>
          <a:lstStyle>
            <a:lvl1pPr marL="609585" lvl="0" indent="-423323" algn="l">
              <a:lnSpc>
                <a:spcPct val="107000"/>
              </a:lnSpc>
              <a:spcBef>
                <a:spcPts val="1200"/>
              </a:spcBef>
              <a:spcAft>
                <a:spcPts val="0"/>
              </a:spcAft>
              <a:buSzPts val="1400"/>
              <a:buChar char="•"/>
              <a:defRPr/>
            </a:lvl1pPr>
            <a:lvl2pPr marL="1219170" lvl="1" indent="-423323" algn="l">
              <a:lnSpc>
                <a:spcPct val="107000"/>
              </a:lnSpc>
              <a:spcBef>
                <a:spcPts val="0"/>
              </a:spcBef>
              <a:spcAft>
                <a:spcPts val="0"/>
              </a:spcAft>
              <a:buSzPts val="1400"/>
              <a:buChar char="◦"/>
              <a:defRPr/>
            </a:lvl2pPr>
            <a:lvl3pPr marL="1828754" lvl="2" indent="-423323" algn="l">
              <a:lnSpc>
                <a:spcPct val="100000"/>
              </a:lnSpc>
              <a:spcBef>
                <a:spcPts val="0"/>
              </a:spcBef>
              <a:spcAft>
                <a:spcPts val="0"/>
              </a:spcAft>
              <a:buSzPts val="1400"/>
              <a:buChar char="•"/>
              <a:defRPr/>
            </a:lvl3pPr>
            <a:lvl4pPr marL="2438339" lvl="3" indent="-423323" algn="l">
              <a:lnSpc>
                <a:spcPct val="100000"/>
              </a:lnSpc>
              <a:spcBef>
                <a:spcPts val="0"/>
              </a:spcBef>
              <a:spcAft>
                <a:spcPts val="0"/>
              </a:spcAft>
              <a:buSzPts val="1400"/>
              <a:buChar char="◦"/>
              <a:defRPr/>
            </a:lvl4pPr>
            <a:lvl5pPr marL="2793930" lvl="4" indent="-228594" algn="l">
              <a:lnSpc>
                <a:spcPct val="98000"/>
              </a:lnSpc>
              <a:spcBef>
                <a:spcPts val="0"/>
              </a:spcBef>
              <a:spcAft>
                <a:spcPts val="0"/>
              </a:spcAft>
              <a:buSzPct val="127000"/>
              <a:buFont typeface="Arial" panose="020B0604020202020204" pitchFamily="34" charset="0"/>
              <a:buChar char="•"/>
              <a:defRPr sz="1600"/>
            </a:lvl5pPr>
            <a:lvl6pPr marL="3657509" lvl="5" indent="-423323" algn="l">
              <a:lnSpc>
                <a:spcPct val="94000"/>
              </a:lnSpc>
              <a:spcBef>
                <a:spcPts val="0"/>
              </a:spcBef>
              <a:spcAft>
                <a:spcPts val="0"/>
              </a:spcAft>
              <a:buClr>
                <a:srgbClr val="262626"/>
              </a:buClr>
              <a:buSzPts val="1400"/>
              <a:buChar char="​"/>
              <a:defRPr/>
            </a:lvl6pPr>
            <a:lvl7pPr marL="4267093" lvl="6" indent="-423323" algn="l">
              <a:lnSpc>
                <a:spcPct val="107000"/>
              </a:lnSpc>
              <a:spcBef>
                <a:spcPts val="1200"/>
              </a:spcBef>
              <a:spcAft>
                <a:spcPts val="0"/>
              </a:spcAft>
              <a:buClr>
                <a:srgbClr val="262626"/>
              </a:buClr>
              <a:buSzPts val="1400"/>
              <a:buChar char="​"/>
              <a:defRPr/>
            </a:lvl7pPr>
            <a:lvl8pPr marL="4876678" lvl="7" indent="-423323" algn="l">
              <a:lnSpc>
                <a:spcPct val="86000"/>
              </a:lnSpc>
              <a:spcBef>
                <a:spcPts val="1867"/>
              </a:spcBef>
              <a:spcAft>
                <a:spcPts val="0"/>
              </a:spcAft>
              <a:buClr>
                <a:srgbClr val="262626"/>
              </a:buClr>
              <a:buSzPts val="1400"/>
              <a:buChar char="​"/>
              <a:defRPr/>
            </a:lvl8pPr>
            <a:lvl9pPr marL="5486263" lvl="8" indent="-423323" algn="l">
              <a:lnSpc>
                <a:spcPct val="84000"/>
              </a:lnSpc>
              <a:spcBef>
                <a:spcPts val="1867"/>
              </a:spcBef>
              <a:spcAft>
                <a:spcPts val="0"/>
              </a:spcAft>
              <a:buClr>
                <a:srgbClr val="262626"/>
              </a:buClr>
              <a:buSzPts val="1400"/>
              <a:buChar char="​"/>
              <a:defRPr/>
            </a:lvl9pPr>
          </a:lstStyle>
          <a:p>
            <a:pPr lvl="4"/>
            <a:endParaRPr dirty="0"/>
          </a:p>
        </p:txBody>
      </p:sp>
      <p:sp>
        <p:nvSpPr>
          <p:cNvPr id="51" name="Google Shape;51;p153"/>
          <p:cNvSpPr txBox="1">
            <a:spLocks noGrp="1"/>
          </p:cNvSpPr>
          <p:nvPr>
            <p:ph type="ftr" idx="11"/>
          </p:nvPr>
        </p:nvSpPr>
        <p:spPr>
          <a:xfrm>
            <a:off x="495299" y="6534115"/>
            <a:ext cx="10489600" cy="116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100"/>
              <a:buNone/>
              <a:defRPr sz="800">
                <a:solidFill>
                  <a:srgbClr val="7F7F7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Tree>
    <p:extLst>
      <p:ext uri="{BB962C8B-B14F-4D97-AF65-F5344CB8AC3E}">
        <p14:creationId xmlns:p14="http://schemas.microsoft.com/office/powerpoint/2010/main" val="2466494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theme" Target="../theme/theme1.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8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79669" y="3844380"/>
            <a:ext cx="7898424" cy="1399744"/>
          </a:xfrm>
        </p:spPr>
        <p:txBody>
          <a:bodyPr/>
          <a:lstStyle/>
          <a:p>
            <a:r>
              <a:rPr lang="en-US" sz="2800" dirty="0" smtClean="0"/>
              <a:t>Yao-Jen Chang, Keming Cao, Bappaditya Ray, Vadim Seregin, Marta Karczewicz</a:t>
            </a:r>
            <a:endParaRPr lang="en-US" sz="28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79669" y="772613"/>
            <a:ext cx="7797962" cy="2624116"/>
          </a:xfrm>
        </p:spPr>
        <p:txBody>
          <a:bodyPr/>
          <a:lstStyle/>
          <a:p>
            <a:r>
              <a:rPr lang="en-US" sz="4400" dirty="0" smtClean="0"/>
              <a:t>JVET-Z0143:</a:t>
            </a:r>
            <a:br>
              <a:rPr lang="en-US" sz="4400" dirty="0" smtClean="0"/>
            </a:br>
            <a:r>
              <a:rPr lang="en-US" sz="4400" dirty="0"/>
              <a:t/>
            </a:r>
            <a:br>
              <a:rPr lang="en-US" sz="4400" dirty="0"/>
            </a:br>
            <a:r>
              <a:rPr lang="en-US" sz="3600" b="1" dirty="0"/>
              <a:t>Non-EE2: Chroma intra modes derived from collocated </a:t>
            </a:r>
            <a:r>
              <a:rPr lang="en-US" sz="3600" b="1" dirty="0" err="1"/>
              <a:t>luma</a:t>
            </a:r>
            <a:r>
              <a:rPr lang="en-US" sz="3600" b="1" dirty="0"/>
              <a:t> blocks and neighboring </a:t>
            </a:r>
            <a:r>
              <a:rPr lang="en-US" sz="3600" b="1" dirty="0" err="1"/>
              <a:t>chroma</a:t>
            </a:r>
            <a:r>
              <a:rPr lang="en-US" sz="3600" b="1" dirty="0"/>
              <a:t> blocks</a:t>
            </a:r>
            <a:endParaRPr lang="en-US" sz="3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a:solidFill>
                  <a:schemeClr val="accent1"/>
                </a:solidFill>
              </a:rPr>
              <a:t>Introduction</a:t>
            </a:r>
            <a:endParaRPr lang="en-US" dirty="0">
              <a:solidFill>
                <a:schemeClr val="accent1"/>
              </a:solidFill>
            </a:endParaRPr>
          </a:p>
        </p:txBody>
      </p:sp>
      <p:sp>
        <p:nvSpPr>
          <p:cNvPr id="5" name="Content Placeholder 4"/>
          <p:cNvSpPr>
            <a:spLocks noGrp="1"/>
          </p:cNvSpPr>
          <p:nvPr>
            <p:ph idx="14"/>
          </p:nvPr>
        </p:nvSpPr>
        <p:spPr>
          <a:xfrm>
            <a:off x="417146" y="940429"/>
            <a:ext cx="10696331" cy="1655077"/>
          </a:xfrm>
        </p:spPr>
        <p:txBody>
          <a:bodyPr vert="horz" lIns="0" tIns="0" rIns="0" bIns="0" rtlCol="0" anchor="t">
            <a:noAutofit/>
          </a:bodyPr>
          <a:lstStyle/>
          <a:p>
            <a:pPr hangingPunct="0"/>
            <a:r>
              <a:rPr lang="en-US" sz="2000" dirty="0"/>
              <a:t>In </a:t>
            </a:r>
            <a:r>
              <a:rPr lang="en-US" sz="2000" dirty="0" smtClean="0"/>
              <a:t>ECM, </a:t>
            </a:r>
            <a:r>
              <a:rPr lang="en-US" sz="2000" dirty="0"/>
              <a:t>there are 11 intra prediction modes for </a:t>
            </a:r>
            <a:r>
              <a:rPr lang="en-US" sz="2000" dirty="0" err="1"/>
              <a:t>chroma</a:t>
            </a:r>
            <a:r>
              <a:rPr lang="en-US" sz="2000" dirty="0"/>
              <a:t> intra </a:t>
            </a:r>
            <a:r>
              <a:rPr lang="en-US" sz="2000" dirty="0" smtClean="0"/>
              <a:t>coding</a:t>
            </a:r>
            <a:endParaRPr lang="en-US" sz="2000" dirty="0"/>
          </a:p>
          <a:p>
            <a:pPr lvl="1" hangingPunct="0"/>
            <a:r>
              <a:rPr lang="en-US" dirty="0" smtClean="0"/>
              <a:t>6 CCLM: LM (0), MMLM (10), LM_L, </a:t>
            </a:r>
            <a:r>
              <a:rPr lang="en-US" dirty="0"/>
              <a:t>LM_A, </a:t>
            </a:r>
            <a:r>
              <a:rPr lang="en-US" dirty="0" smtClean="0"/>
              <a:t>MMLM_L</a:t>
            </a:r>
            <a:r>
              <a:rPr lang="en-US" dirty="0"/>
              <a:t>, and </a:t>
            </a:r>
            <a:r>
              <a:rPr lang="en-US" dirty="0" smtClean="0"/>
              <a:t>MMLM_A (11 + 2-bit fix length coding)</a:t>
            </a:r>
            <a:endParaRPr lang="en-US" dirty="0"/>
          </a:p>
          <a:p>
            <a:pPr lvl="1" hangingPunct="0"/>
            <a:r>
              <a:rPr lang="en-US" dirty="0" smtClean="0"/>
              <a:t>5 traditional </a:t>
            </a:r>
            <a:r>
              <a:rPr lang="en-US" dirty="0"/>
              <a:t>intra </a:t>
            </a:r>
            <a:r>
              <a:rPr lang="en-US" dirty="0" smtClean="0"/>
              <a:t>modes: DM (0), 4 </a:t>
            </a:r>
            <a:r>
              <a:rPr lang="en-US" dirty="0"/>
              <a:t>default </a:t>
            </a:r>
            <a:r>
              <a:rPr lang="en-US" dirty="0" smtClean="0"/>
              <a:t>modes (1 + 2-bit fix length coding)</a:t>
            </a:r>
          </a:p>
          <a:p>
            <a:pPr hangingPunct="0"/>
            <a:endParaRPr lang="en-US" sz="2000" dirty="0" smtClean="0"/>
          </a:p>
          <a:p>
            <a:pPr hangingPunct="0"/>
            <a:r>
              <a:rPr lang="en-US" sz="2000" dirty="0" smtClean="0"/>
              <a:t>Direct Mode (DM): the intra prediction mode of the corresponding </a:t>
            </a:r>
            <a:r>
              <a:rPr lang="en-US" sz="2000" dirty="0" err="1" smtClean="0"/>
              <a:t>luma</a:t>
            </a:r>
            <a:r>
              <a:rPr lang="en-US" sz="2000" dirty="0" smtClean="0"/>
              <a:t> block covering the center position of the current </a:t>
            </a:r>
            <a:r>
              <a:rPr lang="en-US" sz="2000" dirty="0" err="1" smtClean="0"/>
              <a:t>chroma</a:t>
            </a:r>
            <a:r>
              <a:rPr lang="en-US" sz="2000" dirty="0" smtClean="0"/>
              <a:t> block.</a:t>
            </a:r>
          </a:p>
        </p:txBody>
      </p:sp>
      <p:grpSp>
        <p:nvGrpSpPr>
          <p:cNvPr id="11" name="Group 10"/>
          <p:cNvGrpSpPr/>
          <p:nvPr/>
        </p:nvGrpSpPr>
        <p:grpSpPr>
          <a:xfrm>
            <a:off x="2973387" y="3838575"/>
            <a:ext cx="4745038" cy="2809875"/>
            <a:chOff x="2817812" y="4162425"/>
            <a:chExt cx="4745038" cy="2809875"/>
          </a:xfrm>
        </p:grpSpPr>
        <p:pic>
          <p:nvPicPr>
            <p:cNvPr id="6" name="Pictur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7812" y="4162425"/>
              <a:ext cx="4649787" cy="2514600"/>
            </a:xfrm>
            <a:prstGeom prst="rect">
              <a:avLst/>
            </a:prstGeom>
            <a:noFill/>
          </p:spPr>
        </p:pic>
        <p:sp>
          <p:nvSpPr>
            <p:cNvPr id="7" name="TextBox 6"/>
            <p:cNvSpPr txBox="1"/>
            <p:nvPr/>
          </p:nvSpPr>
          <p:spPr>
            <a:xfrm>
              <a:off x="3370569" y="6677025"/>
              <a:ext cx="1841986" cy="295275"/>
            </a:xfrm>
            <a:prstGeom prst="rect">
              <a:avLst/>
            </a:prstGeom>
          </p:spPr>
          <p:txBody>
            <a:bodyPr vert="horz" wrap="none" lIns="0" tIns="0" rIns="0" bIns="0" rtlCol="0">
              <a:noAutofit/>
            </a:bodyPr>
            <a:lstStyle/>
            <a:p>
              <a:pPr algn="l">
                <a:buNone/>
              </a:pPr>
              <a:r>
                <a:rPr lang="en-US" i="1" dirty="0" err="1" smtClean="0"/>
                <a:t>Luma</a:t>
              </a:r>
              <a:r>
                <a:rPr lang="en-US" i="1" dirty="0" smtClean="0"/>
                <a:t> partition</a:t>
              </a:r>
            </a:p>
          </p:txBody>
        </p:sp>
        <p:sp>
          <p:nvSpPr>
            <p:cNvPr id="8" name="TextBox 7"/>
            <p:cNvSpPr txBox="1"/>
            <p:nvPr/>
          </p:nvSpPr>
          <p:spPr>
            <a:xfrm>
              <a:off x="5765311" y="6677024"/>
              <a:ext cx="1797539" cy="295275"/>
            </a:xfrm>
            <a:prstGeom prst="rect">
              <a:avLst/>
            </a:prstGeom>
          </p:spPr>
          <p:txBody>
            <a:bodyPr vert="horz" wrap="none" lIns="0" tIns="0" rIns="0" bIns="0" rtlCol="0">
              <a:noAutofit/>
            </a:bodyPr>
            <a:lstStyle/>
            <a:p>
              <a:pPr algn="l">
                <a:buNone/>
              </a:pPr>
              <a:r>
                <a:rPr lang="en-US" i="1" dirty="0" smtClean="0"/>
                <a:t>Chroma partition</a:t>
              </a:r>
            </a:p>
          </p:txBody>
        </p:sp>
        <p:sp>
          <p:nvSpPr>
            <p:cNvPr id="10" name="TextBox 9"/>
            <p:cNvSpPr txBox="1"/>
            <p:nvPr/>
          </p:nvSpPr>
          <p:spPr>
            <a:xfrm>
              <a:off x="5947080" y="5910319"/>
              <a:ext cx="663270" cy="299981"/>
            </a:xfrm>
            <a:prstGeom prst="rect">
              <a:avLst/>
            </a:prstGeom>
          </p:spPr>
          <p:txBody>
            <a:bodyPr vert="horz" wrap="none" lIns="0" tIns="0" rIns="0" bIns="0" rtlCol="0">
              <a:noAutofit/>
            </a:bodyPr>
            <a:lstStyle/>
            <a:p>
              <a:pPr algn="l">
                <a:buNone/>
              </a:pPr>
              <a:r>
                <a:rPr lang="en-US" sz="1400" dirty="0" err="1" smtClean="0"/>
                <a:t>CurrCU</a:t>
              </a:r>
              <a:endParaRPr lang="en-US" sz="1400" dirty="0" smtClean="0"/>
            </a:p>
          </p:txBody>
        </p:sp>
      </p:gr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198326"/>
            <a:ext cx="11187112" cy="439479"/>
          </a:xfrm>
        </p:spPr>
        <p:txBody>
          <a:bodyPr/>
          <a:lstStyle/>
          <a:p>
            <a:r>
              <a:rPr lang="en-CA" dirty="0" smtClean="0">
                <a:solidFill>
                  <a:schemeClr val="accent1"/>
                </a:solidFill>
              </a:rPr>
              <a:t>Proposed </a:t>
            </a:r>
            <a:r>
              <a:rPr lang="en-CA" dirty="0" err="1" smtClean="0">
                <a:solidFill>
                  <a:schemeClr val="accent1"/>
                </a:solidFill>
              </a:rPr>
              <a:t>chroma</a:t>
            </a:r>
            <a:r>
              <a:rPr lang="en-CA" dirty="0" smtClean="0">
                <a:solidFill>
                  <a:schemeClr val="accent1"/>
                </a:solidFill>
              </a:rPr>
              <a:t> intra modes</a:t>
            </a:r>
            <a:endParaRPr lang="en-US" dirty="0">
              <a:solidFill>
                <a:schemeClr val="accent1"/>
              </a:solidFill>
            </a:endParaRPr>
          </a:p>
        </p:txBody>
      </p:sp>
      <p:sp>
        <p:nvSpPr>
          <p:cNvPr id="5" name="Content Placeholder 4"/>
          <p:cNvSpPr>
            <a:spLocks noGrp="1"/>
          </p:cNvSpPr>
          <p:nvPr>
            <p:ph idx="14"/>
          </p:nvPr>
        </p:nvSpPr>
        <p:spPr>
          <a:xfrm>
            <a:off x="364392" y="966456"/>
            <a:ext cx="5535979" cy="1655077"/>
          </a:xfrm>
        </p:spPr>
        <p:txBody>
          <a:bodyPr vert="horz" lIns="0" tIns="0" rIns="0" bIns="0" rtlCol="0" anchor="t">
            <a:noAutofit/>
          </a:bodyPr>
          <a:lstStyle/>
          <a:p>
            <a:pPr hangingPunct="0"/>
            <a:r>
              <a:rPr lang="en-US" sz="2000" dirty="0"/>
              <a:t>Replace 5 non-CCLM </a:t>
            </a:r>
            <a:r>
              <a:rPr lang="en-US" sz="2000" dirty="0" err="1"/>
              <a:t>chroma</a:t>
            </a:r>
            <a:r>
              <a:rPr lang="en-US" sz="2000" dirty="0"/>
              <a:t> modes (DM and 4 default modes) with 9 proposed </a:t>
            </a:r>
            <a:r>
              <a:rPr lang="en-US" sz="2000" dirty="0" err="1"/>
              <a:t>chroma</a:t>
            </a:r>
            <a:r>
              <a:rPr lang="en-US" sz="2000" dirty="0"/>
              <a:t> modes </a:t>
            </a:r>
            <a:endParaRPr lang="en-US" sz="2000" dirty="0" smtClean="0"/>
          </a:p>
          <a:p>
            <a:pPr hangingPunct="0"/>
            <a:r>
              <a:rPr lang="en-US" sz="2000" dirty="0" smtClean="0"/>
              <a:t>The </a:t>
            </a:r>
            <a:r>
              <a:rPr lang="en-US" sz="2000" dirty="0"/>
              <a:t>first 9 unique modes are added into the non-CCLM </a:t>
            </a:r>
            <a:r>
              <a:rPr lang="en-US" sz="2000" dirty="0" err="1"/>
              <a:t>chroma</a:t>
            </a:r>
            <a:r>
              <a:rPr lang="en-US" sz="2000" dirty="0"/>
              <a:t> mode </a:t>
            </a:r>
            <a:r>
              <a:rPr lang="en-US" sz="2000" dirty="0" smtClean="0"/>
              <a:t>list in the following order:</a:t>
            </a:r>
          </a:p>
          <a:p>
            <a:pPr lvl="1" hangingPunct="0"/>
            <a:r>
              <a:rPr lang="en-US" dirty="0" smtClean="0">
                <a:solidFill>
                  <a:srgbClr val="FF0000"/>
                </a:solidFill>
              </a:rPr>
              <a:t>Multiple DMs (MDM</a:t>
            </a:r>
            <a:r>
              <a:rPr lang="en-US" dirty="0">
                <a:solidFill>
                  <a:srgbClr val="FF0000"/>
                </a:solidFill>
              </a:rPr>
              <a:t>): </a:t>
            </a:r>
            <a:r>
              <a:rPr lang="en-US" dirty="0" smtClean="0"/>
              <a:t>the </a:t>
            </a:r>
            <a:r>
              <a:rPr lang="en-US" dirty="0"/>
              <a:t>intra prediction mode of collocated </a:t>
            </a:r>
            <a:r>
              <a:rPr lang="en-US" dirty="0" err="1"/>
              <a:t>luma</a:t>
            </a:r>
            <a:r>
              <a:rPr lang="en-US" dirty="0"/>
              <a:t> block corresponding to a </a:t>
            </a:r>
            <a:r>
              <a:rPr lang="en-US" dirty="0" smtClean="0"/>
              <a:t>position (</a:t>
            </a:r>
            <a:r>
              <a:rPr lang="en-US" dirty="0"/>
              <a:t>C, TL, TR, BL, BR</a:t>
            </a:r>
            <a:r>
              <a:rPr lang="en-US" dirty="0" smtClean="0"/>
              <a:t>) </a:t>
            </a:r>
            <a:r>
              <a:rPr lang="en-US" dirty="0"/>
              <a:t>in current </a:t>
            </a:r>
            <a:r>
              <a:rPr lang="en-US" dirty="0" err="1"/>
              <a:t>chroma</a:t>
            </a:r>
            <a:r>
              <a:rPr lang="en-US" dirty="0"/>
              <a:t> CU. </a:t>
            </a:r>
            <a:endParaRPr lang="en-US" dirty="0" smtClean="0"/>
          </a:p>
          <a:p>
            <a:pPr lvl="1" hangingPunct="0"/>
            <a:r>
              <a:rPr lang="en-US" dirty="0" smtClean="0">
                <a:solidFill>
                  <a:srgbClr val="FF0000"/>
                </a:solidFill>
              </a:rPr>
              <a:t>The </a:t>
            </a:r>
            <a:r>
              <a:rPr lang="en-US" dirty="0" err="1">
                <a:solidFill>
                  <a:srgbClr val="FF0000"/>
                </a:solidFill>
              </a:rPr>
              <a:t>neighbouring</a:t>
            </a:r>
            <a:r>
              <a:rPr lang="en-US" dirty="0">
                <a:solidFill>
                  <a:srgbClr val="FF0000"/>
                </a:solidFill>
              </a:rPr>
              <a:t> </a:t>
            </a:r>
            <a:r>
              <a:rPr lang="en-US" dirty="0" err="1">
                <a:solidFill>
                  <a:srgbClr val="FF0000"/>
                </a:solidFill>
              </a:rPr>
              <a:t>chroma</a:t>
            </a:r>
            <a:r>
              <a:rPr lang="en-US" dirty="0">
                <a:solidFill>
                  <a:srgbClr val="FF0000"/>
                </a:solidFill>
              </a:rPr>
              <a:t> </a:t>
            </a:r>
            <a:r>
              <a:rPr lang="en-US" dirty="0" smtClean="0">
                <a:solidFill>
                  <a:srgbClr val="FF0000"/>
                </a:solidFill>
              </a:rPr>
              <a:t>modes (NCM): </a:t>
            </a:r>
            <a:r>
              <a:rPr lang="en-US" dirty="0" smtClean="0"/>
              <a:t>the </a:t>
            </a:r>
            <a:r>
              <a:rPr lang="en-US" dirty="0"/>
              <a:t>intra prediction mode of </a:t>
            </a:r>
            <a:r>
              <a:rPr lang="en-US" dirty="0" err="1"/>
              <a:t>neighbouring</a:t>
            </a:r>
            <a:r>
              <a:rPr lang="en-US" dirty="0"/>
              <a:t> </a:t>
            </a:r>
            <a:r>
              <a:rPr lang="en-US" dirty="0" err="1"/>
              <a:t>chroma</a:t>
            </a:r>
            <a:r>
              <a:rPr lang="en-US" dirty="0"/>
              <a:t> </a:t>
            </a:r>
            <a:r>
              <a:rPr lang="en-US" dirty="0" smtClean="0"/>
              <a:t>blocks (</a:t>
            </a:r>
            <a:r>
              <a:rPr lang="en-US" dirty="0"/>
              <a:t>0, 1, 2, 3</a:t>
            </a:r>
            <a:r>
              <a:rPr lang="en-US" dirty="0" smtClean="0"/>
              <a:t>, </a:t>
            </a:r>
            <a:r>
              <a:rPr lang="en-US" dirty="0"/>
              <a:t>4</a:t>
            </a:r>
            <a:r>
              <a:rPr lang="en-US" dirty="0" smtClean="0"/>
              <a:t>)</a:t>
            </a:r>
          </a:p>
          <a:p>
            <a:pPr lvl="1" hangingPunct="0"/>
            <a:r>
              <a:rPr lang="en-US" dirty="0" smtClean="0">
                <a:solidFill>
                  <a:srgbClr val="FF0000"/>
                </a:solidFill>
              </a:rPr>
              <a:t>The </a:t>
            </a:r>
            <a:r>
              <a:rPr lang="en-US" dirty="0">
                <a:solidFill>
                  <a:srgbClr val="FF0000"/>
                </a:solidFill>
              </a:rPr>
              <a:t>secondary </a:t>
            </a:r>
            <a:r>
              <a:rPr lang="en-US" dirty="0" err="1">
                <a:solidFill>
                  <a:srgbClr val="FF0000"/>
                </a:solidFill>
              </a:rPr>
              <a:t>chroma</a:t>
            </a:r>
            <a:r>
              <a:rPr lang="en-US" dirty="0">
                <a:solidFill>
                  <a:srgbClr val="FF0000"/>
                </a:solidFill>
              </a:rPr>
              <a:t> </a:t>
            </a:r>
            <a:r>
              <a:rPr lang="en-US" dirty="0" smtClean="0">
                <a:solidFill>
                  <a:srgbClr val="FF0000"/>
                </a:solidFill>
              </a:rPr>
              <a:t>modes (SCM): </a:t>
            </a:r>
            <a:r>
              <a:rPr lang="en-US" dirty="0"/>
              <a:t>the </a:t>
            </a:r>
            <a:r>
              <a:rPr lang="en-US" dirty="0" err="1"/>
              <a:t>chroma</a:t>
            </a:r>
            <a:r>
              <a:rPr lang="en-US" dirty="0"/>
              <a:t> intra mode is derived by offsetting +1 or -1 to the first two </a:t>
            </a:r>
            <a:r>
              <a:rPr lang="en-US" dirty="0" err="1"/>
              <a:t>chroma</a:t>
            </a:r>
            <a:r>
              <a:rPr lang="en-US" dirty="0"/>
              <a:t> intra modes in the non-CCLM </a:t>
            </a:r>
            <a:r>
              <a:rPr lang="en-US" dirty="0" err="1"/>
              <a:t>chroma</a:t>
            </a:r>
            <a:r>
              <a:rPr lang="en-US" dirty="0"/>
              <a:t> mode </a:t>
            </a:r>
            <a:r>
              <a:rPr lang="en-US" dirty="0" smtClean="0"/>
              <a:t>list (M0 - 1, M0 + 1, M1 – 1, M1 + 1)</a:t>
            </a:r>
            <a:endParaRPr lang="en-US" dirty="0"/>
          </a:p>
          <a:p>
            <a:pPr lvl="1" hangingPunct="0"/>
            <a:r>
              <a:rPr lang="en-US" dirty="0" smtClean="0">
                <a:solidFill>
                  <a:srgbClr val="FF0000"/>
                </a:solidFill>
              </a:rPr>
              <a:t>Default </a:t>
            </a:r>
            <a:r>
              <a:rPr lang="en-US" dirty="0">
                <a:solidFill>
                  <a:srgbClr val="FF0000"/>
                </a:solidFill>
              </a:rPr>
              <a:t>modes: </a:t>
            </a:r>
            <a:r>
              <a:rPr lang="en-US" dirty="0"/>
              <a:t>PLANAR_IDX, VER_IDX, HOR_IDX, DC_IDX, VDIA_IDX, VER_IDX - 4, VER_IDX + 4, HOR_IDX - 4, HOR_IDX + </a:t>
            </a:r>
            <a:r>
              <a:rPr lang="en-US" dirty="0" smtClean="0"/>
              <a:t>4</a:t>
            </a:r>
            <a:endParaRPr lang="en-US" dirty="0"/>
          </a:p>
        </p:txBody>
      </p:sp>
      <p:sp>
        <p:nvSpPr>
          <p:cNvPr id="14" name="Content Placeholder 4"/>
          <p:cNvSpPr txBox="1">
            <a:spLocks/>
          </p:cNvSpPr>
          <p:nvPr/>
        </p:nvSpPr>
        <p:spPr>
          <a:xfrm>
            <a:off x="6269526" y="4467610"/>
            <a:ext cx="5535979" cy="1141883"/>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hangingPunct="0"/>
            <a:r>
              <a:rPr lang="en-US" sz="2000" dirty="0" smtClean="0"/>
              <a:t>A truncated unary coding (0, 10, 110, 1110, …, 11111110, 11111111) is used to code the index of the nine </a:t>
            </a:r>
            <a:r>
              <a:rPr lang="en-US" sz="2000" dirty="0" err="1" smtClean="0"/>
              <a:t>chroma</a:t>
            </a:r>
            <a:r>
              <a:rPr lang="en-US" sz="2000" dirty="0" smtClean="0"/>
              <a:t> intra modes.</a:t>
            </a:r>
            <a:endParaRPr lang="en-US" sz="2000" dirty="0"/>
          </a:p>
        </p:txBody>
      </p:sp>
      <p:grpSp>
        <p:nvGrpSpPr>
          <p:cNvPr id="2" name="Group 1"/>
          <p:cNvGrpSpPr/>
          <p:nvPr/>
        </p:nvGrpSpPr>
        <p:grpSpPr>
          <a:xfrm>
            <a:off x="6429375" y="940428"/>
            <a:ext cx="5483439" cy="2937269"/>
            <a:chOff x="6429375" y="940428"/>
            <a:chExt cx="5483439" cy="2937269"/>
          </a:xfrm>
        </p:grpSpPr>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6429375" y="940428"/>
              <a:ext cx="5253037" cy="2736221"/>
            </a:xfrm>
            <a:prstGeom prst="rect">
              <a:avLst/>
            </a:prstGeom>
            <a:noFill/>
          </p:spPr>
        </p:pic>
        <p:sp>
          <p:nvSpPr>
            <p:cNvPr id="15" name="TextBox 14"/>
            <p:cNvSpPr txBox="1"/>
            <p:nvPr/>
          </p:nvSpPr>
          <p:spPr>
            <a:xfrm>
              <a:off x="7195529" y="3582421"/>
              <a:ext cx="1841986" cy="295275"/>
            </a:xfrm>
            <a:prstGeom prst="rect">
              <a:avLst/>
            </a:prstGeom>
          </p:spPr>
          <p:txBody>
            <a:bodyPr vert="horz" wrap="none" lIns="0" tIns="0" rIns="0" bIns="0" rtlCol="0">
              <a:noAutofit/>
            </a:bodyPr>
            <a:lstStyle/>
            <a:p>
              <a:pPr algn="l">
                <a:buNone/>
              </a:pPr>
              <a:r>
                <a:rPr lang="en-US" i="1" dirty="0" err="1" smtClean="0"/>
                <a:t>Luma</a:t>
              </a:r>
              <a:r>
                <a:rPr lang="en-US" i="1" dirty="0" smtClean="0"/>
                <a:t> partition</a:t>
              </a:r>
            </a:p>
          </p:txBody>
        </p:sp>
        <p:sp>
          <p:nvSpPr>
            <p:cNvPr id="16" name="TextBox 15"/>
            <p:cNvSpPr txBox="1"/>
            <p:nvPr/>
          </p:nvSpPr>
          <p:spPr>
            <a:xfrm>
              <a:off x="10115275" y="3582422"/>
              <a:ext cx="1797539" cy="295275"/>
            </a:xfrm>
            <a:prstGeom prst="rect">
              <a:avLst/>
            </a:prstGeom>
          </p:spPr>
          <p:txBody>
            <a:bodyPr vert="horz" wrap="none" lIns="0" tIns="0" rIns="0" bIns="0" rtlCol="0">
              <a:noAutofit/>
            </a:bodyPr>
            <a:lstStyle/>
            <a:p>
              <a:pPr algn="l">
                <a:buNone/>
              </a:pPr>
              <a:r>
                <a:rPr lang="en-US" i="1" dirty="0" smtClean="0"/>
                <a:t>Chroma partition</a:t>
              </a:r>
            </a:p>
          </p:txBody>
        </p:sp>
        <p:sp>
          <p:nvSpPr>
            <p:cNvPr id="17" name="TextBox 16"/>
            <p:cNvSpPr txBox="1"/>
            <p:nvPr/>
          </p:nvSpPr>
          <p:spPr>
            <a:xfrm>
              <a:off x="10199871" y="2639118"/>
              <a:ext cx="663270" cy="299981"/>
            </a:xfrm>
            <a:prstGeom prst="rect">
              <a:avLst/>
            </a:prstGeom>
          </p:spPr>
          <p:txBody>
            <a:bodyPr vert="horz" wrap="none" lIns="0" tIns="0" rIns="0" bIns="0" rtlCol="0">
              <a:noAutofit/>
            </a:bodyPr>
            <a:lstStyle/>
            <a:p>
              <a:pPr algn="l">
                <a:buNone/>
              </a:pPr>
              <a:r>
                <a:rPr lang="en-US" sz="1400" dirty="0" err="1" smtClean="0"/>
                <a:t>CurrCU</a:t>
              </a:r>
              <a:endParaRPr lang="en-US" sz="1400" dirty="0" smtClean="0"/>
            </a:p>
          </p:txBody>
        </p:sp>
      </p:grpSp>
    </p:spTree>
    <p:extLst>
      <p:ext uri="{BB962C8B-B14F-4D97-AF65-F5344CB8AC3E}">
        <p14:creationId xmlns:p14="http://schemas.microsoft.com/office/powerpoint/2010/main" val="14187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dirty="0">
                <a:solidFill>
                  <a:schemeClr val="accent1"/>
                </a:solidFill>
              </a:rPr>
              <a:t>Test results</a:t>
            </a:r>
          </a:p>
        </p:txBody>
      </p:sp>
      <p:sp>
        <p:nvSpPr>
          <p:cNvPr id="2" name="Content Placeholder 1"/>
          <p:cNvSpPr>
            <a:spLocks noGrp="1"/>
          </p:cNvSpPr>
          <p:nvPr>
            <p:ph sz="quarter" idx="14"/>
          </p:nvPr>
        </p:nvSpPr>
        <p:spPr>
          <a:xfrm>
            <a:off x="495300" y="1719073"/>
            <a:ext cx="11187112" cy="663642"/>
          </a:xfrm>
        </p:spPr>
        <p:txBody>
          <a:bodyPr/>
          <a:lstStyle/>
          <a:p>
            <a:r>
              <a:rPr lang="en-US" dirty="0" smtClean="0"/>
              <a:t>Implemented on top of ECM-4.0</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4598669"/>
              </p:ext>
            </p:extLst>
          </p:nvPr>
        </p:nvGraphicFramePr>
        <p:xfrm>
          <a:off x="495300" y="3247780"/>
          <a:ext cx="5326488" cy="2116455"/>
        </p:xfrm>
        <a:graphic>
          <a:graphicData uri="http://schemas.openxmlformats.org/drawingml/2006/table">
            <a:tbl>
              <a:tblPr/>
              <a:tblGrid>
                <a:gridCol w="887748">
                  <a:extLst>
                    <a:ext uri="{9D8B030D-6E8A-4147-A177-3AD203B41FA5}">
                      <a16:colId xmlns:a16="http://schemas.microsoft.com/office/drawing/2014/main" val="1662106914"/>
                    </a:ext>
                  </a:extLst>
                </a:gridCol>
                <a:gridCol w="887748">
                  <a:extLst>
                    <a:ext uri="{9D8B030D-6E8A-4147-A177-3AD203B41FA5}">
                      <a16:colId xmlns:a16="http://schemas.microsoft.com/office/drawing/2014/main" val="870231023"/>
                    </a:ext>
                  </a:extLst>
                </a:gridCol>
                <a:gridCol w="887748">
                  <a:extLst>
                    <a:ext uri="{9D8B030D-6E8A-4147-A177-3AD203B41FA5}">
                      <a16:colId xmlns:a16="http://schemas.microsoft.com/office/drawing/2014/main" val="506631965"/>
                    </a:ext>
                  </a:extLst>
                </a:gridCol>
                <a:gridCol w="887748">
                  <a:extLst>
                    <a:ext uri="{9D8B030D-6E8A-4147-A177-3AD203B41FA5}">
                      <a16:colId xmlns:a16="http://schemas.microsoft.com/office/drawing/2014/main" val="2421475661"/>
                    </a:ext>
                  </a:extLst>
                </a:gridCol>
                <a:gridCol w="887748">
                  <a:extLst>
                    <a:ext uri="{9D8B030D-6E8A-4147-A177-3AD203B41FA5}">
                      <a16:colId xmlns:a16="http://schemas.microsoft.com/office/drawing/2014/main" val="2996631704"/>
                    </a:ext>
                  </a:extLst>
                </a:gridCol>
                <a:gridCol w="887748">
                  <a:extLst>
                    <a:ext uri="{9D8B030D-6E8A-4147-A177-3AD203B41FA5}">
                      <a16:colId xmlns:a16="http://schemas.microsoft.com/office/drawing/2014/main" val="1279125718"/>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6839477"/>
                  </a:ext>
                </a:extLst>
              </a:tr>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Over ECM-4.0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77386919"/>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err="1">
                          <a:solidFill>
                            <a:srgbClr val="000000"/>
                          </a:solidFill>
                          <a:effectLst/>
                          <a:latin typeface="Arial" panose="020B0604020202020204" pitchFamily="34" charset="0"/>
                        </a:rPr>
                        <a:t>EncT</a:t>
                      </a: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5919678"/>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-0.56%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-0.40%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16509654"/>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-0.76%</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9992691"/>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-0.66%</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18162944"/>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-0.51%</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-0.51%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59733515"/>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-0.90%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7496285"/>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9213045"/>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83590614"/>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2435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30653297"/>
              </p:ext>
            </p:extLst>
          </p:nvPr>
        </p:nvGraphicFramePr>
        <p:xfrm>
          <a:off x="6421315" y="3247780"/>
          <a:ext cx="5326488" cy="2116455"/>
        </p:xfrm>
        <a:graphic>
          <a:graphicData uri="http://schemas.openxmlformats.org/drawingml/2006/table">
            <a:tbl>
              <a:tblPr/>
              <a:tblGrid>
                <a:gridCol w="887748">
                  <a:extLst>
                    <a:ext uri="{9D8B030D-6E8A-4147-A177-3AD203B41FA5}">
                      <a16:colId xmlns:a16="http://schemas.microsoft.com/office/drawing/2014/main" val="4187071381"/>
                    </a:ext>
                  </a:extLst>
                </a:gridCol>
                <a:gridCol w="887748">
                  <a:extLst>
                    <a:ext uri="{9D8B030D-6E8A-4147-A177-3AD203B41FA5}">
                      <a16:colId xmlns:a16="http://schemas.microsoft.com/office/drawing/2014/main" val="3156576473"/>
                    </a:ext>
                  </a:extLst>
                </a:gridCol>
                <a:gridCol w="887748">
                  <a:extLst>
                    <a:ext uri="{9D8B030D-6E8A-4147-A177-3AD203B41FA5}">
                      <a16:colId xmlns:a16="http://schemas.microsoft.com/office/drawing/2014/main" val="3717923101"/>
                    </a:ext>
                  </a:extLst>
                </a:gridCol>
                <a:gridCol w="887748">
                  <a:extLst>
                    <a:ext uri="{9D8B030D-6E8A-4147-A177-3AD203B41FA5}">
                      <a16:colId xmlns:a16="http://schemas.microsoft.com/office/drawing/2014/main" val="3390640017"/>
                    </a:ext>
                  </a:extLst>
                </a:gridCol>
                <a:gridCol w="887748">
                  <a:extLst>
                    <a:ext uri="{9D8B030D-6E8A-4147-A177-3AD203B41FA5}">
                      <a16:colId xmlns:a16="http://schemas.microsoft.com/office/drawing/2014/main" val="1434550197"/>
                    </a:ext>
                  </a:extLst>
                </a:gridCol>
                <a:gridCol w="887748">
                  <a:extLst>
                    <a:ext uri="{9D8B030D-6E8A-4147-A177-3AD203B41FA5}">
                      <a16:colId xmlns:a16="http://schemas.microsoft.com/office/drawing/2014/main" val="2580370682"/>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9154054"/>
                  </a:ext>
                </a:extLst>
              </a:tr>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dirty="0">
                          <a:solidFill>
                            <a:srgbClr val="000000"/>
                          </a:solidFill>
                          <a:effectLst/>
                          <a:latin typeface="Arial" panose="020B0604020202020204" pitchFamily="34" charset="0"/>
                        </a:rPr>
                        <a:t>Over ECM-4.0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1144794"/>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702474"/>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-0.31%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99194937"/>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-0.36%</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0084591"/>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-0.44%</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-0.46%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47408782"/>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-0.29%</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0391615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294537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3408818"/>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842735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9094543"/>
                  </a:ext>
                </a:extLst>
              </a:tr>
            </a:tbl>
          </a:graphicData>
        </a:graphic>
      </p:graphicFrame>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343;p138"/>
          <p:cNvSpPr txBox="1">
            <a:spLocks noGrp="1"/>
          </p:cNvSpPr>
          <p:nvPr>
            <p:ph type="title"/>
          </p:nvPr>
        </p:nvSpPr>
        <p:spPr>
          <a:xfrm>
            <a:off x="496515" y="168165"/>
            <a:ext cx="5194037" cy="428800"/>
          </a:xfrm>
          <a:prstGeom prst="rect">
            <a:avLst/>
          </a:prstGeom>
          <a:noFill/>
          <a:ln>
            <a:noFill/>
          </a:ln>
        </p:spPr>
        <p:txBody>
          <a:bodyPr spcFirstLastPara="1" vert="horz" wrap="square" lIns="0" tIns="0" rIns="0" bIns="0" rtlCol="0" anchor="b" anchorCtr="0">
            <a:noAutofit/>
          </a:bodyPr>
          <a:lstStyle/>
          <a:p>
            <a:pPr lvl="0">
              <a:lnSpc>
                <a:spcPct val="100000"/>
              </a:lnSpc>
              <a:buSzPts val="1100"/>
            </a:pPr>
            <a:r>
              <a:rPr lang="en-US" sz="2667" b="1" dirty="0" smtClean="0">
                <a:solidFill>
                  <a:schemeClr val="accent1"/>
                </a:solidFill>
                <a:ea typeface="Arial"/>
                <a:cs typeface="Arial"/>
              </a:rPr>
              <a:t>Comparisons</a:t>
            </a:r>
            <a:endParaRPr sz="2667" dirty="0">
              <a:solidFill>
                <a:schemeClr val="accent1"/>
              </a:solidFill>
              <a:latin typeface="Arial"/>
              <a:ea typeface="Arial"/>
              <a:cs typeface="Arial"/>
              <a:sym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3414182098"/>
              </p:ext>
            </p:extLst>
          </p:nvPr>
        </p:nvGraphicFramePr>
        <p:xfrm>
          <a:off x="319228" y="898134"/>
          <a:ext cx="11383334" cy="1874520"/>
        </p:xfrm>
        <a:graphic>
          <a:graphicData uri="http://schemas.openxmlformats.org/drawingml/2006/table">
            <a:tbl>
              <a:tblPr firstRow="1" bandRow="1"/>
              <a:tblGrid>
                <a:gridCol w="2274503">
                  <a:extLst>
                    <a:ext uri="{9D8B030D-6E8A-4147-A177-3AD203B41FA5}">
                      <a16:colId xmlns:a16="http://schemas.microsoft.com/office/drawing/2014/main" val="3828385932"/>
                    </a:ext>
                  </a:extLst>
                </a:gridCol>
                <a:gridCol w="3446584">
                  <a:extLst>
                    <a:ext uri="{9D8B030D-6E8A-4147-A177-3AD203B41FA5}">
                      <a16:colId xmlns:a16="http://schemas.microsoft.com/office/drawing/2014/main" val="1018788360"/>
                    </a:ext>
                  </a:extLst>
                </a:gridCol>
                <a:gridCol w="2382716">
                  <a:extLst>
                    <a:ext uri="{9D8B030D-6E8A-4147-A177-3AD203B41FA5}">
                      <a16:colId xmlns:a16="http://schemas.microsoft.com/office/drawing/2014/main" val="289517154"/>
                    </a:ext>
                  </a:extLst>
                </a:gridCol>
                <a:gridCol w="3279531">
                  <a:extLst>
                    <a:ext uri="{9D8B030D-6E8A-4147-A177-3AD203B41FA5}">
                      <a16:colId xmlns:a16="http://schemas.microsoft.com/office/drawing/2014/main" val="975223844"/>
                    </a:ext>
                  </a:extLst>
                </a:gridCol>
              </a:tblGrid>
              <a:tr h="174995">
                <a:tc>
                  <a:txBody>
                    <a:bodyPr/>
                    <a:lstStyle/>
                    <a:p>
                      <a:endParaRPr lang="en-US" sz="1300" dirty="0"/>
                    </a:p>
                  </a:txBody>
                  <a:tcPr marL="121920" marR="121920" marT="60960" marB="60960"/>
                </a:tc>
                <a:tc>
                  <a:txBody>
                    <a:bodyPr/>
                    <a:lstStyle/>
                    <a:p>
                      <a:r>
                        <a:rPr lang="en-US" sz="1300" baseline="0" dirty="0" smtClean="0"/>
                        <a:t>Non-CCLM mode list</a:t>
                      </a:r>
                      <a:endParaRPr lang="en-US" sz="1300" dirty="0"/>
                    </a:p>
                  </a:txBody>
                  <a:tcPr marL="121920" marR="121920" marT="60960" marB="60960"/>
                </a:tc>
                <a:tc>
                  <a:txBody>
                    <a:bodyPr/>
                    <a:lstStyle/>
                    <a:p>
                      <a:r>
                        <a:rPr lang="en-US" sz="1300" baseline="0" dirty="0" smtClean="0"/>
                        <a:t>DIMD derivation for </a:t>
                      </a:r>
                      <a:r>
                        <a:rPr lang="en-US" sz="1300" baseline="0" dirty="0" err="1" smtClean="0"/>
                        <a:t>chroma</a:t>
                      </a:r>
                      <a:endParaRPr lang="en-US" sz="1300" dirty="0"/>
                    </a:p>
                  </a:txBody>
                  <a:tcPr marL="121920" marR="121920" marT="60960" marB="60960"/>
                </a:tc>
                <a:tc>
                  <a:txBody>
                    <a:bodyPr/>
                    <a:lstStyle/>
                    <a:p>
                      <a:r>
                        <a:rPr lang="en-US" sz="1300" dirty="0" smtClean="0"/>
                        <a:t>Performance</a:t>
                      </a:r>
                      <a:endParaRPr lang="en-US" sz="1300" dirty="0"/>
                    </a:p>
                  </a:txBody>
                  <a:tcPr marL="121920" marR="121920" marT="60960" marB="60960"/>
                </a:tc>
                <a:extLst>
                  <a:ext uri="{0D108BD9-81ED-4DB2-BD59-A6C34878D82A}">
                    <a16:rowId xmlns:a16="http://schemas.microsoft.com/office/drawing/2014/main" val="1364585083"/>
                  </a:ext>
                </a:extLst>
              </a:tr>
              <a:tr h="174995">
                <a:tc>
                  <a:txBody>
                    <a:bodyPr/>
                    <a:lstStyle/>
                    <a:p>
                      <a:pPr marL="0" marR="0" lvl="1" indent="0" algn="l" defTabSz="914400" rtl="0" eaLnBrk="1" fontAlgn="auto" latinLnBrk="0" hangingPunct="0">
                        <a:lnSpc>
                          <a:spcPct val="100000"/>
                        </a:lnSpc>
                        <a:spcBef>
                          <a:spcPts val="0"/>
                        </a:spcBef>
                        <a:spcAft>
                          <a:spcPts val="0"/>
                        </a:spcAft>
                        <a:buClr>
                          <a:srgbClr val="000000"/>
                        </a:buClr>
                        <a:buSzTx/>
                        <a:buFont typeface="Arial" panose="020B0604020202020204" pitchFamily="34" charset="0"/>
                        <a:buNone/>
                        <a:tabLst/>
                        <a:defRPr/>
                      </a:pPr>
                      <a:r>
                        <a:rPr kumimoji="0" lang="en-US" sz="1300" b="0" i="0" u="none" strike="noStrike" kern="0" cap="none" spc="0" normalizeH="0" baseline="0" noProof="0" dirty="0" smtClean="0">
                          <a:ln>
                            <a:noFill/>
                          </a:ln>
                          <a:solidFill>
                            <a:srgbClr val="13171F"/>
                          </a:solidFill>
                          <a:effectLst/>
                          <a:uLnTx/>
                          <a:uFillTx/>
                          <a:latin typeface="Helvetica Neue" panose="020B0604020202020204" charset="0"/>
                          <a:ea typeface="+mn-ea"/>
                          <a:cs typeface="Arial"/>
                          <a:sym typeface="Arial"/>
                        </a:rPr>
                        <a:t>ECM</a:t>
                      </a:r>
                    </a:p>
                  </a:txBody>
                  <a:tcPr marL="12192" marR="12192" marT="12192" marB="12192" anchor="ctr"/>
                </a:tc>
                <a:tc>
                  <a:txBody>
                    <a:bodyPr/>
                    <a:lstStyle/>
                    <a:p>
                      <a:pPr marL="0" marR="0" lvl="1" indent="0" algn="l" defTabSz="914400" rtl="0" eaLnBrk="1" fontAlgn="auto" latinLnBrk="0" hangingPunct="0">
                        <a:lnSpc>
                          <a:spcPct val="100000"/>
                        </a:lnSpc>
                        <a:spcBef>
                          <a:spcPts val="0"/>
                        </a:spcBef>
                        <a:spcAft>
                          <a:spcPts val="0"/>
                        </a:spcAft>
                        <a:buClr>
                          <a:srgbClr val="000000"/>
                        </a:buClr>
                        <a:buSzTx/>
                        <a:buFont typeface="Arial" panose="020B0604020202020204" pitchFamily="34" charset="0"/>
                        <a:buNone/>
                        <a:tabLst/>
                        <a:defRPr/>
                      </a:pPr>
                      <a:r>
                        <a:rPr kumimoji="0" lang="en-US" sz="1300" b="0" i="0" u="none" strike="noStrike" kern="0" cap="none" spc="0" normalizeH="0" baseline="0" noProof="0" dirty="0" smtClean="0">
                          <a:ln>
                            <a:noFill/>
                          </a:ln>
                          <a:solidFill>
                            <a:srgbClr val="13171F"/>
                          </a:solidFill>
                          <a:effectLst/>
                          <a:uLnTx/>
                          <a:uFillTx/>
                          <a:latin typeface="Helvetica Neue" panose="020B0604020202020204" charset="0"/>
                          <a:ea typeface="+mn-ea"/>
                          <a:cs typeface="Arial"/>
                          <a:sym typeface="Arial"/>
                        </a:rPr>
                        <a:t>DM, 4 default modes</a:t>
                      </a:r>
                    </a:p>
                  </a:txBody>
                  <a:tcPr marL="121920" marR="121920" marT="60960" marB="60960" anchor="ctr"/>
                </a:tc>
                <a:tc>
                  <a:txBody>
                    <a:bodyPr/>
                    <a:lstStyle/>
                    <a:p>
                      <a:r>
                        <a:rPr lang="en-US" sz="1300" dirty="0" smtClean="0"/>
                        <a:t>N/A</a:t>
                      </a:r>
                      <a:endParaRPr lang="en-US" sz="1300" dirty="0"/>
                    </a:p>
                  </a:txBody>
                  <a:tcPr marL="121920" marR="121920" marT="60960" marB="60960" anchor="ctr"/>
                </a:tc>
                <a:tc>
                  <a:txBody>
                    <a:bodyPr/>
                    <a:lstStyle/>
                    <a:p>
                      <a:r>
                        <a:rPr lang="en-US" sz="1300" dirty="0" smtClean="0"/>
                        <a:t>N/A</a:t>
                      </a:r>
                      <a:endParaRPr lang="en-US" sz="1300" dirty="0"/>
                    </a:p>
                  </a:txBody>
                  <a:tcPr marL="121920" marR="121920" marT="60960" marB="60960" anchor="ctr"/>
                </a:tc>
                <a:extLst>
                  <a:ext uri="{0D108BD9-81ED-4DB2-BD59-A6C34878D82A}">
                    <a16:rowId xmlns:a16="http://schemas.microsoft.com/office/drawing/2014/main" val="990940682"/>
                  </a:ext>
                </a:extLst>
              </a:tr>
              <a:tr h="283326">
                <a:tc>
                  <a:txBody>
                    <a:bodyPr/>
                    <a:lstStyle/>
                    <a:p>
                      <a:pPr marL="0" marR="0" lvl="1" indent="0" algn="l" defTabSz="914400" rtl="0" eaLnBrk="1" fontAlgn="auto" latinLnBrk="0" hangingPunct="0">
                        <a:lnSpc>
                          <a:spcPct val="100000"/>
                        </a:lnSpc>
                        <a:spcBef>
                          <a:spcPts val="0"/>
                        </a:spcBef>
                        <a:spcAft>
                          <a:spcPts val="0"/>
                        </a:spcAft>
                        <a:buClr>
                          <a:srgbClr val="000000"/>
                        </a:buClr>
                        <a:buSzTx/>
                        <a:buFont typeface="Arial" panose="020B0604020202020204" pitchFamily="34" charset="0"/>
                        <a:buNone/>
                        <a:tabLst/>
                        <a:defRPr/>
                      </a:pP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1.3b: </a:t>
                      </a:r>
                    </a:p>
                    <a:p>
                      <a:pPr marL="0" marR="0" lvl="1" indent="0" algn="l" defTabSz="914400" rtl="0" eaLnBrk="1" fontAlgn="auto" latinLnBrk="0" hangingPunct="0">
                        <a:lnSpc>
                          <a:spcPct val="100000"/>
                        </a:lnSpc>
                        <a:spcBef>
                          <a:spcPts val="0"/>
                        </a:spcBef>
                        <a:spcAft>
                          <a:spcPts val="0"/>
                        </a:spcAft>
                        <a:buClr>
                          <a:srgbClr val="000000"/>
                        </a:buClr>
                        <a:buSzTx/>
                        <a:buFont typeface="Arial" panose="020B0604020202020204" pitchFamily="34" charset="0"/>
                        <a:buNone/>
                        <a:tabLst/>
                        <a:defRPr/>
                      </a:pP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1.1 + 1.2b + </a:t>
                      </a:r>
                      <a:r>
                        <a:rPr kumimoji="0" lang="en-US" sz="1300" b="0" i="0" u="none" strike="noStrike" kern="0" cap="none" spc="0" normalizeH="0" baseline="0" noProof="0" dirty="0" smtClean="0">
                          <a:ln>
                            <a:noFill/>
                          </a:ln>
                          <a:solidFill>
                            <a:srgbClr val="FF0000"/>
                          </a:solidFill>
                          <a:effectLst/>
                          <a:uLnTx/>
                          <a:uFillTx/>
                          <a:latin typeface="Helvetica Neue" panose="020B0604020202020204" charset="0"/>
                          <a:cs typeface="Arial"/>
                          <a:sym typeface="Arial"/>
                        </a:rPr>
                        <a:t>Chroma DIMD</a:t>
                      </a:r>
                    </a:p>
                  </a:txBody>
                  <a:tcPr marL="12192" marR="12192" marT="12192" marB="12192" anchor="ctr"/>
                </a:tc>
                <a:tc>
                  <a:txBody>
                    <a:bodyPr/>
                    <a:lstStyle/>
                    <a:p>
                      <a:pPr marL="0" marR="0" lvl="1" indent="0" algn="l" defTabSz="914400" rtl="0" eaLnBrk="1" fontAlgn="auto" latinLnBrk="0" hangingPunct="0">
                        <a:lnSpc>
                          <a:spcPct val="100000"/>
                        </a:lnSpc>
                        <a:spcBef>
                          <a:spcPts val="0"/>
                        </a:spcBef>
                        <a:spcAft>
                          <a:spcPts val="0"/>
                        </a:spcAft>
                        <a:buClr>
                          <a:srgbClr val="000000"/>
                        </a:buClr>
                        <a:buSzTx/>
                        <a:buFont typeface="Arial" panose="020B0604020202020204" pitchFamily="34" charset="0"/>
                        <a:buNone/>
                        <a:tabLst/>
                        <a:defRPr/>
                      </a:pP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DM, DIMD, 4 default modes</a:t>
                      </a:r>
                    </a:p>
                  </a:txBody>
                  <a:tcPr marL="121920" marR="121920" marT="60960" marB="60960"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dirty="0" smtClean="0"/>
                        <a:t>Y/</a:t>
                      </a:r>
                      <a:r>
                        <a:rPr lang="en-US" sz="1300" dirty="0" err="1" smtClean="0"/>
                        <a:t>Cb</a:t>
                      </a:r>
                      <a:r>
                        <a:rPr lang="en-US" sz="1300" dirty="0" smtClean="0"/>
                        <a:t>/Cr </a:t>
                      </a:r>
                      <a:r>
                        <a:rPr lang="en-US" sz="1300" dirty="0" err="1" smtClean="0"/>
                        <a:t>neighbouring</a:t>
                      </a:r>
                      <a:r>
                        <a:rPr lang="en-US" sz="1300" dirty="0" smtClean="0"/>
                        <a:t>  </a:t>
                      </a:r>
                      <a:r>
                        <a:rPr lang="en-US" sz="1300" baseline="0" dirty="0" smtClean="0"/>
                        <a:t>samples </a:t>
                      </a:r>
                      <a:r>
                        <a:rPr lang="en-US" sz="1300" baseline="0" dirty="0" smtClean="0">
                          <a:solidFill>
                            <a:schemeClr val="tx1"/>
                          </a:solidFill>
                        </a:rPr>
                        <a:t>for </a:t>
                      </a:r>
                      <a:r>
                        <a:rPr lang="en-US" sz="1300" baseline="0" dirty="0" smtClean="0">
                          <a:solidFill>
                            <a:srgbClr val="FF0000"/>
                          </a:solidFill>
                        </a:rPr>
                        <a:t>gradients, histogram, and sorting</a:t>
                      </a:r>
                      <a:endParaRPr lang="en-US" sz="1300" dirty="0" smtClean="0">
                        <a:solidFill>
                          <a:srgbClr val="FF0000"/>
                        </a:solidFill>
                      </a:endParaRPr>
                    </a:p>
                  </a:txBody>
                  <a:tcPr marL="121920" marR="121920" marT="60960" marB="60960"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dirty="0" smtClean="0"/>
                        <a:t>AI: -0.12% -2.13% -2.03% 103% 100%</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dirty="0" smtClean="0"/>
                        <a:t>RA: -0.05%</a:t>
                      </a:r>
                      <a:r>
                        <a:rPr lang="en-US" sz="1300" baseline="0" dirty="0" smtClean="0"/>
                        <a:t> -1.02% -0.89% 101% 100%</a:t>
                      </a:r>
                      <a:endParaRPr lang="en-US" sz="1300" dirty="0" smtClean="0"/>
                    </a:p>
                  </a:txBody>
                  <a:tcPr marL="121920" marR="121920" marT="60960" marB="60960" anchor="ctr"/>
                </a:tc>
                <a:extLst>
                  <a:ext uri="{0D108BD9-81ED-4DB2-BD59-A6C34878D82A}">
                    <a16:rowId xmlns:a16="http://schemas.microsoft.com/office/drawing/2014/main" val="2308436281"/>
                  </a:ext>
                </a:extLst>
              </a:tr>
              <a:tr h="28332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1.1 + 1.2b + </a:t>
                      </a:r>
                      <a:r>
                        <a:rPr kumimoji="0" lang="en-US" sz="1300" b="0" i="0" u="none" strike="noStrike" kern="0" cap="none" spc="0" normalizeH="0" baseline="0" noProof="0" dirty="0" smtClean="0">
                          <a:ln>
                            <a:noFill/>
                          </a:ln>
                          <a:solidFill>
                            <a:schemeClr val="accent1"/>
                          </a:solidFill>
                          <a:effectLst/>
                          <a:uLnTx/>
                          <a:uFillTx/>
                          <a:latin typeface="Helvetica Neue" panose="020B0604020202020204" charset="0"/>
                          <a:cs typeface="Arial"/>
                          <a:sym typeface="Arial"/>
                        </a:rPr>
                        <a:t>Z0143</a:t>
                      </a:r>
                      <a:endPar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endParaRPr>
                    </a:p>
                  </a:txBody>
                  <a:tcPr marL="12192" marR="12192" marT="12192" marB="12192"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9 </a:t>
                      </a:r>
                      <a:r>
                        <a:rPr kumimoji="0" lang="en-US" sz="1300" b="0" i="0" u="none" strike="noStrike" kern="0" cap="none" spc="0" normalizeH="0" baseline="0" noProof="0" dirty="0" err="1" smtClean="0">
                          <a:ln>
                            <a:noFill/>
                          </a:ln>
                          <a:solidFill>
                            <a:schemeClr val="tx1"/>
                          </a:solidFill>
                          <a:effectLst/>
                          <a:uLnTx/>
                          <a:uFillTx/>
                          <a:latin typeface="Helvetica Neue" panose="020B0604020202020204" charset="0"/>
                          <a:cs typeface="Arial"/>
                          <a:sym typeface="Arial"/>
                        </a:rPr>
                        <a:t>chroma</a:t>
                      </a: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 modes (intra prediction modes from collocated and </a:t>
                      </a:r>
                      <a:r>
                        <a:rPr kumimoji="0" lang="en-US" sz="1300" b="0" i="0" u="none" strike="noStrike" kern="0" cap="none" spc="0" normalizeH="0" baseline="0" noProof="0" dirty="0" err="1" smtClean="0">
                          <a:ln>
                            <a:noFill/>
                          </a:ln>
                          <a:solidFill>
                            <a:schemeClr val="tx1"/>
                          </a:solidFill>
                          <a:effectLst/>
                          <a:uLnTx/>
                          <a:uFillTx/>
                          <a:latin typeface="Helvetica Neue" panose="020B0604020202020204" charset="0"/>
                          <a:cs typeface="Arial"/>
                          <a:sym typeface="Arial"/>
                        </a:rPr>
                        <a:t>neighbouring</a:t>
                      </a:r>
                      <a:r>
                        <a:rPr kumimoji="0" lang="en-US" sz="1300" b="0" i="0" u="none" strike="noStrike" kern="0" cap="none" spc="0" normalizeH="0" baseline="0" noProof="0" dirty="0" smtClean="0">
                          <a:ln>
                            <a:noFill/>
                          </a:ln>
                          <a:solidFill>
                            <a:schemeClr val="tx1"/>
                          </a:solidFill>
                          <a:effectLst/>
                          <a:uLnTx/>
                          <a:uFillTx/>
                          <a:latin typeface="Helvetica Neue" panose="020B0604020202020204" charset="0"/>
                          <a:cs typeface="Arial"/>
                          <a:sym typeface="Arial"/>
                        </a:rPr>
                        <a:t> blocks)</a:t>
                      </a:r>
                    </a:p>
                  </a:txBody>
                  <a:tcPr marL="121920" marR="121920" marT="60960" marB="60960"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dirty="0" smtClean="0"/>
                        <a:t>N/A</a:t>
                      </a:r>
                    </a:p>
                  </a:txBody>
                  <a:tcPr marL="121920" marR="121920" marT="60960" marB="60960"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dirty="0" smtClean="0"/>
                        <a:t>AI: -0.13% -2.37% -2.22% 102% 95%</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dirty="0" smtClean="0"/>
                        <a:t>RA: -0.05%</a:t>
                      </a:r>
                      <a:r>
                        <a:rPr lang="en-US" sz="1300" baseline="0" dirty="0" smtClean="0"/>
                        <a:t> -1.05% -0.98% 100% 99%</a:t>
                      </a:r>
                      <a:endParaRPr lang="en-US" sz="1300" dirty="0" smtClean="0"/>
                    </a:p>
                  </a:txBody>
                  <a:tcPr marL="121920" marR="121920" marT="60960" marB="60960" anchor="ctr"/>
                </a:tc>
                <a:extLst>
                  <a:ext uri="{0D108BD9-81ED-4DB2-BD59-A6C34878D82A}">
                    <a16:rowId xmlns:a16="http://schemas.microsoft.com/office/drawing/2014/main" val="2919706"/>
                  </a:ext>
                </a:extLst>
              </a:tr>
            </a:tbl>
          </a:graphicData>
        </a:graphic>
      </p:graphicFrame>
      <p:sp>
        <p:nvSpPr>
          <p:cNvPr id="13" name="Content Placeholder 1"/>
          <p:cNvSpPr txBox="1">
            <a:spLocks/>
          </p:cNvSpPr>
          <p:nvPr/>
        </p:nvSpPr>
        <p:spPr>
          <a:xfrm>
            <a:off x="894829" y="3198757"/>
            <a:ext cx="4404946" cy="663642"/>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1400" dirty="0" smtClean="0"/>
              <a:t>1.3b:</a:t>
            </a:r>
          </a:p>
          <a:p>
            <a:pPr lvl="1"/>
            <a:r>
              <a:rPr lang="en-US" sz="1400" dirty="0" smtClean="0"/>
              <a:t>1.1: CCLM slope adjustment</a:t>
            </a:r>
            <a:endParaRPr lang="en-US" sz="1400" dirty="0" smtClean="0">
              <a:solidFill>
                <a:schemeClr val="accent1"/>
              </a:solidFill>
            </a:endParaRPr>
          </a:p>
          <a:p>
            <a:pPr lvl="1"/>
            <a:r>
              <a:rPr lang="en-US" sz="1400" dirty="0" smtClean="0"/>
              <a:t>1.2b: Fusion </a:t>
            </a:r>
            <a:r>
              <a:rPr lang="en-US" sz="1400" dirty="0"/>
              <a:t>of </a:t>
            </a:r>
            <a:r>
              <a:rPr lang="en-US" sz="1400" dirty="0" err="1"/>
              <a:t>chroma</a:t>
            </a:r>
            <a:r>
              <a:rPr lang="en-US" sz="1400" dirty="0"/>
              <a:t> intra </a:t>
            </a:r>
            <a:r>
              <a:rPr lang="en-US" sz="1400" dirty="0" smtClean="0"/>
              <a:t>modes</a:t>
            </a:r>
            <a:endParaRPr lang="en-US" sz="1400" dirty="0">
              <a:solidFill>
                <a:schemeClr val="accent1"/>
              </a:solidFill>
            </a:endParaRPr>
          </a:p>
          <a:p>
            <a:pPr lvl="1"/>
            <a:r>
              <a:rPr lang="en-US" sz="1400" dirty="0" smtClean="0">
                <a:solidFill>
                  <a:srgbClr val="FF0000"/>
                </a:solidFill>
              </a:rPr>
              <a:t>DIMD </a:t>
            </a:r>
            <a:r>
              <a:rPr lang="en-US" sz="1400" dirty="0" err="1">
                <a:solidFill>
                  <a:srgbClr val="FF0000"/>
                </a:solidFill>
              </a:rPr>
              <a:t>chroma</a:t>
            </a:r>
            <a:r>
              <a:rPr lang="en-US" sz="1400" dirty="0">
                <a:solidFill>
                  <a:srgbClr val="FF0000"/>
                </a:solidFill>
              </a:rPr>
              <a:t> </a:t>
            </a:r>
            <a:r>
              <a:rPr lang="en-US" sz="1400" dirty="0" smtClean="0">
                <a:solidFill>
                  <a:srgbClr val="FF0000"/>
                </a:solidFill>
              </a:rPr>
              <a:t>mode</a:t>
            </a:r>
            <a:endParaRPr lang="en-US" sz="1400" dirty="0">
              <a:solidFill>
                <a:srgbClr val="FF0000"/>
              </a:solidFill>
            </a:endParaRPr>
          </a:p>
        </p:txBody>
      </p:sp>
      <p:grpSp>
        <p:nvGrpSpPr>
          <p:cNvPr id="15" name="Group 14"/>
          <p:cNvGrpSpPr/>
          <p:nvPr/>
        </p:nvGrpSpPr>
        <p:grpSpPr>
          <a:xfrm>
            <a:off x="6714534" y="4261203"/>
            <a:ext cx="4219356" cy="2187648"/>
            <a:chOff x="6429375" y="940428"/>
            <a:chExt cx="5483439" cy="2937269"/>
          </a:xfrm>
        </p:grpSpPr>
        <p:pic>
          <p:nvPicPr>
            <p:cNvPr id="16" name="Picture 15"/>
            <p:cNvPicPr/>
            <p:nvPr/>
          </p:nvPicPr>
          <p:blipFill>
            <a:blip r:embed="rId3">
              <a:extLst>
                <a:ext uri="{28A0092B-C50C-407E-A947-70E740481C1C}">
                  <a14:useLocalDpi xmlns:a14="http://schemas.microsoft.com/office/drawing/2010/main" val="0"/>
                </a:ext>
              </a:extLst>
            </a:blip>
            <a:srcRect/>
            <a:stretch>
              <a:fillRect/>
            </a:stretch>
          </p:blipFill>
          <p:spPr bwMode="auto">
            <a:xfrm>
              <a:off x="6429375" y="940428"/>
              <a:ext cx="5253037" cy="2736221"/>
            </a:xfrm>
            <a:prstGeom prst="rect">
              <a:avLst/>
            </a:prstGeom>
            <a:noFill/>
          </p:spPr>
        </p:pic>
        <p:sp>
          <p:nvSpPr>
            <p:cNvPr id="17" name="TextBox 16"/>
            <p:cNvSpPr txBox="1"/>
            <p:nvPr/>
          </p:nvSpPr>
          <p:spPr>
            <a:xfrm>
              <a:off x="7195529" y="3582421"/>
              <a:ext cx="1841986" cy="295275"/>
            </a:xfrm>
            <a:prstGeom prst="rect">
              <a:avLst/>
            </a:prstGeom>
          </p:spPr>
          <p:txBody>
            <a:bodyPr vert="horz" wrap="none" lIns="0" tIns="0" rIns="0" bIns="0" rtlCol="0">
              <a:noAutofit/>
            </a:bodyPr>
            <a:lstStyle/>
            <a:p>
              <a:pPr algn="l">
                <a:buNone/>
              </a:pPr>
              <a:r>
                <a:rPr lang="en-US" sz="1400" i="1" dirty="0" err="1" smtClean="0"/>
                <a:t>Luma</a:t>
              </a:r>
              <a:r>
                <a:rPr lang="en-US" sz="1400" i="1" dirty="0" smtClean="0"/>
                <a:t> partition</a:t>
              </a:r>
            </a:p>
          </p:txBody>
        </p:sp>
        <p:sp>
          <p:nvSpPr>
            <p:cNvPr id="18" name="TextBox 17"/>
            <p:cNvSpPr txBox="1"/>
            <p:nvPr/>
          </p:nvSpPr>
          <p:spPr>
            <a:xfrm>
              <a:off x="10115275" y="3582422"/>
              <a:ext cx="1797539" cy="295275"/>
            </a:xfrm>
            <a:prstGeom prst="rect">
              <a:avLst/>
            </a:prstGeom>
          </p:spPr>
          <p:txBody>
            <a:bodyPr vert="horz" wrap="none" lIns="0" tIns="0" rIns="0" bIns="0" rtlCol="0">
              <a:noAutofit/>
            </a:bodyPr>
            <a:lstStyle/>
            <a:p>
              <a:pPr algn="l">
                <a:buNone/>
              </a:pPr>
              <a:r>
                <a:rPr lang="en-US" sz="1400" i="1" dirty="0" smtClean="0"/>
                <a:t>Chroma partition</a:t>
              </a:r>
            </a:p>
          </p:txBody>
        </p:sp>
        <p:sp>
          <p:nvSpPr>
            <p:cNvPr id="19" name="TextBox 18"/>
            <p:cNvSpPr txBox="1"/>
            <p:nvPr/>
          </p:nvSpPr>
          <p:spPr>
            <a:xfrm>
              <a:off x="10115275" y="2704813"/>
              <a:ext cx="663270" cy="299981"/>
            </a:xfrm>
            <a:prstGeom prst="rect">
              <a:avLst/>
            </a:prstGeom>
          </p:spPr>
          <p:txBody>
            <a:bodyPr vert="horz" wrap="none" lIns="0" tIns="0" rIns="0" bIns="0" rtlCol="0">
              <a:noAutofit/>
            </a:bodyPr>
            <a:lstStyle/>
            <a:p>
              <a:pPr algn="l">
                <a:buNone/>
              </a:pPr>
              <a:r>
                <a:rPr lang="en-US" sz="1100" dirty="0" err="1" smtClean="0"/>
                <a:t>CurrCU</a:t>
              </a:r>
              <a:endParaRPr lang="en-US" sz="1400" dirty="0" smtClean="0"/>
            </a:p>
          </p:txBody>
        </p:sp>
      </p:grpSp>
      <p:sp>
        <p:nvSpPr>
          <p:cNvPr id="20" name="Content Placeholder 4"/>
          <p:cNvSpPr txBox="1">
            <a:spLocks/>
          </p:cNvSpPr>
          <p:nvPr/>
        </p:nvSpPr>
        <p:spPr>
          <a:xfrm>
            <a:off x="6541406" y="3195890"/>
            <a:ext cx="4215196" cy="523256"/>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hangingPunct="0"/>
            <a:r>
              <a:rPr lang="en-US" sz="1400" dirty="0" smtClean="0">
                <a:solidFill>
                  <a:schemeClr val="accent1"/>
                </a:solidFill>
              </a:rPr>
              <a:t>Z0143</a:t>
            </a:r>
          </a:p>
          <a:p>
            <a:pPr lvl="1"/>
            <a:r>
              <a:rPr lang="en-US" sz="1400" dirty="0" smtClean="0"/>
              <a:t>Multiple DMs</a:t>
            </a:r>
          </a:p>
          <a:p>
            <a:pPr lvl="1"/>
            <a:r>
              <a:rPr lang="en-US" sz="1400" dirty="0" err="1" smtClean="0"/>
              <a:t>Neighbouring</a:t>
            </a:r>
            <a:r>
              <a:rPr lang="en-US" sz="1400" dirty="0" smtClean="0"/>
              <a:t> </a:t>
            </a:r>
            <a:r>
              <a:rPr lang="en-US" sz="1400" dirty="0" err="1" smtClean="0"/>
              <a:t>chroma</a:t>
            </a:r>
            <a:r>
              <a:rPr lang="en-US" sz="1400" dirty="0" smtClean="0"/>
              <a:t> modes</a:t>
            </a:r>
            <a:endParaRPr lang="en-US" sz="1400" dirty="0"/>
          </a:p>
          <a:p>
            <a:pPr lvl="1"/>
            <a:r>
              <a:rPr lang="en-US" sz="1400" dirty="0" smtClean="0"/>
              <a:t>Secondary </a:t>
            </a:r>
            <a:r>
              <a:rPr lang="en-US" sz="1400" dirty="0" err="1" smtClean="0"/>
              <a:t>chroma</a:t>
            </a:r>
            <a:r>
              <a:rPr lang="en-US" sz="1400" dirty="0" smtClean="0"/>
              <a:t> </a:t>
            </a:r>
            <a:r>
              <a:rPr lang="en-US" sz="1400" dirty="0"/>
              <a:t>modes (</a:t>
            </a:r>
            <a:r>
              <a:rPr lang="en-US" sz="1400" dirty="0" smtClean="0"/>
              <a:t>M0±1</a:t>
            </a:r>
            <a:r>
              <a:rPr lang="en-US" sz="1400" dirty="0"/>
              <a:t>, </a:t>
            </a:r>
            <a:r>
              <a:rPr lang="en-US" sz="1400" dirty="0" smtClean="0"/>
              <a:t>M1±1)</a:t>
            </a:r>
            <a:endParaRPr lang="en-US" sz="1400" dirty="0"/>
          </a:p>
          <a:p>
            <a:pPr lvl="1" hangingPunct="0"/>
            <a:endParaRPr lang="en-US" sz="1100" dirty="0" smtClean="0"/>
          </a:p>
        </p:txBody>
      </p:sp>
      <p:graphicFrame>
        <p:nvGraphicFramePr>
          <p:cNvPr id="22" name="Object 21"/>
          <p:cNvGraphicFramePr>
            <a:graphicFrameLocks noChangeAspect="1"/>
          </p:cNvGraphicFramePr>
          <p:nvPr>
            <p:extLst>
              <p:ext uri="{D42A27DB-BD31-4B8C-83A1-F6EECF244321}">
                <p14:modId xmlns:p14="http://schemas.microsoft.com/office/powerpoint/2010/main" val="290495891"/>
              </p:ext>
            </p:extLst>
          </p:nvPr>
        </p:nvGraphicFramePr>
        <p:xfrm>
          <a:off x="936777" y="4647657"/>
          <a:ext cx="4080722" cy="1909808"/>
        </p:xfrm>
        <a:graphic>
          <a:graphicData uri="http://schemas.openxmlformats.org/presentationml/2006/ole">
            <mc:AlternateContent xmlns:mc="http://schemas.openxmlformats.org/markup-compatibility/2006">
              <mc:Choice xmlns:v="urn:schemas-microsoft-com:vml" Requires="v">
                <p:oleObj spid="_x0000_s4126" r:id="rId4" imgW="9692497" imgH="3703320" progId="Visio.Drawing.15">
                  <p:embed/>
                </p:oleObj>
              </mc:Choice>
              <mc:Fallback>
                <p:oleObj r:id="rId4" imgW="9692497" imgH="3703320" progId="Visio.Drawing.15">
                  <p:embed/>
                  <p:pic>
                    <p:nvPicPr>
                      <p:cNvPr id="22" name="Object 21"/>
                      <p:cNvPicPr>
                        <a:picLocks noChangeAspect="1" noChangeArrowheads="1"/>
                      </p:cNvPicPr>
                      <p:nvPr/>
                    </p:nvPicPr>
                    <p:blipFill>
                      <a:blip r:embed="rId5">
                        <a:extLst>
                          <a:ext uri="{28A0092B-C50C-407E-A947-70E740481C1C}">
                            <a14:useLocalDpi xmlns:a14="http://schemas.microsoft.com/office/drawing/2010/main" val="0"/>
                          </a:ext>
                        </a:extLst>
                      </a:blip>
                      <a:srcRect l="11571" t="2670" r="10066" b="2348"/>
                      <a:stretch>
                        <a:fillRect/>
                      </a:stretch>
                    </p:blipFill>
                    <p:spPr bwMode="auto">
                      <a:xfrm>
                        <a:off x="936777" y="4647657"/>
                        <a:ext cx="4080722" cy="1909808"/>
                      </a:xfrm>
                      <a:prstGeom prst="rect">
                        <a:avLst/>
                      </a:prstGeom>
                      <a:noFill/>
                    </p:spPr>
                  </p:pic>
                </p:oleObj>
              </mc:Fallback>
            </mc:AlternateContent>
          </a:graphicData>
        </a:graphic>
      </p:graphicFrame>
      <p:sp>
        <p:nvSpPr>
          <p:cNvPr id="25" name="Oval 24"/>
          <p:cNvSpPr/>
          <p:nvPr/>
        </p:nvSpPr>
        <p:spPr>
          <a:xfrm>
            <a:off x="1146952" y="4809205"/>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7" name="Oval 26"/>
          <p:cNvSpPr/>
          <p:nvPr/>
        </p:nvSpPr>
        <p:spPr>
          <a:xfrm>
            <a:off x="1289827" y="4809205"/>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8" name="Oval 27"/>
          <p:cNvSpPr/>
          <p:nvPr/>
        </p:nvSpPr>
        <p:spPr>
          <a:xfrm>
            <a:off x="1430748" y="4809205"/>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9" name="Oval 28"/>
          <p:cNvSpPr/>
          <p:nvPr/>
        </p:nvSpPr>
        <p:spPr>
          <a:xfrm>
            <a:off x="1562876" y="4812380"/>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0" name="Oval 29"/>
          <p:cNvSpPr/>
          <p:nvPr/>
        </p:nvSpPr>
        <p:spPr>
          <a:xfrm>
            <a:off x="1696225" y="4809205"/>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1" name="Oval 30"/>
          <p:cNvSpPr/>
          <p:nvPr/>
        </p:nvSpPr>
        <p:spPr>
          <a:xfrm>
            <a:off x="1835925" y="4809205"/>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2" name="Oval 31"/>
          <p:cNvSpPr/>
          <p:nvPr/>
        </p:nvSpPr>
        <p:spPr>
          <a:xfrm>
            <a:off x="1976786" y="4824136"/>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3" name="Oval 32"/>
          <p:cNvSpPr/>
          <p:nvPr/>
        </p:nvSpPr>
        <p:spPr>
          <a:xfrm>
            <a:off x="2108914" y="4817786"/>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4" name="Oval 33"/>
          <p:cNvSpPr/>
          <p:nvPr/>
        </p:nvSpPr>
        <p:spPr>
          <a:xfrm>
            <a:off x="2246658" y="4817786"/>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5" name="Oval 34"/>
          <p:cNvSpPr/>
          <p:nvPr/>
        </p:nvSpPr>
        <p:spPr>
          <a:xfrm>
            <a:off x="1145848" y="4945730"/>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6" name="Oval 35"/>
          <p:cNvSpPr/>
          <p:nvPr/>
        </p:nvSpPr>
        <p:spPr>
          <a:xfrm>
            <a:off x="1146951" y="5089138"/>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7" name="Oval 36"/>
          <p:cNvSpPr/>
          <p:nvPr/>
        </p:nvSpPr>
        <p:spPr>
          <a:xfrm>
            <a:off x="1146951" y="5226984"/>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8" name="Oval 37"/>
          <p:cNvSpPr/>
          <p:nvPr/>
        </p:nvSpPr>
        <p:spPr>
          <a:xfrm>
            <a:off x="1146157" y="5373411"/>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9" name="Oval 38"/>
          <p:cNvSpPr/>
          <p:nvPr/>
        </p:nvSpPr>
        <p:spPr>
          <a:xfrm>
            <a:off x="1146157" y="5513192"/>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0" name="Oval 39"/>
          <p:cNvSpPr/>
          <p:nvPr/>
        </p:nvSpPr>
        <p:spPr>
          <a:xfrm>
            <a:off x="1148598" y="5653361"/>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1" name="Oval 40"/>
          <p:cNvSpPr/>
          <p:nvPr/>
        </p:nvSpPr>
        <p:spPr>
          <a:xfrm>
            <a:off x="1150552" y="5791190"/>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2" name="Oval 41"/>
          <p:cNvSpPr/>
          <p:nvPr/>
        </p:nvSpPr>
        <p:spPr>
          <a:xfrm>
            <a:off x="1146157" y="5929019"/>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3" name="Oval 42"/>
          <p:cNvSpPr/>
          <p:nvPr/>
        </p:nvSpPr>
        <p:spPr>
          <a:xfrm>
            <a:off x="2912848" y="5392542"/>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4" name="Oval 43"/>
          <p:cNvSpPr/>
          <p:nvPr/>
        </p:nvSpPr>
        <p:spPr>
          <a:xfrm>
            <a:off x="2912848" y="5526911"/>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5" name="Oval 44"/>
          <p:cNvSpPr/>
          <p:nvPr/>
        </p:nvSpPr>
        <p:spPr>
          <a:xfrm>
            <a:off x="2912848" y="5664202"/>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6" name="Oval 45"/>
          <p:cNvSpPr/>
          <p:nvPr/>
        </p:nvSpPr>
        <p:spPr>
          <a:xfrm>
            <a:off x="2912848" y="580149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7" name="Oval 46"/>
          <p:cNvSpPr/>
          <p:nvPr/>
        </p:nvSpPr>
        <p:spPr>
          <a:xfrm>
            <a:off x="2912848" y="5927654"/>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8" name="Oval 47"/>
          <p:cNvSpPr/>
          <p:nvPr/>
        </p:nvSpPr>
        <p:spPr>
          <a:xfrm>
            <a:off x="3181331" y="5406261"/>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9" name="Oval 48"/>
          <p:cNvSpPr/>
          <p:nvPr/>
        </p:nvSpPr>
        <p:spPr>
          <a:xfrm>
            <a:off x="3322738" y="5406261"/>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0" name="Oval 49"/>
          <p:cNvSpPr/>
          <p:nvPr/>
        </p:nvSpPr>
        <p:spPr>
          <a:xfrm>
            <a:off x="3459415" y="5406261"/>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1" name="Oval 50"/>
          <p:cNvSpPr/>
          <p:nvPr/>
        </p:nvSpPr>
        <p:spPr>
          <a:xfrm>
            <a:off x="3038199" y="5398404"/>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2" name="Oval 51"/>
          <p:cNvSpPr/>
          <p:nvPr/>
        </p:nvSpPr>
        <p:spPr>
          <a:xfrm>
            <a:off x="4054787" y="5939400"/>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3" name="Oval 52"/>
          <p:cNvSpPr/>
          <p:nvPr/>
        </p:nvSpPr>
        <p:spPr>
          <a:xfrm>
            <a:off x="4054787" y="5813508"/>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4" name="Oval 53"/>
          <p:cNvSpPr/>
          <p:nvPr/>
        </p:nvSpPr>
        <p:spPr>
          <a:xfrm>
            <a:off x="4052206" y="568084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5" name="Oval 54"/>
          <p:cNvSpPr/>
          <p:nvPr/>
        </p:nvSpPr>
        <p:spPr>
          <a:xfrm>
            <a:off x="4054787" y="5538915"/>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6" name="Oval 55"/>
          <p:cNvSpPr/>
          <p:nvPr/>
        </p:nvSpPr>
        <p:spPr>
          <a:xfrm>
            <a:off x="4061931" y="541302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7" name="Oval 56"/>
          <p:cNvSpPr/>
          <p:nvPr/>
        </p:nvSpPr>
        <p:spPr>
          <a:xfrm>
            <a:off x="4198295" y="541882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8" name="Oval 57"/>
          <p:cNvSpPr/>
          <p:nvPr/>
        </p:nvSpPr>
        <p:spPr>
          <a:xfrm>
            <a:off x="4334344" y="541302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59" name="Oval 58"/>
          <p:cNvSpPr/>
          <p:nvPr/>
        </p:nvSpPr>
        <p:spPr>
          <a:xfrm>
            <a:off x="4607897" y="541302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60" name="Oval 59"/>
          <p:cNvSpPr/>
          <p:nvPr/>
        </p:nvSpPr>
        <p:spPr>
          <a:xfrm>
            <a:off x="4471533" y="5413023"/>
            <a:ext cx="118207" cy="12065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86231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29909" y="239809"/>
            <a:ext cx="11187112" cy="439479"/>
          </a:xfrm>
        </p:spPr>
        <p:txBody>
          <a:bodyPr/>
          <a:lstStyle/>
          <a:p>
            <a:r>
              <a:rPr lang="en-US" dirty="0" smtClean="0">
                <a:solidFill>
                  <a:schemeClr val="accent1"/>
                </a:solidFill>
              </a:rPr>
              <a:t>Comparisons between proposed method and DIMD</a:t>
            </a:r>
            <a:endParaRPr lang="en-US" dirty="0">
              <a:solidFill>
                <a:schemeClr val="accent1"/>
              </a:solidFill>
            </a:endParaRPr>
          </a:p>
        </p:txBody>
      </p:sp>
      <p:sp>
        <p:nvSpPr>
          <p:cNvPr id="2" name="Content Placeholder 1"/>
          <p:cNvSpPr>
            <a:spLocks noGrp="1"/>
          </p:cNvSpPr>
          <p:nvPr>
            <p:ph sz="quarter" idx="14"/>
          </p:nvPr>
        </p:nvSpPr>
        <p:spPr>
          <a:xfrm>
            <a:off x="495300" y="989310"/>
            <a:ext cx="11187112" cy="663642"/>
          </a:xfrm>
        </p:spPr>
        <p:txBody>
          <a:bodyPr/>
          <a:lstStyle/>
          <a:p>
            <a:r>
              <a:rPr lang="en-US" dirty="0" smtClean="0"/>
              <a:t>1.3b: ECM-4.0 + EE2-1.1 </a:t>
            </a:r>
            <a:r>
              <a:rPr lang="en-US" dirty="0"/>
              <a:t>+ EE2-1.2b + </a:t>
            </a:r>
            <a:r>
              <a:rPr lang="en-US" dirty="0" smtClean="0">
                <a:solidFill>
                  <a:srgbClr val="FF0000"/>
                </a:solidFill>
              </a:rPr>
              <a:t>DIMD </a:t>
            </a:r>
            <a:r>
              <a:rPr lang="en-US" dirty="0" err="1" smtClean="0">
                <a:solidFill>
                  <a:srgbClr val="FF0000"/>
                </a:solidFill>
              </a:rPr>
              <a:t>chroma</a:t>
            </a:r>
            <a:r>
              <a:rPr lang="en-US" dirty="0" smtClean="0">
                <a:solidFill>
                  <a:srgbClr val="FF0000"/>
                </a:solidFill>
              </a:rPr>
              <a:t> mode</a:t>
            </a:r>
          </a:p>
          <a:p>
            <a:r>
              <a:rPr lang="en-US" dirty="0" smtClean="0"/>
              <a:t>Test: ECM-4.0 + </a:t>
            </a:r>
            <a:r>
              <a:rPr lang="en-US" dirty="0"/>
              <a:t>EE2-1.1 + EE2-1.2b + </a:t>
            </a:r>
            <a:r>
              <a:rPr lang="en-US" dirty="0">
                <a:solidFill>
                  <a:srgbClr val="FF0000"/>
                </a:solidFill>
              </a:rPr>
              <a:t>Z0143</a:t>
            </a:r>
            <a:r>
              <a:rPr lang="en-US" dirty="0"/>
              <a:t> </a:t>
            </a:r>
          </a:p>
        </p:txBody>
      </p:sp>
      <p:graphicFrame>
        <p:nvGraphicFramePr>
          <p:cNvPr id="6" name="Table 5"/>
          <p:cNvGraphicFramePr>
            <a:graphicFrameLocks noGrp="1"/>
          </p:cNvGraphicFramePr>
          <p:nvPr>
            <p:extLst>
              <p:ext uri="{D42A27DB-BD31-4B8C-83A1-F6EECF244321}">
                <p14:modId xmlns:p14="http://schemas.microsoft.com/office/powerpoint/2010/main" val="3584285568"/>
              </p:ext>
            </p:extLst>
          </p:nvPr>
        </p:nvGraphicFramePr>
        <p:xfrm>
          <a:off x="1031694" y="2912697"/>
          <a:ext cx="4110828" cy="2146739"/>
        </p:xfrm>
        <a:graphic>
          <a:graphicData uri="http://schemas.openxmlformats.org/drawingml/2006/table">
            <a:tbl>
              <a:tblPr/>
              <a:tblGrid>
                <a:gridCol w="1027707">
                  <a:extLst>
                    <a:ext uri="{9D8B030D-6E8A-4147-A177-3AD203B41FA5}">
                      <a16:colId xmlns:a16="http://schemas.microsoft.com/office/drawing/2014/main" val="1662106914"/>
                    </a:ext>
                  </a:extLst>
                </a:gridCol>
                <a:gridCol w="1027707">
                  <a:extLst>
                    <a:ext uri="{9D8B030D-6E8A-4147-A177-3AD203B41FA5}">
                      <a16:colId xmlns:a16="http://schemas.microsoft.com/office/drawing/2014/main" val="870231023"/>
                    </a:ext>
                  </a:extLst>
                </a:gridCol>
                <a:gridCol w="1027707">
                  <a:extLst>
                    <a:ext uri="{9D8B030D-6E8A-4147-A177-3AD203B41FA5}">
                      <a16:colId xmlns:a16="http://schemas.microsoft.com/office/drawing/2014/main" val="506631965"/>
                    </a:ext>
                  </a:extLst>
                </a:gridCol>
                <a:gridCol w="1027707">
                  <a:extLst>
                    <a:ext uri="{9D8B030D-6E8A-4147-A177-3AD203B41FA5}">
                      <a16:colId xmlns:a16="http://schemas.microsoft.com/office/drawing/2014/main" val="2421475661"/>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1200" b="1" i="0" u="none" strike="noStrike" dirty="0">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6839477"/>
                  </a:ext>
                </a:extLst>
              </a:tr>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1200" b="1" i="0" u="none" strike="noStrike" dirty="0">
                          <a:solidFill>
                            <a:srgbClr val="000000"/>
                          </a:solidFill>
                          <a:effectLst/>
                          <a:latin typeface="Arial" panose="020B0604020202020204" pitchFamily="34" charset="0"/>
                        </a:rPr>
                        <a:t>Over </a:t>
                      </a:r>
                      <a:r>
                        <a:rPr lang="en-US" sz="1200" b="1" i="0" u="none" strike="noStrike" dirty="0" smtClean="0">
                          <a:solidFill>
                            <a:srgbClr val="000000"/>
                          </a:solidFill>
                          <a:effectLst/>
                          <a:latin typeface="Arial" panose="020B0604020202020204" pitchFamily="34" charset="0"/>
                        </a:rPr>
                        <a:t>1.3b</a:t>
                      </a:r>
                      <a:endParaRPr lang="en-US" sz="12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77386919"/>
                  </a:ext>
                </a:extLst>
              </a:tr>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5919678"/>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16509654"/>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9992691"/>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18162944"/>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59733515"/>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7496285"/>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-0.24%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9213045"/>
                  </a:ext>
                </a:extLst>
              </a:tr>
              <a:tr h="222689">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83590614"/>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-0.29%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24350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016564181"/>
              </p:ext>
            </p:extLst>
          </p:nvPr>
        </p:nvGraphicFramePr>
        <p:xfrm>
          <a:off x="6290533" y="2942981"/>
          <a:ext cx="4080484" cy="2116455"/>
        </p:xfrm>
        <a:graphic>
          <a:graphicData uri="http://schemas.openxmlformats.org/drawingml/2006/table">
            <a:tbl>
              <a:tblPr/>
              <a:tblGrid>
                <a:gridCol w="1020121">
                  <a:extLst>
                    <a:ext uri="{9D8B030D-6E8A-4147-A177-3AD203B41FA5}">
                      <a16:colId xmlns:a16="http://schemas.microsoft.com/office/drawing/2014/main" val="4187071381"/>
                    </a:ext>
                  </a:extLst>
                </a:gridCol>
                <a:gridCol w="1020121">
                  <a:extLst>
                    <a:ext uri="{9D8B030D-6E8A-4147-A177-3AD203B41FA5}">
                      <a16:colId xmlns:a16="http://schemas.microsoft.com/office/drawing/2014/main" val="3156576473"/>
                    </a:ext>
                  </a:extLst>
                </a:gridCol>
                <a:gridCol w="1020121">
                  <a:extLst>
                    <a:ext uri="{9D8B030D-6E8A-4147-A177-3AD203B41FA5}">
                      <a16:colId xmlns:a16="http://schemas.microsoft.com/office/drawing/2014/main" val="3717923101"/>
                    </a:ext>
                  </a:extLst>
                </a:gridCol>
                <a:gridCol w="1020121">
                  <a:extLst>
                    <a:ext uri="{9D8B030D-6E8A-4147-A177-3AD203B41FA5}">
                      <a16:colId xmlns:a16="http://schemas.microsoft.com/office/drawing/2014/main" val="3390640017"/>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120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9154054"/>
                  </a:ext>
                </a:extLst>
              </a:tr>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1200" b="1" i="0" u="none" strike="noStrike" dirty="0">
                          <a:solidFill>
                            <a:srgbClr val="000000"/>
                          </a:solidFill>
                          <a:effectLst/>
                          <a:latin typeface="Arial" panose="020B0604020202020204" pitchFamily="34" charset="0"/>
                        </a:rPr>
                        <a:t>Over </a:t>
                      </a:r>
                      <a:r>
                        <a:rPr lang="en-US" sz="1200" b="1" i="0" u="none" strike="noStrike" dirty="0" smtClean="0">
                          <a:solidFill>
                            <a:srgbClr val="000000"/>
                          </a:solidFill>
                          <a:effectLst/>
                          <a:latin typeface="Arial" panose="020B0604020202020204" pitchFamily="34" charset="0"/>
                        </a:rPr>
                        <a:t>1.3b</a:t>
                      </a:r>
                      <a:endParaRPr lang="en-US" sz="1200" b="1"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1144794"/>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702474"/>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99194937"/>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-0.15%</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0084591"/>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47408782"/>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0391615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294537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3408818"/>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842735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9094543"/>
                  </a:ext>
                </a:extLst>
              </a:tr>
            </a:tbl>
          </a:graphicData>
        </a:graphic>
      </p:graphicFrame>
    </p:spTree>
    <p:extLst>
      <p:ext uri="{BB962C8B-B14F-4D97-AF65-F5344CB8AC3E}">
        <p14:creationId xmlns:p14="http://schemas.microsoft.com/office/powerpoint/2010/main" val="2897997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39CB3369-829B-4A78-B8A1-1016D068BF47}">
  <ds:schemaRefs>
    <ds:schemaRef ds:uri="http://schemas.openxmlformats.org/package/2006/metadata/core-properties"/>
    <ds:schemaRef ds:uri="http://schemas.microsoft.com/office/2006/documentManagement/types"/>
    <ds:schemaRef ds:uri="http://schemas.microsoft.com/office/2006/metadata/properties"/>
    <ds:schemaRef ds:uri="http://purl.org/dc/dcmitype/"/>
    <ds:schemaRef ds:uri="a4784b13-8bb2-4d79-9d47-3a3867450a90"/>
    <ds:schemaRef ds:uri="2d713343-d069-4d9c-a0e4-feacafe3e3fc"/>
    <ds:schemaRef ds:uri="http://schemas.microsoft.com/office/infopath/2007/PartnerControls"/>
    <ds:schemaRef ds:uri="http://www.w3.org/XML/1998/namespac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blank</Template>
  <TotalTime>6826</TotalTime>
  <Words>949</Words>
  <Application>Microsoft Office PowerPoint</Application>
  <PresentationFormat>Widescreen</PresentationFormat>
  <Paragraphs>240</Paragraphs>
  <Slides>7</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3" baseType="lpstr">
      <vt:lpstr>Arial</vt:lpstr>
      <vt:lpstr>Century Gothic</vt:lpstr>
      <vt:lpstr>Helvetica Neue</vt:lpstr>
      <vt:lpstr>Microsoft Sans Serif</vt:lpstr>
      <vt:lpstr>Qualcomm Executive External</vt:lpstr>
      <vt:lpstr>Visio.Drawing.15</vt:lpstr>
      <vt:lpstr>JVET-Z0143:  Non-EE2: Chroma intra modes derived from collocated luma blocks and neighboring chroma blocks</vt:lpstr>
      <vt:lpstr>Introduction</vt:lpstr>
      <vt:lpstr>Proposed chroma intra modes</vt:lpstr>
      <vt:lpstr>Test results</vt:lpstr>
      <vt:lpstr>Comparisons</vt:lpstr>
      <vt:lpstr>Comparisons between proposed method and DIMD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Yao-Jen Chang</cp:lastModifiedBy>
  <cp:revision>80</cp:revision>
  <dcterms:created xsi:type="dcterms:W3CDTF">2020-07-21T14:31:43Z</dcterms:created>
  <dcterms:modified xsi:type="dcterms:W3CDTF">2022-04-26T20:40:29Z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