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10"/>
  </p:notesMasterIdLst>
  <p:sldIdLst>
    <p:sldId id="285" r:id="rId2"/>
    <p:sldId id="478" r:id="rId3"/>
    <p:sldId id="477" r:id="rId4"/>
    <p:sldId id="479" r:id="rId5"/>
    <p:sldId id="484" r:id="rId6"/>
    <p:sldId id="481" r:id="rId7"/>
    <p:sldId id="483" r:id="rId8"/>
    <p:sldId id="472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e-Wei Kuo" initials="Kuo" lastIdx="1" clrIdx="0">
    <p:extLst>
      <p:ext uri="{19B8F6BF-5375-455C-9EA6-DF929625EA0E}">
        <p15:presenceInfo xmlns:p15="http://schemas.microsoft.com/office/powerpoint/2012/main" userId="Che-Wei Kuo" providerId="None"/>
      </p:ext>
    </p:extLst>
  </p:cmAuthor>
  <p:cmAuthor id="2" name="Xiaoyu Xiu" initials="XX" lastIdx="4" clrIdx="1">
    <p:extLst>
      <p:ext uri="{19B8F6BF-5375-455C-9EA6-DF929625EA0E}">
        <p15:presenceInfo xmlns:p15="http://schemas.microsoft.com/office/powerpoint/2012/main" userId="b12bf575dbee45d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9999FF"/>
    <a:srgbClr val="FF4906"/>
    <a:srgbClr val="555555"/>
    <a:srgbClr val="FBE5D6"/>
    <a:srgbClr val="FF9900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46" autoAdjust="0"/>
    <p:restoredTop sz="93883" autoAdjust="0"/>
  </p:normalViewPr>
  <p:slideViewPr>
    <p:cSldViewPr snapToGrid="0">
      <p:cViewPr varScale="1">
        <p:scale>
          <a:sx n="75" d="100"/>
          <a:sy n="75" d="100"/>
        </p:scale>
        <p:origin x="606" y="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3184412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Shape 490">
            <a:extLst>
              <a:ext uri="{FF2B5EF4-FFF2-40B4-BE49-F238E27FC236}">
                <a16:creationId xmlns:a16="http://schemas.microsoft.com/office/drawing/2014/main" id="{01FB92A0-18F3-48F9-8DE0-86EE4B8F23C2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F4906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12" name="Shape 491">
            <a:extLst>
              <a:ext uri="{FF2B5EF4-FFF2-40B4-BE49-F238E27FC236}">
                <a16:creationId xmlns:a16="http://schemas.microsoft.com/office/drawing/2014/main" id="{0FEB5874-1CF6-487A-BFAB-663761176DAA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555555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91" y="6264592"/>
            <a:ext cx="548640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  <p:sldLayoutId id="2147483875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-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90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Source Han Sans CN Light"/>
              </a:rPr>
              <a:t>JVET-Z0140 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Source Han Sans CN Light"/>
              </a:rPr>
              <a:t>AHG12</a:t>
            </a:r>
            <a:r>
              <a:rPr lang="en-US" altLang="zh-TW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Source Han Sans CN Light"/>
              </a:rPr>
              <a:t>: Enhanced </a:t>
            </a:r>
            <a:r>
              <a:rPr lang="en-US" altLang="zh-TW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Source Han Sans CN Light"/>
              </a:rPr>
              <a:t>CCLM</a:t>
            </a:r>
            <a:endParaRPr lang="en-US" altLang="zh-TW" sz="3600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  <a:sym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114020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Che</a:t>
            </a:r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-Wei </a:t>
            </a:r>
            <a:r>
              <a:rPr lang="en-US" altLang="zh-TW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Kuo</a:t>
            </a:r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altLang="zh-TW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Xiaoyu</a:t>
            </a:r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TW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Xiu</a:t>
            </a:r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Ning Yan,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Hong-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Jheng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Jhu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Wei Chen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Han Gao, and 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Xianglin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F89CF-3BB3-42FE-816F-D5862333A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Introduction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0BCCF9-EED6-419D-AB07-414F06E30C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662313" cy="4351338"/>
          </a:xfrm>
        </p:spPr>
        <p:txBody>
          <a:bodyPr>
            <a:normAutofit/>
          </a:bodyPr>
          <a:lstStyle/>
          <a:p>
            <a:r>
              <a:rPr lang="en-CA" dirty="0" smtClean="0"/>
              <a:t>Dramatic </a:t>
            </a:r>
            <a:r>
              <a:rPr lang="en-CA" dirty="0" err="1"/>
              <a:t>luma</a:t>
            </a:r>
            <a:r>
              <a:rPr lang="en-CA" dirty="0"/>
              <a:t> intensity change </a:t>
            </a:r>
            <a:r>
              <a:rPr lang="en-CA" dirty="0" smtClean="0"/>
              <a:t>(gradient) may </a:t>
            </a:r>
            <a:r>
              <a:rPr lang="en-CA" dirty="0"/>
              <a:t>lead to corresponding </a:t>
            </a:r>
            <a:r>
              <a:rPr lang="en-CA" dirty="0" err="1"/>
              <a:t>chroma</a:t>
            </a:r>
            <a:r>
              <a:rPr lang="en-CA" dirty="0"/>
              <a:t> value change, known as the </a:t>
            </a:r>
            <a:r>
              <a:rPr lang="en-CA" dirty="0" smtClean="0"/>
              <a:t>purple fringing problem</a:t>
            </a:r>
            <a:endParaRPr lang="en-CA" dirty="0"/>
          </a:p>
          <a:p>
            <a:pPr lvl="1"/>
            <a:r>
              <a:rPr lang="en-US" dirty="0"/>
              <a:t>high luminance blooming which incurs saturated photodiode quantum-well and charge leakage in a charge coupled device (CCD</a:t>
            </a:r>
            <a:r>
              <a:rPr lang="en-US" dirty="0" smtClean="0"/>
              <a:t>)</a:t>
            </a:r>
          </a:p>
          <a:p>
            <a:pPr lvl="1"/>
            <a:r>
              <a:rPr lang="en-CA" dirty="0" err="1"/>
              <a:t>demosaicing</a:t>
            </a:r>
            <a:r>
              <a:rPr lang="en-CA" dirty="0"/>
              <a:t> built in cameras to interpolate missing colors due to Bayer pattern Color Filter Array (CFA) </a:t>
            </a:r>
            <a:r>
              <a:rPr lang="en-CA" dirty="0" smtClean="0"/>
              <a:t>arrangement, which </a:t>
            </a:r>
            <a:r>
              <a:rPr lang="en-US" dirty="0" smtClean="0"/>
              <a:t>may </a:t>
            </a:r>
            <a:r>
              <a:rPr lang="en-US" dirty="0"/>
              <a:t>introduce </a:t>
            </a:r>
            <a:r>
              <a:rPr lang="en-US" dirty="0" smtClean="0"/>
              <a:t>aliasing</a:t>
            </a:r>
            <a:endParaRPr lang="en-CA" dirty="0" smtClean="0"/>
          </a:p>
          <a:p>
            <a:pPr lvl="1"/>
            <a:r>
              <a:rPr lang="en-CA" dirty="0"/>
              <a:t>chromatic aberration caused by different refractive indices for different RGB </a:t>
            </a:r>
            <a:r>
              <a:rPr lang="en-CA" dirty="0" smtClean="0"/>
              <a:t>wavelengths, </a:t>
            </a:r>
            <a:r>
              <a:rPr lang="en-CA" dirty="0"/>
              <a:t>leading to different focal lengths that affect color accuracy</a:t>
            </a:r>
            <a:endParaRPr lang="en-CA" dirty="0" smtClean="0"/>
          </a:p>
          <a:p>
            <a:endParaRPr lang="en-US" dirty="0"/>
          </a:p>
          <a:p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5634" y="4933008"/>
            <a:ext cx="2286000" cy="175080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6487" y="4933008"/>
            <a:ext cx="2286000" cy="175080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46" y="4933008"/>
            <a:ext cx="2286000" cy="175080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4781" y="4933008"/>
            <a:ext cx="2286000" cy="1750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739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F89CF-3BB3-42FE-816F-D5862333A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Introduction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0BCCF9-EED6-419D-AB07-414F06E30C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662313" cy="4351338"/>
          </a:xfrm>
        </p:spPr>
        <p:txBody>
          <a:bodyPr>
            <a:normAutofit/>
          </a:bodyPr>
          <a:lstStyle/>
          <a:p>
            <a:r>
              <a:rPr lang="en-CA" dirty="0" smtClean="0"/>
              <a:t>In CCLM, only </a:t>
            </a:r>
            <a:r>
              <a:rPr lang="en-CA" dirty="0"/>
              <a:t>single </a:t>
            </a:r>
            <a:r>
              <a:rPr lang="en-CA" dirty="0" smtClean="0"/>
              <a:t>(</a:t>
            </a:r>
            <a:r>
              <a:rPr lang="en-CA" dirty="0" err="1" smtClean="0"/>
              <a:t>downsampled</a:t>
            </a:r>
            <a:r>
              <a:rPr lang="en-CA" dirty="0" smtClean="0"/>
              <a:t>) </a:t>
            </a:r>
            <a:r>
              <a:rPr lang="en-CA" dirty="0" err="1" smtClean="0"/>
              <a:t>luma</a:t>
            </a:r>
            <a:r>
              <a:rPr lang="en-CA" dirty="0" smtClean="0"/>
              <a:t> sample </a:t>
            </a:r>
            <a:r>
              <a:rPr lang="en-CA" dirty="0"/>
              <a:t>is considered when deriving the linear </a:t>
            </a:r>
            <a:r>
              <a:rPr lang="en-CA" dirty="0" smtClean="0"/>
              <a:t>model</a:t>
            </a:r>
          </a:p>
          <a:p>
            <a:pPr lvl="1"/>
            <a:r>
              <a:rPr lang="en-CA" dirty="0" smtClean="0"/>
              <a:t>neglecting </a:t>
            </a:r>
            <a:r>
              <a:rPr lang="en-CA" dirty="0"/>
              <a:t>the </a:t>
            </a:r>
            <a:r>
              <a:rPr lang="en-CA" dirty="0" smtClean="0"/>
              <a:t>spatial </a:t>
            </a:r>
            <a:r>
              <a:rPr lang="en-CA" dirty="0"/>
              <a:t>correlation among neighbouring </a:t>
            </a:r>
            <a:r>
              <a:rPr lang="en-CA" dirty="0" err="1"/>
              <a:t>luma</a:t>
            </a:r>
            <a:r>
              <a:rPr lang="en-CA" dirty="0"/>
              <a:t> </a:t>
            </a:r>
            <a:r>
              <a:rPr lang="en-CA" dirty="0" smtClean="0"/>
              <a:t>samples</a:t>
            </a:r>
          </a:p>
          <a:p>
            <a:endParaRPr lang="en-CA" dirty="0"/>
          </a:p>
          <a:p>
            <a:r>
              <a:rPr lang="en-CA" dirty="0" smtClean="0"/>
              <a:t>Two methods are proposed </a:t>
            </a:r>
            <a:r>
              <a:rPr lang="en-US" dirty="0" smtClean="0"/>
              <a:t>to </a:t>
            </a:r>
            <a:r>
              <a:rPr lang="en-US" dirty="0"/>
              <a:t>tackle the situation when </a:t>
            </a:r>
            <a:r>
              <a:rPr lang="en-US" dirty="0" err="1"/>
              <a:t>luma</a:t>
            </a:r>
            <a:r>
              <a:rPr lang="en-US" dirty="0"/>
              <a:t> gradients are highly correlated to </a:t>
            </a:r>
            <a:r>
              <a:rPr lang="en-US" dirty="0" err="1"/>
              <a:t>chroma</a:t>
            </a:r>
            <a:r>
              <a:rPr lang="en-US" dirty="0"/>
              <a:t> values</a:t>
            </a:r>
          </a:p>
          <a:p>
            <a:pPr lvl="1"/>
            <a:r>
              <a:rPr lang="en-CA" dirty="0"/>
              <a:t>Filter-based Linear </a:t>
            </a:r>
            <a:r>
              <a:rPr lang="en-CA" dirty="0" smtClean="0"/>
              <a:t>Model</a:t>
            </a:r>
            <a:endParaRPr lang="en-CA" dirty="0"/>
          </a:p>
          <a:p>
            <a:pPr lvl="1"/>
            <a:r>
              <a:rPr lang="en-CA" dirty="0"/>
              <a:t>Gradient Linear </a:t>
            </a:r>
            <a:r>
              <a:rPr lang="en-CA" dirty="0" smtClean="0"/>
              <a:t>Model</a:t>
            </a:r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8991" y="4431924"/>
            <a:ext cx="3657600" cy="217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80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60BCCF9-EED6-419D-AB07-414F06E30C6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825625"/>
                <a:ext cx="10662313" cy="4947708"/>
              </a:xfrm>
            </p:spPr>
            <p:txBody>
              <a:bodyPr>
                <a:normAutofit fontScale="92500"/>
              </a:bodyPr>
              <a:lstStyle/>
              <a:p>
                <a:r>
                  <a:rPr lang="en-US" dirty="0" smtClean="0"/>
                  <a:t>Extend Simple </a:t>
                </a:r>
                <a:r>
                  <a:rPr lang="en-US" dirty="0"/>
                  <a:t>Linear Regression </a:t>
                </a:r>
                <a:r>
                  <a:rPr lang="en-US" dirty="0" smtClean="0"/>
                  <a:t>in </a:t>
                </a:r>
                <a:r>
                  <a:rPr lang="en-US" dirty="0"/>
                  <a:t>CCLM to Multiple Linear </a:t>
                </a:r>
                <a:r>
                  <a:rPr lang="en-US" dirty="0" smtClean="0"/>
                  <a:t>Regression</a:t>
                </a:r>
              </a:p>
              <a:p>
                <a:endParaRPr lang="en-CA" dirty="0" smtClean="0"/>
              </a:p>
              <a:p>
                <a:endParaRPr lang="en-CA" dirty="0"/>
              </a:p>
              <a:p>
                <a:endParaRPr lang="en-CA" dirty="0" smtClean="0"/>
              </a:p>
              <a:p>
                <a:endParaRPr lang="en-US" dirty="0" smtClean="0"/>
              </a:p>
              <a:p>
                <a:endParaRPr lang="en-US" dirty="0"/>
              </a:p>
              <a:p>
                <a:endParaRPr lang="en-US" dirty="0" smtClean="0"/>
              </a:p>
              <a:p>
                <a:endParaRPr lang="en-US" dirty="0" smtClean="0"/>
              </a:p>
              <a:p>
                <a:r>
                  <a:rPr lang="en-US" dirty="0" smtClean="0"/>
                  <a:t>Decoder derives MLR parameters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 smtClean="0"/>
                  <a:t>,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𝛽</m:t>
                    </m:r>
                  </m:oMath>
                </a14:m>
                <a:r>
                  <a:rPr lang="en-US" dirty="0" smtClean="0"/>
                  <a:t>) through </a:t>
                </a:r>
                <a:r>
                  <a:rPr lang="en-US" dirty="0" err="1" smtClean="0"/>
                  <a:t>Cholesky</a:t>
                </a:r>
                <a:r>
                  <a:rPr lang="en-US" dirty="0" smtClean="0"/>
                  <a:t> decomposition</a:t>
                </a:r>
              </a:p>
              <a:p>
                <a:r>
                  <a:rPr lang="en-US" dirty="0" smtClean="0"/>
                  <a:t>Switch filter shapes at CU level with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r>
                  <a:rPr lang="en-US" dirty="0"/>
                  <a:t> ranging from 2 to </a:t>
                </a:r>
                <a:r>
                  <a:rPr lang="en-US" dirty="0" smtClean="0"/>
                  <a:t>6</a:t>
                </a:r>
                <a:endParaRPr lang="en-US" dirty="0"/>
              </a:p>
              <a:p>
                <a:endParaRPr lang="en-US" dirty="0" smtClean="0"/>
              </a:p>
              <a:p>
                <a:endParaRPr lang="en-US" dirty="0" smtClean="0"/>
              </a:p>
              <a:p>
                <a:endParaRPr lang="en-US" dirty="0"/>
              </a:p>
              <a:p>
                <a:endParaRPr lang="en-US" dirty="0" smtClean="0"/>
              </a:p>
              <a:p>
                <a:pPr lvl="1"/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60BCCF9-EED6-419D-AB07-414F06E30C6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825625"/>
                <a:ext cx="10662313" cy="4947708"/>
              </a:xfrm>
              <a:blipFill>
                <a:blip r:embed="rId2"/>
                <a:stretch>
                  <a:fillRect l="-857" t="-1847" b="-2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D72F89CF-3BB3-42FE-816F-D5862333A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Method 1: Filter-based Linear Model (FLM)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4435403" y="2279860"/>
                <a:ext cx="2702022" cy="11311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sz="2400" i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2400" i="0"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en-US" sz="2400" i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  <m:e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sz="2400" i="0">
                                  <a:latin typeface="Cambria Math" panose="02040503050406030204" pitchFamily="18" charset="0"/>
                                </a:rPr>
                                <m:t>∙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sz="2400" i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</m:nary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5403" y="2279860"/>
                <a:ext cx="2702022" cy="113114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B0126F0-63FC-4699-9426-63D8FAE639EB}"/>
                  </a:ext>
                </a:extLst>
              </p:cNvPr>
              <p:cNvSpPr txBox="1"/>
              <p:nvPr/>
            </p:nvSpPr>
            <p:spPr>
              <a:xfrm>
                <a:off x="1081714" y="3449100"/>
                <a:ext cx="704759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TW" sz="2400" i="1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C</a:t>
                </a:r>
                <a:endParaRPr lang="en-US" sz="2400" i="1" dirty="0" smtClean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US" altLang="zh-TW" sz="2400" i="1" dirty="0" smtClean="0">
                  <a:effectLst/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US" sz="2400" i="1" dirty="0" smtClean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𝛽</m:t>
                      </m:r>
                    </m:oMath>
                  </m:oMathPara>
                </a14:m>
                <a:endParaRPr lang="en-CA" sz="2400" dirty="0" smtClean="0">
                  <a:effectLst/>
                  <a:ea typeface="DengXian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TW" sz="2400" i="1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N</a:t>
                </a:r>
                <a:endParaRPr lang="en-US" sz="2400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B0126F0-63FC-4699-9426-63D8FAE639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1714" y="3449100"/>
                <a:ext cx="704759" cy="1938992"/>
              </a:xfrm>
              <a:prstGeom prst="rect">
                <a:avLst/>
              </a:prstGeom>
              <a:blipFill>
                <a:blip r:embed="rId4"/>
                <a:stretch>
                  <a:fillRect l="-12931" t="-2516" b="-62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4">
                <a:extLst>
                  <a:ext uri="{FF2B5EF4-FFF2-40B4-BE49-F238E27FC236}">
                    <a16:creationId xmlns:a16="http://schemas.microsoft.com/office/drawing/2014/main" id="{6E0A4BA2-EBBF-4DBE-A9BB-6CB3CE93A05A}"/>
                  </a:ext>
                </a:extLst>
              </p:cNvPr>
              <p:cNvSpPr txBox="1"/>
              <p:nvPr/>
            </p:nvSpPr>
            <p:spPr>
              <a:xfrm>
                <a:off x="1616676" y="3449100"/>
                <a:ext cx="8944504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/>
                  <a:t>to-be-predicted </a:t>
                </a:r>
                <a:r>
                  <a:rPr lang="en-US" sz="2400" dirty="0" err="1"/>
                  <a:t>chroma</a:t>
                </a:r>
                <a:r>
                  <a:rPr lang="en-US" sz="2400" dirty="0"/>
                  <a:t> sample</a:t>
                </a:r>
                <a:endParaRPr lang="en-CA" sz="2400" dirty="0" smtClean="0"/>
              </a:p>
              <a:p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sz="2400" dirty="0"/>
                  <a:t>-</a:t>
                </a:r>
                <a:r>
                  <a:rPr lang="en-US" sz="2400" dirty="0" err="1"/>
                  <a:t>th</a:t>
                </a:r>
                <a:r>
                  <a:rPr lang="en-US" sz="2400" dirty="0"/>
                  <a:t> reconstructed </a:t>
                </a:r>
                <a:r>
                  <a:rPr lang="en-US" sz="2400" dirty="0" err="1"/>
                  <a:t>luma</a:t>
                </a:r>
                <a:r>
                  <a:rPr lang="en-US" sz="2400" dirty="0"/>
                  <a:t> sample </a:t>
                </a:r>
                <a:r>
                  <a:rPr lang="en-US" sz="2400" dirty="0" smtClean="0"/>
                  <a:t>surround the </a:t>
                </a:r>
                <a:r>
                  <a:rPr lang="en-US" sz="2400" dirty="0" err="1"/>
                  <a:t>chroma</a:t>
                </a:r>
                <a:r>
                  <a:rPr lang="en-US" sz="2400" dirty="0"/>
                  <a:t> </a:t>
                </a:r>
                <a:r>
                  <a:rPr lang="en-US" sz="2400" dirty="0" smtClean="0"/>
                  <a:t>sample</a:t>
                </a:r>
              </a:p>
              <a:p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sz="2400" dirty="0"/>
                  <a:t>-</a:t>
                </a:r>
                <a:r>
                  <a:rPr lang="en-US" sz="2400" dirty="0" err="1"/>
                  <a:t>th</a:t>
                </a:r>
                <a:r>
                  <a:rPr lang="en-US" sz="2400" dirty="0"/>
                  <a:t> </a:t>
                </a:r>
                <a:r>
                  <a:rPr lang="en-US" sz="2400" dirty="0" smtClean="0"/>
                  <a:t>coefficient</a:t>
                </a:r>
              </a:p>
              <a:p>
                <a:r>
                  <a:rPr lang="en-US" sz="2400" dirty="0"/>
                  <a:t>o</a:t>
                </a:r>
                <a:r>
                  <a:rPr lang="en-US" sz="2400" dirty="0" smtClean="0"/>
                  <a:t>ffset</a:t>
                </a:r>
              </a:p>
              <a:p>
                <a:r>
                  <a:rPr lang="en-US" sz="2400" dirty="0"/>
                  <a:t>number of the involved </a:t>
                </a:r>
                <a:r>
                  <a:rPr lang="en-US" sz="2400" dirty="0" err="1"/>
                  <a:t>luma</a:t>
                </a:r>
                <a:r>
                  <a:rPr lang="en-US" sz="2400" dirty="0"/>
                  <a:t> samples</a:t>
                </a:r>
                <a:endParaRPr lang="en-CA" sz="2400" dirty="0">
                  <a:effectLst/>
                  <a:ea typeface="DengXian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7" name="TextBox 4">
                <a:extLst>
                  <a:ext uri="{FF2B5EF4-FFF2-40B4-BE49-F238E27FC236}">
                    <a16:creationId xmlns:a16="http://schemas.microsoft.com/office/drawing/2014/main" id="{6E0A4BA2-EBBF-4DBE-A9BB-6CB3CE93A0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6676" y="3449100"/>
                <a:ext cx="8944504" cy="1938992"/>
              </a:xfrm>
              <a:prstGeom prst="rect">
                <a:avLst/>
              </a:prstGeom>
              <a:blipFill>
                <a:blip r:embed="rId5"/>
                <a:stretch>
                  <a:fillRect l="-1022" t="-2516" b="-62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5811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60BCCF9-EED6-419D-AB07-414F06E30C6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825625"/>
                <a:ext cx="10662313" cy="4947708"/>
              </a:xfrm>
            </p:spPr>
            <p:txBody>
              <a:bodyPr>
                <a:normAutofit/>
              </a:bodyPr>
              <a:lstStyle/>
              <a:p>
                <a:r>
                  <a:rPr lang="en-US" dirty="0"/>
                  <a:t>Reuse CCLM process, but use gradient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𝐺</m:t>
                    </m:r>
                  </m:oMath>
                </a14:m>
                <a:r>
                  <a:rPr lang="en-US" dirty="0"/>
                  <a:t> to derive the linear model</a:t>
                </a:r>
              </a:p>
              <a:p>
                <a:endParaRPr lang="en-US" dirty="0"/>
              </a:p>
              <a:p>
                <a:endParaRPr lang="en-US" dirty="0" smtClean="0"/>
              </a:p>
              <a:p>
                <a:endParaRPr lang="en-US" dirty="0"/>
              </a:p>
              <a:p>
                <a:r>
                  <a:rPr lang="en-US" dirty="0" smtClean="0"/>
                  <a:t>Other </a:t>
                </a:r>
                <a:r>
                  <a:rPr lang="en-US" dirty="0"/>
                  <a:t>designs of CCLM are kept unchanged </a:t>
                </a:r>
              </a:p>
              <a:p>
                <a:pPr lvl="1"/>
                <a:r>
                  <a:rPr lang="en-US" dirty="0"/>
                  <a:t>parameter derivation, </a:t>
                </a:r>
                <a:r>
                  <a:rPr lang="en-US" dirty="0" smtClean="0"/>
                  <a:t>prediction</a:t>
                </a:r>
                <a:r>
                  <a:rPr lang="en-US" dirty="0"/>
                  <a:t>, template </a:t>
                </a:r>
                <a:r>
                  <a:rPr lang="en-US" dirty="0" smtClean="0"/>
                  <a:t>area…etc.</a:t>
                </a:r>
                <a:endParaRPr lang="en-US" dirty="0"/>
              </a:p>
              <a:p>
                <a:endParaRPr lang="en-US" dirty="0" smtClean="0"/>
              </a:p>
              <a:p>
                <a:r>
                  <a:rPr lang="en-US" dirty="0" smtClean="0"/>
                  <a:t>When </a:t>
                </a:r>
                <a:r>
                  <a:rPr lang="en-US" dirty="0"/>
                  <a:t>CCLM is enabled</a:t>
                </a:r>
              </a:p>
              <a:p>
                <a:pPr lvl="1"/>
                <a:r>
                  <a:rPr lang="en-US" dirty="0" smtClean="0"/>
                  <a:t>Signal 2 </a:t>
                </a:r>
                <a:r>
                  <a:rPr lang="en-US" dirty="0"/>
                  <a:t>flags for </a:t>
                </a:r>
                <a:r>
                  <a:rPr lang="en-US" dirty="0" err="1"/>
                  <a:t>Cb</a:t>
                </a:r>
                <a:r>
                  <a:rPr lang="en-US" dirty="0"/>
                  <a:t>/Cr to indicate if GLM is enabled</a:t>
                </a:r>
              </a:p>
              <a:p>
                <a:pPr lvl="1"/>
                <a:r>
                  <a:rPr lang="en-US" dirty="0" smtClean="0"/>
                  <a:t>Signal 1 </a:t>
                </a:r>
                <a:r>
                  <a:rPr lang="en-US" dirty="0"/>
                  <a:t>syntax element to select one of four Sobel based gradient </a:t>
                </a:r>
                <a:r>
                  <a:rPr lang="en-US" dirty="0" smtClean="0"/>
                  <a:t>patterns</a:t>
                </a:r>
              </a:p>
              <a:p>
                <a:pPr lvl="1"/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60BCCF9-EED6-419D-AB07-414F06E30C6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825625"/>
                <a:ext cx="10662313" cy="4947708"/>
              </a:xfrm>
              <a:blipFill>
                <a:blip r:embed="rId2"/>
                <a:stretch>
                  <a:fillRect l="-971" t="-19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D72F89CF-3BB3-42FE-816F-D5862333A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Method 2: Gradient Linear Model (GLM)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" name="表格 1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09061915"/>
                  </p:ext>
                </p:extLst>
              </p:nvPr>
            </p:nvGraphicFramePr>
            <p:xfrm>
              <a:off x="3653028" y="2359023"/>
              <a:ext cx="4389120" cy="16459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48640">
                      <a:extLst>
                        <a:ext uri="{9D8B030D-6E8A-4147-A177-3AD203B41FA5}">
                          <a16:colId xmlns:a16="http://schemas.microsoft.com/office/drawing/2014/main" val="839729928"/>
                        </a:ext>
                      </a:extLst>
                    </a:gridCol>
                    <a:gridCol w="548640">
                      <a:extLst>
                        <a:ext uri="{9D8B030D-6E8A-4147-A177-3AD203B41FA5}">
                          <a16:colId xmlns:a16="http://schemas.microsoft.com/office/drawing/2014/main" val="3604484123"/>
                        </a:ext>
                      </a:extLst>
                    </a:gridCol>
                    <a:gridCol w="548640">
                      <a:extLst>
                        <a:ext uri="{9D8B030D-6E8A-4147-A177-3AD203B41FA5}">
                          <a16:colId xmlns:a16="http://schemas.microsoft.com/office/drawing/2014/main" val="3470672311"/>
                        </a:ext>
                      </a:extLst>
                    </a:gridCol>
                    <a:gridCol w="548640">
                      <a:extLst>
                        <a:ext uri="{9D8B030D-6E8A-4147-A177-3AD203B41FA5}">
                          <a16:colId xmlns:a16="http://schemas.microsoft.com/office/drawing/2014/main" val="91367773"/>
                        </a:ext>
                      </a:extLst>
                    </a:gridCol>
                    <a:gridCol w="548640">
                      <a:extLst>
                        <a:ext uri="{9D8B030D-6E8A-4147-A177-3AD203B41FA5}">
                          <a16:colId xmlns:a16="http://schemas.microsoft.com/office/drawing/2014/main" val="3541513298"/>
                        </a:ext>
                      </a:extLst>
                    </a:gridCol>
                    <a:gridCol w="548640">
                      <a:extLst>
                        <a:ext uri="{9D8B030D-6E8A-4147-A177-3AD203B41FA5}">
                          <a16:colId xmlns:a16="http://schemas.microsoft.com/office/drawing/2014/main" val="34835522"/>
                        </a:ext>
                      </a:extLst>
                    </a:gridCol>
                    <a:gridCol w="548640">
                      <a:extLst>
                        <a:ext uri="{9D8B030D-6E8A-4147-A177-3AD203B41FA5}">
                          <a16:colId xmlns:a16="http://schemas.microsoft.com/office/drawing/2014/main" val="1800686180"/>
                        </a:ext>
                      </a:extLst>
                    </a:gridCol>
                    <a:gridCol w="548640">
                      <a:extLst>
                        <a:ext uri="{9D8B030D-6E8A-4147-A177-3AD203B41FA5}">
                          <a16:colId xmlns:a16="http://schemas.microsoft.com/office/drawing/2014/main" val="613557389"/>
                        </a:ext>
                      </a:extLst>
                    </a:gridCol>
                  </a:tblGrid>
                  <a:tr h="5486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4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/8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rgbClr val="FF0000"/>
                              </a:solidFill>
                            </a:rPr>
                            <a:t>→</a:t>
                          </a:r>
                          <a:endParaRPr lang="en-US" sz="1600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2580409"/>
                      </a:ext>
                    </a:extLst>
                  </a:tr>
                  <a:tr h="5486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4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-1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-2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-1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63929173"/>
                      </a:ext>
                    </a:extLst>
                  </a:tr>
                  <a:tr h="548640">
                    <a:tc gridSpan="3"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i="1" smtClean="0">
                                    <a:latin typeface="Cambria Math" panose="02040503050406030204" pitchFamily="18" charset="0"/>
                                  </a:rPr>
                                  <m:t>𝐶</m:t>
                                </m:r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𝛽</m:t>
                                </m:r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i="1" smtClean="0">
                                    <a:latin typeface="Cambria Math" panose="02040503050406030204" pitchFamily="18" charset="0"/>
                                  </a:rPr>
                                  <m:t>𝐶</m:t>
                                </m:r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𝐺</m:t>
                                </m:r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𝛽</m:t>
                                </m:r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131144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3" name="表格 1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09061915"/>
                  </p:ext>
                </p:extLst>
              </p:nvPr>
            </p:nvGraphicFramePr>
            <p:xfrm>
              <a:off x="3653028" y="2359023"/>
              <a:ext cx="4389120" cy="16459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48640">
                      <a:extLst>
                        <a:ext uri="{9D8B030D-6E8A-4147-A177-3AD203B41FA5}">
                          <a16:colId xmlns:a16="http://schemas.microsoft.com/office/drawing/2014/main" val="839729928"/>
                        </a:ext>
                      </a:extLst>
                    </a:gridCol>
                    <a:gridCol w="548640">
                      <a:extLst>
                        <a:ext uri="{9D8B030D-6E8A-4147-A177-3AD203B41FA5}">
                          <a16:colId xmlns:a16="http://schemas.microsoft.com/office/drawing/2014/main" val="3604484123"/>
                        </a:ext>
                      </a:extLst>
                    </a:gridCol>
                    <a:gridCol w="548640">
                      <a:extLst>
                        <a:ext uri="{9D8B030D-6E8A-4147-A177-3AD203B41FA5}">
                          <a16:colId xmlns:a16="http://schemas.microsoft.com/office/drawing/2014/main" val="3470672311"/>
                        </a:ext>
                      </a:extLst>
                    </a:gridCol>
                    <a:gridCol w="548640">
                      <a:extLst>
                        <a:ext uri="{9D8B030D-6E8A-4147-A177-3AD203B41FA5}">
                          <a16:colId xmlns:a16="http://schemas.microsoft.com/office/drawing/2014/main" val="91367773"/>
                        </a:ext>
                      </a:extLst>
                    </a:gridCol>
                    <a:gridCol w="548640">
                      <a:extLst>
                        <a:ext uri="{9D8B030D-6E8A-4147-A177-3AD203B41FA5}">
                          <a16:colId xmlns:a16="http://schemas.microsoft.com/office/drawing/2014/main" val="3541513298"/>
                        </a:ext>
                      </a:extLst>
                    </a:gridCol>
                    <a:gridCol w="548640">
                      <a:extLst>
                        <a:ext uri="{9D8B030D-6E8A-4147-A177-3AD203B41FA5}">
                          <a16:colId xmlns:a16="http://schemas.microsoft.com/office/drawing/2014/main" val="34835522"/>
                        </a:ext>
                      </a:extLst>
                    </a:gridCol>
                    <a:gridCol w="548640">
                      <a:extLst>
                        <a:ext uri="{9D8B030D-6E8A-4147-A177-3AD203B41FA5}">
                          <a16:colId xmlns:a16="http://schemas.microsoft.com/office/drawing/2014/main" val="1800686180"/>
                        </a:ext>
                      </a:extLst>
                    </a:gridCol>
                    <a:gridCol w="548640">
                      <a:extLst>
                        <a:ext uri="{9D8B030D-6E8A-4147-A177-3AD203B41FA5}">
                          <a16:colId xmlns:a16="http://schemas.microsoft.com/office/drawing/2014/main" val="613557389"/>
                        </a:ext>
                      </a:extLst>
                    </a:gridCol>
                  </a:tblGrid>
                  <a:tr h="5486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4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/8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rgbClr val="FF0000"/>
                              </a:solidFill>
                            </a:rPr>
                            <a:t>→</a:t>
                          </a:r>
                          <a:endParaRPr lang="en-US" sz="1600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2580409"/>
                      </a:ext>
                    </a:extLst>
                  </a:tr>
                  <a:tr h="5486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4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-1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-2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-1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63929173"/>
                      </a:ext>
                    </a:extLst>
                  </a:tr>
                  <a:tr h="548640"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370" t="-202222" r="-167778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167407" t="-202222" r="-741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1311441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" name="椭圆 13"/>
          <p:cNvSpPr/>
          <p:nvPr/>
        </p:nvSpPr>
        <p:spPr>
          <a:xfrm>
            <a:off x="4296737" y="2729016"/>
            <a:ext cx="365760" cy="36576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椭圆 14"/>
          <p:cNvSpPr/>
          <p:nvPr/>
        </p:nvSpPr>
        <p:spPr>
          <a:xfrm>
            <a:off x="7033465" y="2729016"/>
            <a:ext cx="365760" cy="36576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2845" y="4742788"/>
            <a:ext cx="1828800" cy="1309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54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F89CF-3BB3-42FE-816F-D5862333A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Simulation </a:t>
            </a:r>
            <a:r>
              <a:rPr lang="en-US" altLang="zh-TW" dirty="0" smtClean="0"/>
              <a:t>Results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60BCCF9-EED6-419D-AB07-414F06E30C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9713533"/>
              </p:ext>
            </p:extLst>
          </p:nvPr>
        </p:nvGraphicFramePr>
        <p:xfrm>
          <a:off x="1075372" y="2210064"/>
          <a:ext cx="4097655" cy="4048125"/>
        </p:xfrm>
        <a:graphic>
          <a:graphicData uri="http://schemas.openxmlformats.org/drawingml/2006/table">
            <a:tbl>
              <a:tblPr firstRow="1" firstCol="1" bandRow="1"/>
              <a:tblGrid>
                <a:gridCol w="731520">
                  <a:extLst>
                    <a:ext uri="{9D8B030D-6E8A-4147-A177-3AD203B41FA5}">
                      <a16:colId xmlns:a16="http://schemas.microsoft.com/office/drawing/2014/main" val="1690591534"/>
                    </a:ext>
                  </a:extLst>
                </a:gridCol>
                <a:gridCol w="677545">
                  <a:extLst>
                    <a:ext uri="{9D8B030D-6E8A-4147-A177-3AD203B41FA5}">
                      <a16:colId xmlns:a16="http://schemas.microsoft.com/office/drawing/2014/main" val="1456046752"/>
                    </a:ext>
                  </a:extLst>
                </a:gridCol>
                <a:gridCol w="790575">
                  <a:extLst>
                    <a:ext uri="{9D8B030D-6E8A-4147-A177-3AD203B41FA5}">
                      <a16:colId xmlns:a16="http://schemas.microsoft.com/office/drawing/2014/main" val="3702623977"/>
                    </a:ext>
                  </a:extLst>
                </a:gridCol>
                <a:gridCol w="790575">
                  <a:extLst>
                    <a:ext uri="{9D8B030D-6E8A-4147-A177-3AD203B41FA5}">
                      <a16:colId xmlns:a16="http://schemas.microsoft.com/office/drawing/2014/main" val="2524260558"/>
                    </a:ext>
                  </a:extLst>
                </a:gridCol>
                <a:gridCol w="553720">
                  <a:extLst>
                    <a:ext uri="{9D8B030D-6E8A-4147-A177-3AD203B41FA5}">
                      <a16:colId xmlns:a16="http://schemas.microsoft.com/office/drawing/2014/main" val="2800871260"/>
                    </a:ext>
                  </a:extLst>
                </a:gridCol>
                <a:gridCol w="553720">
                  <a:extLst>
                    <a:ext uri="{9D8B030D-6E8A-4147-A177-3AD203B41FA5}">
                      <a16:colId xmlns:a16="http://schemas.microsoft.com/office/drawing/2014/main" val="289291443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95840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ECM-4.0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58494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04775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30602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-4.72%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-1.54%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-3.85%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91029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22045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61790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7640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-0.85%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2026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15983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-2.13%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-1.76%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82648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-3.11%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-6.22%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-5.83%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41459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54654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01932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ECM-4.0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23884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45156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45333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-1.56%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-2.04%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50521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60166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5945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75" marR="3175" marT="3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968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9688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31567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-1.10%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-2.48%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-2.22%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80611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043803"/>
                  </a:ext>
                </a:extLst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4847952"/>
              </p:ext>
            </p:extLst>
          </p:nvPr>
        </p:nvGraphicFramePr>
        <p:xfrm>
          <a:off x="5956405" y="2185722"/>
          <a:ext cx="4097655" cy="4048125"/>
        </p:xfrm>
        <a:graphic>
          <a:graphicData uri="http://schemas.openxmlformats.org/drawingml/2006/table">
            <a:tbl>
              <a:tblPr firstRow="1" firstCol="1" bandRow="1"/>
              <a:tblGrid>
                <a:gridCol w="731520">
                  <a:extLst>
                    <a:ext uri="{9D8B030D-6E8A-4147-A177-3AD203B41FA5}">
                      <a16:colId xmlns:a16="http://schemas.microsoft.com/office/drawing/2014/main" val="1597249337"/>
                    </a:ext>
                  </a:extLst>
                </a:gridCol>
                <a:gridCol w="677545">
                  <a:extLst>
                    <a:ext uri="{9D8B030D-6E8A-4147-A177-3AD203B41FA5}">
                      <a16:colId xmlns:a16="http://schemas.microsoft.com/office/drawing/2014/main" val="2716842948"/>
                    </a:ext>
                  </a:extLst>
                </a:gridCol>
                <a:gridCol w="790575">
                  <a:extLst>
                    <a:ext uri="{9D8B030D-6E8A-4147-A177-3AD203B41FA5}">
                      <a16:colId xmlns:a16="http://schemas.microsoft.com/office/drawing/2014/main" val="624658750"/>
                    </a:ext>
                  </a:extLst>
                </a:gridCol>
                <a:gridCol w="790575">
                  <a:extLst>
                    <a:ext uri="{9D8B030D-6E8A-4147-A177-3AD203B41FA5}">
                      <a16:colId xmlns:a16="http://schemas.microsoft.com/office/drawing/2014/main" val="1091523358"/>
                    </a:ext>
                  </a:extLst>
                </a:gridCol>
                <a:gridCol w="553720">
                  <a:extLst>
                    <a:ext uri="{9D8B030D-6E8A-4147-A177-3AD203B41FA5}">
                      <a16:colId xmlns:a16="http://schemas.microsoft.com/office/drawing/2014/main" val="3917146848"/>
                    </a:ext>
                  </a:extLst>
                </a:gridCol>
                <a:gridCol w="553720">
                  <a:extLst>
                    <a:ext uri="{9D8B030D-6E8A-4147-A177-3AD203B41FA5}">
                      <a16:colId xmlns:a16="http://schemas.microsoft.com/office/drawing/2014/main" val="327955804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09955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ECM-4.0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4494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26516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3648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-3.12%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-3.36%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01341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52420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10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91182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18785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5179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-2.53%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43253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-3.09%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-8.63%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23489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35498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56210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ECM-4.0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51684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51247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1613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86890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0900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68563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81008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17371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41561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-2.60%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-1.92%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37121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3199363"/>
                  </a:ext>
                </a:extLst>
              </a:tr>
            </a:tbl>
          </a:graphicData>
        </a:graphic>
      </p:graphicFrame>
      <p:sp>
        <p:nvSpPr>
          <p:cNvPr id="7" name="TextBox 4">
            <a:extLst>
              <a:ext uri="{FF2B5EF4-FFF2-40B4-BE49-F238E27FC236}">
                <a16:creationId xmlns:a16="http://schemas.microsoft.com/office/drawing/2014/main" id="{6E0A4BA2-EBBF-4DBE-A9BB-6CB3CE93A05A}"/>
              </a:ext>
            </a:extLst>
          </p:cNvPr>
          <p:cNvSpPr txBox="1"/>
          <p:nvPr/>
        </p:nvSpPr>
        <p:spPr>
          <a:xfrm>
            <a:off x="1036709" y="1613462"/>
            <a:ext cx="41363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FLM</a:t>
            </a:r>
            <a:endParaRPr lang="en-CA" sz="2400" dirty="0">
              <a:effectLst/>
              <a:ea typeface="DengXian" panose="02010600030101010101" pitchFamily="2" charset="-122"/>
            </a:endParaRPr>
          </a:p>
        </p:txBody>
      </p:sp>
      <p:sp>
        <p:nvSpPr>
          <p:cNvPr id="8" name="TextBox 4">
            <a:extLst>
              <a:ext uri="{FF2B5EF4-FFF2-40B4-BE49-F238E27FC236}">
                <a16:creationId xmlns:a16="http://schemas.microsoft.com/office/drawing/2014/main" id="{6E0A4BA2-EBBF-4DBE-A9BB-6CB3CE93A05A}"/>
              </a:ext>
            </a:extLst>
          </p:cNvPr>
          <p:cNvSpPr txBox="1"/>
          <p:nvPr/>
        </p:nvSpPr>
        <p:spPr>
          <a:xfrm>
            <a:off x="5845775" y="1656588"/>
            <a:ext cx="41363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G</a:t>
            </a:r>
            <a:r>
              <a:rPr lang="en-US" sz="2400" dirty="0" smtClean="0"/>
              <a:t>LM</a:t>
            </a:r>
            <a:endParaRPr lang="en-CA" sz="2400" dirty="0">
              <a:effectLst/>
              <a:ea typeface="DengXia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5902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F89CF-3BB3-42FE-816F-D5862333A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Conclusion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0BCCF9-EED6-419D-AB07-414F06E30C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661904" cy="4351338"/>
          </a:xfrm>
        </p:spPr>
        <p:txBody>
          <a:bodyPr>
            <a:normAutofit fontScale="92500" lnSpcReduction="20000"/>
          </a:bodyPr>
          <a:lstStyle/>
          <a:p>
            <a:r>
              <a:rPr lang="en-CA" dirty="0" smtClean="0"/>
              <a:t>Propose two methods </a:t>
            </a:r>
            <a:r>
              <a:rPr lang="en-US" dirty="0"/>
              <a:t>to tackle the situation when </a:t>
            </a:r>
            <a:r>
              <a:rPr lang="en-US" dirty="0" err="1"/>
              <a:t>luma</a:t>
            </a:r>
            <a:r>
              <a:rPr lang="en-US" dirty="0"/>
              <a:t> gradients are highly correlated to </a:t>
            </a:r>
            <a:r>
              <a:rPr lang="en-US" dirty="0" err="1"/>
              <a:t>chroma</a:t>
            </a:r>
            <a:r>
              <a:rPr lang="en-US" dirty="0"/>
              <a:t> </a:t>
            </a:r>
            <a:r>
              <a:rPr lang="en-US" dirty="0" smtClean="0"/>
              <a:t>values</a:t>
            </a:r>
            <a:endParaRPr lang="en-US" dirty="0"/>
          </a:p>
          <a:p>
            <a:pPr lvl="1"/>
            <a:r>
              <a:rPr lang="en-CA" dirty="0" smtClean="0"/>
              <a:t>Filter-based </a:t>
            </a:r>
            <a:r>
              <a:rPr lang="en-CA" dirty="0"/>
              <a:t>Linear Model (</a:t>
            </a:r>
            <a:r>
              <a:rPr lang="en-CA" dirty="0" smtClean="0"/>
              <a:t>FLM)</a:t>
            </a:r>
          </a:p>
          <a:p>
            <a:pPr lvl="1"/>
            <a:r>
              <a:rPr lang="en-CA" dirty="0" smtClean="0"/>
              <a:t>Gradient </a:t>
            </a:r>
            <a:r>
              <a:rPr lang="en-CA" dirty="0"/>
              <a:t>Linear Model (GLM</a:t>
            </a:r>
            <a:r>
              <a:rPr lang="en-CA" dirty="0" smtClean="0"/>
              <a:t>)</a:t>
            </a:r>
            <a:endParaRPr lang="en-US" dirty="0"/>
          </a:p>
          <a:p>
            <a:endParaRPr lang="en-US" dirty="0" smtClean="0"/>
          </a:p>
          <a:p>
            <a:r>
              <a:rPr lang="en-CA" dirty="0"/>
              <a:t>Significant </a:t>
            </a:r>
            <a:r>
              <a:rPr lang="en-CA" dirty="0" err="1" smtClean="0"/>
              <a:t>luma</a:t>
            </a:r>
            <a:r>
              <a:rPr lang="en-CA" dirty="0" smtClean="0"/>
              <a:t>/</a:t>
            </a:r>
            <a:r>
              <a:rPr lang="en-CA" dirty="0" err="1" smtClean="0"/>
              <a:t>chroma</a:t>
            </a:r>
            <a:r>
              <a:rPr lang="en-CA" dirty="0" smtClean="0"/>
              <a:t> gains on </a:t>
            </a:r>
            <a:r>
              <a:rPr lang="en-CA" dirty="0"/>
              <a:t>colorful sequences containing dramatic </a:t>
            </a:r>
            <a:r>
              <a:rPr lang="en-CA" dirty="0" err="1"/>
              <a:t>luma</a:t>
            </a:r>
            <a:r>
              <a:rPr lang="en-CA" dirty="0"/>
              <a:t> intensity change, as well as screen content </a:t>
            </a:r>
            <a:r>
              <a:rPr lang="en-CA" dirty="0" smtClean="0"/>
              <a:t>sequences</a:t>
            </a:r>
          </a:p>
          <a:p>
            <a:endParaRPr lang="en-US" dirty="0" smtClean="0"/>
          </a:p>
          <a:p>
            <a:r>
              <a:rPr lang="en-US" dirty="0" smtClean="0"/>
              <a:t>Suggest </a:t>
            </a:r>
            <a:r>
              <a:rPr lang="en-US" dirty="0"/>
              <a:t>to </a:t>
            </a:r>
            <a:r>
              <a:rPr lang="en-US" dirty="0" smtClean="0"/>
              <a:t>study both methods in EE</a:t>
            </a:r>
          </a:p>
          <a:p>
            <a:endParaRPr lang="en-US" dirty="0"/>
          </a:p>
          <a:p>
            <a:r>
              <a:rPr lang="en-US" dirty="0" smtClean="0"/>
              <a:t>Thank Nokia for crosscheck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674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HANKS"/>
          <p:cNvSpPr txBox="1"/>
          <p:nvPr/>
        </p:nvSpPr>
        <p:spPr>
          <a:xfrm>
            <a:off x="1018075" y="2934345"/>
            <a:ext cx="5842514" cy="989310"/>
          </a:xfrm>
          <a:prstGeom prst="rect">
            <a:avLst/>
          </a:prstGeom>
          <a:ln w="12700">
            <a:miter lim="400000"/>
          </a:ln>
        </p:spPr>
        <p:txBody>
          <a:bodyPr lIns="35719" tIns="35719" rIns="35719" bIns="35719" anchor="ctr">
            <a:spAutoFit/>
          </a:bodyPr>
          <a:lstStyle>
            <a:lvl1pPr algn="l">
              <a:lnSpc>
                <a:spcPct val="70000"/>
              </a:lnSpc>
              <a:defRPr sz="16000" spc="-800">
                <a:solidFill>
                  <a:srgbClr val="323232"/>
                </a:solidFill>
                <a:latin typeface="Arial" panose="020B0704020202090204"/>
                <a:ea typeface="Arial" panose="020B0704020202090204"/>
                <a:cs typeface="Arial" panose="020B0704020202090204"/>
                <a:sym typeface="Arial" panose="020B0704020202090204"/>
              </a:defRPr>
            </a:lvl1pPr>
          </a:lstStyle>
          <a:p>
            <a:pPr defTabSz="410528" hangingPunct="0"/>
            <a:r>
              <a:rPr lang="en-US" sz="8000" b="1" kern="0" spc="-400" dirty="0" smtClean="0">
                <a:latin typeface="+mn-lt"/>
                <a:ea typeface="华文琥珀" panose="02010800040101010101" pitchFamily="2" charset="-122"/>
                <a:cs typeface="Arial" panose="020B0604020202020204" pitchFamily="34" charset="0"/>
              </a:rPr>
              <a:t>Thanks</a:t>
            </a:r>
            <a:endParaRPr sz="8000" b="1" kern="0" spc="-400" dirty="0">
              <a:latin typeface="+mn-lt"/>
              <a:ea typeface="华文琥珀" panose="0201080004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1330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56711</TotalTime>
  <Words>914</Words>
  <Application>Microsoft Office PowerPoint</Application>
  <PresentationFormat>宽屏</PresentationFormat>
  <Paragraphs>330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新細明體</vt:lpstr>
      <vt:lpstr>Source Han Sans CN Light</vt:lpstr>
      <vt:lpstr>华文琥珀</vt:lpstr>
      <vt:lpstr>宋体</vt:lpstr>
      <vt:lpstr>DengXian</vt:lpstr>
      <vt:lpstr>Arial</vt:lpstr>
      <vt:lpstr>Calibri</vt:lpstr>
      <vt:lpstr>Calibri Light</vt:lpstr>
      <vt:lpstr>Cambria Math</vt:lpstr>
      <vt:lpstr>Times New Roman</vt:lpstr>
      <vt:lpstr>Wingdings</vt:lpstr>
      <vt:lpstr>Office Theme</vt:lpstr>
      <vt:lpstr>PowerPoint 演示文稿</vt:lpstr>
      <vt:lpstr>Introduction</vt:lpstr>
      <vt:lpstr>Introduction</vt:lpstr>
      <vt:lpstr>Method 1: Filter-based Linear Model (FLM)</vt:lpstr>
      <vt:lpstr>Method 2: Gradient Linear Model (GLM)</vt:lpstr>
      <vt:lpstr>Simulation Results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Che-Wei Kuo</dc:creator>
  <cp:lastModifiedBy>Che-Wei Kuo</cp:lastModifiedBy>
  <cp:revision>1141</cp:revision>
  <dcterms:created xsi:type="dcterms:W3CDTF">2018-09-04T21:01:33Z</dcterms:created>
  <dcterms:modified xsi:type="dcterms:W3CDTF">2022-04-25T03:47:52Z</dcterms:modified>
</cp:coreProperties>
</file>