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1421" r:id="rId6"/>
    <p:sldId id="1417" r:id="rId7"/>
    <p:sldId id="1422" r:id="rId8"/>
    <p:sldId id="1418" r:id="rId9"/>
    <p:sldId id="1423" r:id="rId10"/>
    <p:sldId id="1420" r:id="rId11"/>
    <p:sldId id="88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B5F88-B226-400A-BDF8-4DC0B63654F1}" v="6" dt="2022-04-20T17:11:10.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0" autoAdjust="0"/>
    <p:restoredTop sz="94660"/>
  </p:normalViewPr>
  <p:slideViewPr>
    <p:cSldViewPr snapToGrid="0">
      <p:cViewPr varScale="1">
        <p:scale>
          <a:sx n="108" d="100"/>
          <a:sy n="108" d="100"/>
        </p:scale>
        <p:origin x="1302"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4/20/2022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20.04.2022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and Xiaomi</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and Xiaomi</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Qualcomm and Xiaomi</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Qualcomm and Xiaomi</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Qualcomm and Xiaomi</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Qualcomm and Xiaomi</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Qualcomm and Xiaomi</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Qualcomm and Xiaomi</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Qualcomm and Xiaomi</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and Xiaomi</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Qualcomm and Xiaomi</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Qualcomm and Xiaomi</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Qualcomm and Xiaomi</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Qualcomm and Xiaomi</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Qualcomm and Xiaomi</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Qualcomm and Xiaomi</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Qualcomm and Xiaomi</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Qualcomm and Xiaomi</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Qualcomm and Xiaomi</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Qualcomm and Xiaomi</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Qualcomm and Xiaomi</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Qualcomm and Xiaomi</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9.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19.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3880624"/>
            <a:ext cx="7931779" cy="1590767"/>
          </a:xfrm>
        </p:spPr>
        <p:txBody>
          <a:bodyPr/>
          <a:lstStyle/>
          <a:p>
            <a:r>
              <a:rPr lang="en-US" sz="2000" dirty="0"/>
              <a:t>Zhi Zhang, Han Huang, Chun-Chi Chen, Yao-Jen Chang, Y. Zhang,</a:t>
            </a:r>
          </a:p>
          <a:p>
            <a:r>
              <a:rPr lang="en-US" sz="2000" dirty="0"/>
              <a:t>Vadim Seregin, Muhammed Coban, Marta Karczewicz (Qualcomm)</a:t>
            </a:r>
          </a:p>
          <a:p>
            <a:r>
              <a:rPr lang="en-US" sz="2000" dirty="0"/>
              <a:t>Fabrice Le </a:t>
            </a:r>
            <a:r>
              <a:rPr lang="en-US" sz="2000" dirty="0" err="1"/>
              <a:t>Léannec</a:t>
            </a:r>
            <a:r>
              <a:rPr lang="en-US" sz="2000" dirty="0"/>
              <a:t>, Pierre Andrivon, </a:t>
            </a:r>
            <a:r>
              <a:rPr lang="en-US" sz="2000" dirty="0" err="1"/>
              <a:t>Miloš</a:t>
            </a:r>
            <a:r>
              <a:rPr lang="en-US" sz="2000" dirty="0"/>
              <a:t> </a:t>
            </a:r>
            <a:r>
              <a:rPr lang="en-US" sz="2000" dirty="0" err="1"/>
              <a:t>Radosavljevć</a:t>
            </a:r>
            <a:r>
              <a:rPr lang="en-US" sz="2000" dirty="0"/>
              <a:t>, Emmanuel Thomas (Xiaomi)</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JVET-Z0130</a:t>
            </a:r>
            <a:br>
              <a:rPr lang="en-US" sz="3600" dirty="0"/>
            </a:br>
            <a:r>
              <a:rPr lang="en-US" sz="3600" dirty="0"/>
              <a:t>EE2-related: Motion compensation boundary padding</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pic>
        <p:nvPicPr>
          <p:cNvPr id="3074" name="Picture 3">
            <a:extLst>
              <a:ext uri="{FF2B5EF4-FFF2-40B4-BE49-F238E27FC236}">
                <a16:creationId xmlns:a16="http://schemas.microsoft.com/office/drawing/2014/main" id="{ABD59C01-8427-49C8-9D71-C86010EFC4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4981" y="866755"/>
            <a:ext cx="9906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a:t>
            </a:r>
          </a:p>
        </p:txBody>
      </p:sp>
      <p:graphicFrame>
        <p:nvGraphicFramePr>
          <p:cNvPr id="2" name="Table 2">
            <a:extLst>
              <a:ext uri="{FF2B5EF4-FFF2-40B4-BE49-F238E27FC236}">
                <a16:creationId xmlns:a16="http://schemas.microsoft.com/office/drawing/2014/main" id="{C21CBF4D-BA20-475D-9164-C2A0D20CF3B4}"/>
              </a:ext>
            </a:extLst>
          </p:cNvPr>
          <p:cNvGraphicFramePr>
            <a:graphicFrameLocks noGrp="1"/>
          </p:cNvGraphicFramePr>
          <p:nvPr>
            <p:extLst>
              <p:ext uri="{D42A27DB-BD31-4B8C-83A1-F6EECF244321}">
                <p14:modId xmlns:p14="http://schemas.microsoft.com/office/powerpoint/2010/main" val="3196843575"/>
              </p:ext>
            </p:extLst>
          </p:nvPr>
        </p:nvGraphicFramePr>
        <p:xfrm>
          <a:off x="495299" y="2249739"/>
          <a:ext cx="11187112" cy="3937000"/>
        </p:xfrm>
        <a:graphic>
          <a:graphicData uri="http://schemas.openxmlformats.org/drawingml/2006/table">
            <a:tbl>
              <a:tblPr firstRow="1" bandRow="1">
                <a:tableStyleId>{5C22544A-7EE6-4342-B048-85BDC9FD1C3A}</a:tableStyleId>
              </a:tblPr>
              <a:tblGrid>
                <a:gridCol w="5593556">
                  <a:extLst>
                    <a:ext uri="{9D8B030D-6E8A-4147-A177-3AD203B41FA5}">
                      <a16:colId xmlns:a16="http://schemas.microsoft.com/office/drawing/2014/main" val="459944328"/>
                    </a:ext>
                  </a:extLst>
                </a:gridCol>
                <a:gridCol w="5593556">
                  <a:extLst>
                    <a:ext uri="{9D8B030D-6E8A-4147-A177-3AD203B41FA5}">
                      <a16:colId xmlns:a16="http://schemas.microsoft.com/office/drawing/2014/main" val="4084647296"/>
                    </a:ext>
                  </a:extLst>
                </a:gridCol>
              </a:tblGrid>
              <a:tr h="370840">
                <a:tc>
                  <a:txBody>
                    <a:bodyPr/>
                    <a:lstStyle/>
                    <a:p>
                      <a:r>
                        <a:rPr lang="sv-SE" dirty="0"/>
                        <a:t>Methods in ECM or Studied as EE, CE</a:t>
                      </a:r>
                      <a:endParaRPr lang="en-US" dirty="0"/>
                    </a:p>
                  </a:txBody>
                  <a:tcPr/>
                </a:tc>
                <a:tc>
                  <a:txBody>
                    <a:bodyPr/>
                    <a:lstStyle/>
                    <a:p>
                      <a:r>
                        <a:rPr lang="sv-SE" dirty="0"/>
                        <a:t>Problem</a:t>
                      </a:r>
                      <a:endParaRPr lang="en-US" dirty="0"/>
                    </a:p>
                  </a:txBody>
                  <a:tcPr/>
                </a:tc>
                <a:extLst>
                  <a:ext uri="{0D108BD9-81ED-4DB2-BD59-A6C34878D82A}">
                    <a16:rowId xmlns:a16="http://schemas.microsoft.com/office/drawing/2014/main" val="2766417818"/>
                  </a:ext>
                </a:extLst>
              </a:tr>
              <a:tr h="370840">
                <a:tc>
                  <a:txBody>
                    <a:bodyPr/>
                    <a:lstStyle/>
                    <a:p>
                      <a:pPr algn="l"/>
                      <a:r>
                        <a:rPr lang="en-US" sz="1800" dirty="0"/>
                        <a:t>ECM-4.0 :</a:t>
                      </a:r>
                    </a:p>
                    <a:p>
                      <a:pPr algn="l"/>
                      <a:r>
                        <a:rPr lang="en-US" sz="1800" dirty="0"/>
                        <a:t>Repetitive boundary padding with a size of (</a:t>
                      </a:r>
                      <a:r>
                        <a:rPr lang="en-US" sz="1800" dirty="0" err="1"/>
                        <a:t>maxCUwidth</a:t>
                      </a:r>
                      <a:r>
                        <a:rPr lang="en-US" sz="1800" dirty="0"/>
                        <a:t> + 16) in each direction</a:t>
                      </a:r>
                      <a:endParaRPr lang="en-US" dirty="0"/>
                    </a:p>
                  </a:txBody>
                  <a:tcPr/>
                </a:tc>
                <a:tc>
                  <a:txBody>
                    <a:bodyPr/>
                    <a:lstStyle/>
                    <a:p>
                      <a:pPr algn="l"/>
                      <a:r>
                        <a:rPr lang="en-US" dirty="0"/>
                        <a:t>Repetitive padding pixels are used for MC, which provides less prediction efficiency</a:t>
                      </a:r>
                    </a:p>
                  </a:txBody>
                  <a:tcPr/>
                </a:tc>
                <a:extLst>
                  <a:ext uri="{0D108BD9-81ED-4DB2-BD59-A6C34878D82A}">
                    <a16:rowId xmlns:a16="http://schemas.microsoft.com/office/drawing/2014/main" val="3276942956"/>
                  </a:ext>
                </a:extLst>
              </a:tr>
              <a:tr h="370840">
                <a:tc>
                  <a:txBody>
                    <a:bodyPr/>
                    <a:lstStyle/>
                    <a:p>
                      <a:pPr algn="l"/>
                      <a:r>
                        <a:rPr lang="en-US" sz="1800" dirty="0"/>
                        <a:t>EE2-2.2 :</a:t>
                      </a:r>
                    </a:p>
                    <a:p>
                      <a:pPr algn="l"/>
                      <a:r>
                        <a:rPr lang="en-US" sz="1800" dirty="0"/>
                        <a:t>“Enhanced bi-directional motion compensation”</a:t>
                      </a:r>
                    </a:p>
                    <a:p>
                      <a:pPr algn="l"/>
                      <a:r>
                        <a:rPr lang="en-US" sz="1800" dirty="0"/>
                        <a:t>Only use the reference block located inside a picture for MC for a bi-directional predicted block</a:t>
                      </a:r>
                      <a:endParaRPr lang="en-US" dirty="0"/>
                    </a:p>
                  </a:txBody>
                  <a:tcPr/>
                </a:tc>
                <a:tc>
                  <a:txBody>
                    <a:bodyPr/>
                    <a:lstStyle/>
                    <a:p>
                      <a:pPr algn="l"/>
                      <a:r>
                        <a:rPr lang="en-US" dirty="0"/>
                        <a:t>Repetitive padding pixels are used for MC, when:</a:t>
                      </a:r>
                    </a:p>
                    <a:p>
                      <a:pPr marL="285750" indent="-285750" algn="l">
                        <a:buClr>
                          <a:schemeClr val="accent1"/>
                        </a:buClr>
                        <a:buFont typeface="Arial" panose="020B0604020202020204" pitchFamily="34" charset="0"/>
                        <a:buChar char="•"/>
                      </a:pPr>
                      <a:r>
                        <a:rPr lang="en-US" dirty="0"/>
                        <a:t>Uni-directional predicted block, the reference block locates outside picture boundary</a:t>
                      </a:r>
                    </a:p>
                    <a:p>
                      <a:pPr marL="285750" indent="-285750" algn="l">
                        <a:buClr>
                          <a:schemeClr val="accent1"/>
                        </a:buClr>
                        <a:buFont typeface="Arial" panose="020B0604020202020204" pitchFamily="34" charset="0"/>
                        <a:buChar char="•"/>
                      </a:pPr>
                      <a:r>
                        <a:rPr lang="en-US" dirty="0"/>
                        <a:t>Bi-directional predicted block, both reference blocks locate outside picture boundary</a:t>
                      </a:r>
                    </a:p>
                  </a:txBody>
                  <a:tcPr/>
                </a:tc>
                <a:extLst>
                  <a:ext uri="{0D108BD9-81ED-4DB2-BD59-A6C34878D82A}">
                    <a16:rowId xmlns:a16="http://schemas.microsoft.com/office/drawing/2014/main" val="3934489108"/>
                  </a:ext>
                </a:extLst>
              </a:tr>
              <a:tr h="370840">
                <a:tc>
                  <a:txBody>
                    <a:bodyPr/>
                    <a:lstStyle/>
                    <a:p>
                      <a:pPr algn="l"/>
                      <a:r>
                        <a:rPr lang="en-US" sz="1800" dirty="0"/>
                        <a:t>JVET-K meeting CE4.5 :</a:t>
                      </a:r>
                    </a:p>
                    <a:p>
                      <a:pPr algn="l"/>
                      <a:r>
                        <a:rPr lang="en-US" sz="1800" dirty="0"/>
                        <a:t>“Motion compensation boundary padding”</a:t>
                      </a:r>
                    </a:p>
                    <a:p>
                      <a:pPr algn="l"/>
                      <a:r>
                        <a:rPr lang="en-US" sz="1800" dirty="0"/>
                        <a:t>MC boundary padding is used to replace repetitive boundary padding</a:t>
                      </a:r>
                      <a:endParaRPr lang="en-US" dirty="0"/>
                    </a:p>
                  </a:txBody>
                  <a:tcPr/>
                </a:tc>
                <a:tc>
                  <a:txBody>
                    <a:bodyPr/>
                    <a:lstStyle/>
                    <a:p>
                      <a:pPr algn="l"/>
                      <a:r>
                        <a:rPr lang="en-US" dirty="0"/>
                        <a:t>Non-normative MV clipping is broken</a:t>
                      </a:r>
                    </a:p>
                  </a:txBody>
                  <a:tcPr/>
                </a:tc>
                <a:extLst>
                  <a:ext uri="{0D108BD9-81ED-4DB2-BD59-A6C34878D82A}">
                    <a16:rowId xmlns:a16="http://schemas.microsoft.com/office/drawing/2014/main" val="3661995429"/>
                  </a:ext>
                </a:extLst>
              </a:tr>
            </a:tbl>
          </a:graphicData>
        </a:graphic>
      </p:graphicFrame>
      <p:sp>
        <p:nvSpPr>
          <p:cNvPr id="3" name="Footer Placeholder 2">
            <a:extLst>
              <a:ext uri="{FF2B5EF4-FFF2-40B4-BE49-F238E27FC236}">
                <a16:creationId xmlns:a16="http://schemas.microsoft.com/office/drawing/2014/main" id="{9926AFC5-69A0-4B57-B8AF-7E689344095D}"/>
              </a:ext>
            </a:extLst>
          </p:cNvPr>
          <p:cNvSpPr>
            <a:spLocks noGrp="1"/>
          </p:cNvSpPr>
          <p:nvPr>
            <p:ph type="ftr" sz="quarter" idx="10"/>
          </p:nvPr>
        </p:nvSpPr>
        <p:spPr>
          <a:xfrm>
            <a:off x="495299" y="6503336"/>
            <a:ext cx="10489691" cy="147733"/>
          </a:xfrm>
        </p:spPr>
        <p:txBody>
          <a:bodyPr/>
          <a:lstStyle/>
          <a:p>
            <a:r>
              <a:rPr lang="en-US" sz="1000" dirty="0"/>
              <a:t>Qualcomm and Xiaomi</a:t>
            </a:r>
          </a:p>
        </p:txBody>
      </p:sp>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5"/>
            <a:ext cx="11179967" cy="773140"/>
          </a:xfrm>
        </p:spPr>
        <p:txBody>
          <a:bodyPr/>
          <a:lstStyle/>
          <a:p>
            <a:pPr lvl="4"/>
            <a:r>
              <a:rPr lang="en-US" sz="2400" dirty="0"/>
              <a:t>Padding pixels are used in motion compensation when a reference block partially or entirely locates outside picture boundary</a:t>
            </a:r>
            <a:endParaRPr lang="en-US" sz="2000" dirty="0"/>
          </a:p>
        </p:txBody>
      </p:sp>
    </p:spTree>
    <p:extLst>
      <p:ext uri="{BB962C8B-B14F-4D97-AF65-F5344CB8AC3E}">
        <p14:creationId xmlns:p14="http://schemas.microsoft.com/office/powerpoint/2010/main" val="111071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Proposal</a:t>
            </a:r>
          </a:p>
        </p:txBody>
      </p:sp>
      <p:sp>
        <p:nvSpPr>
          <p:cNvPr id="5" name="Content Placeholder 4"/>
          <p:cNvSpPr>
            <a:spLocks noGrp="1"/>
          </p:cNvSpPr>
          <p:nvPr>
            <p:ph idx="14"/>
          </p:nvPr>
        </p:nvSpPr>
        <p:spPr>
          <a:xfrm>
            <a:off x="502444" y="1279594"/>
            <a:ext cx="11072847" cy="1300055"/>
          </a:xfrm>
        </p:spPr>
        <p:txBody>
          <a:bodyPr/>
          <a:lstStyle/>
          <a:p>
            <a:pPr lvl="4"/>
            <a:r>
              <a:rPr lang="en-US" sz="2400" dirty="0"/>
              <a:t>Motion compensation boundary padding as CE4.5.2 proposed in JVET-K meeting</a:t>
            </a:r>
          </a:p>
          <a:p>
            <a:pPr lvl="4"/>
            <a:r>
              <a:rPr lang="en-US" sz="2400" dirty="0"/>
              <a:t>Total padded area size (</a:t>
            </a:r>
            <a:r>
              <a:rPr lang="en-US" sz="2400" dirty="0" err="1"/>
              <a:t>maxCUwidth</a:t>
            </a:r>
            <a:r>
              <a:rPr lang="en-US" sz="2400" dirty="0"/>
              <a:t> + 16 </a:t>
            </a:r>
            <a:r>
              <a:rPr lang="en-US" sz="2400" dirty="0">
                <a:solidFill>
                  <a:srgbClr val="FF0000"/>
                </a:solidFill>
              </a:rPr>
              <a:t>+ 64</a:t>
            </a:r>
            <a:r>
              <a:rPr lang="en-US" sz="2400" dirty="0"/>
              <a:t>) is increased by 64 comparing to ECM to keep MV clipping non-normative</a:t>
            </a:r>
          </a:p>
        </p:txBody>
      </p:sp>
      <p:sp>
        <p:nvSpPr>
          <p:cNvPr id="6" name="Rectangle 4">
            <a:extLst>
              <a:ext uri="{FF2B5EF4-FFF2-40B4-BE49-F238E27FC236}">
                <a16:creationId xmlns:a16="http://schemas.microsoft.com/office/drawing/2014/main" id="{6C69DC61-CA76-4D01-A163-AF853AA4C07B}"/>
              </a:ext>
            </a:extLst>
          </p:cNvPr>
          <p:cNvSpPr>
            <a:spLocks noChangeArrowheads="1"/>
          </p:cNvSpPr>
          <p:nvPr/>
        </p:nvSpPr>
        <p:spPr bwMode="auto">
          <a:xfrm>
            <a:off x="1503848" y="30353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05AAD636-B848-4E08-A8DD-4FC898283799}"/>
              </a:ext>
            </a:extLst>
          </p:cNvPr>
          <p:cNvGraphicFramePr>
            <a:graphicFrameLocks noChangeAspect="1"/>
          </p:cNvGraphicFramePr>
          <p:nvPr>
            <p:extLst>
              <p:ext uri="{D42A27DB-BD31-4B8C-83A1-F6EECF244321}">
                <p14:modId xmlns:p14="http://schemas.microsoft.com/office/powerpoint/2010/main" val="2488881906"/>
              </p:ext>
            </p:extLst>
          </p:nvPr>
        </p:nvGraphicFramePr>
        <p:xfrm>
          <a:off x="1650012" y="2705770"/>
          <a:ext cx="8777709" cy="3671445"/>
        </p:xfrm>
        <a:graphic>
          <a:graphicData uri="http://schemas.openxmlformats.org/presentationml/2006/ole">
            <mc:AlternateContent xmlns:mc="http://schemas.openxmlformats.org/markup-compatibility/2006">
              <mc:Choice xmlns:v="urn:schemas-microsoft-com:vml" Requires="v">
                <p:oleObj spid="_x0000_s1026" name="Visio" r:id="rId3" imgW="24393476" imgH="10201112" progId="Visio.Drawing.15">
                  <p:embed/>
                </p:oleObj>
              </mc:Choice>
              <mc:Fallback>
                <p:oleObj name="Visio" r:id="rId3" imgW="24393476" imgH="10201112" progId="Visio.Drawing.15">
                  <p:embed/>
                  <p:pic>
                    <p:nvPicPr>
                      <p:cNvPr id="7" name="Object 6">
                        <a:extLst>
                          <a:ext uri="{FF2B5EF4-FFF2-40B4-BE49-F238E27FC236}">
                            <a16:creationId xmlns:a16="http://schemas.microsoft.com/office/drawing/2014/main" id="{05AAD636-B848-4E08-A8DD-4FC8982837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0012" y="2705770"/>
                        <a:ext cx="8777709" cy="3671445"/>
                      </a:xfrm>
                      <a:prstGeom prst="rect">
                        <a:avLst/>
                      </a:prstGeom>
                      <a:noFill/>
                    </p:spPr>
                  </p:pic>
                </p:oleObj>
              </mc:Fallback>
            </mc:AlternateContent>
          </a:graphicData>
        </a:graphic>
      </p:graphicFrame>
      <p:sp>
        <p:nvSpPr>
          <p:cNvPr id="8" name="Footer Placeholder 7">
            <a:extLst>
              <a:ext uri="{FF2B5EF4-FFF2-40B4-BE49-F238E27FC236}">
                <a16:creationId xmlns:a16="http://schemas.microsoft.com/office/drawing/2014/main" id="{952729A3-636C-43C5-8826-C3C258C0C8D5}"/>
              </a:ext>
            </a:extLst>
          </p:cNvPr>
          <p:cNvSpPr>
            <a:spLocks noGrp="1"/>
          </p:cNvSpPr>
          <p:nvPr>
            <p:ph type="ftr" sz="quarter" idx="10"/>
          </p:nvPr>
        </p:nvSpPr>
        <p:spPr>
          <a:xfrm>
            <a:off x="495299" y="6503336"/>
            <a:ext cx="10489691" cy="147733"/>
          </a:xfrm>
        </p:spPr>
        <p:txBody>
          <a:bodyPr/>
          <a:lstStyle/>
          <a:p>
            <a:r>
              <a:rPr lang="en-US" sz="1000" dirty="0"/>
              <a:t>Qualcomm and Xiaomi</a:t>
            </a:r>
          </a:p>
        </p:txBody>
      </p:sp>
    </p:spTree>
    <p:extLst>
      <p:ext uri="{BB962C8B-B14F-4D97-AF65-F5344CB8AC3E}">
        <p14:creationId xmlns:p14="http://schemas.microsoft.com/office/powerpoint/2010/main" val="306496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Motion compensation boundary padding</a:t>
            </a:r>
          </a:p>
        </p:txBody>
      </p:sp>
      <p:sp>
        <p:nvSpPr>
          <p:cNvPr id="5" name="Content Placeholder 4"/>
          <p:cNvSpPr>
            <a:spLocks noGrp="1"/>
          </p:cNvSpPr>
          <p:nvPr>
            <p:ph idx="14"/>
          </p:nvPr>
        </p:nvSpPr>
        <p:spPr>
          <a:xfrm>
            <a:off x="502444" y="1279595"/>
            <a:ext cx="11187112" cy="2028599"/>
          </a:xfrm>
        </p:spPr>
        <p:txBody>
          <a:bodyPr/>
          <a:lstStyle/>
          <a:p>
            <a:pPr marL="342900" lvl="4" indent="-342900">
              <a:buClr>
                <a:schemeClr val="accent1"/>
              </a:buClr>
              <a:buFont typeface="Arial" panose="020B0604020202020204" pitchFamily="34" charset="0"/>
              <a:buChar char="•"/>
            </a:pPr>
            <a:r>
              <a:rPr lang="en-US" sz="2000" dirty="0"/>
              <a:t>Derive 4×M or M×4 padding block by </a:t>
            </a:r>
            <a:r>
              <a:rPr lang="en-US" sz="2000" dirty="0" err="1"/>
              <a:t>uni</a:t>
            </a:r>
            <a:r>
              <a:rPr lang="en-US" sz="2000" dirty="0"/>
              <a:t>-directional MC using MV of 4×4 boundary block</a:t>
            </a:r>
          </a:p>
          <a:p>
            <a:pPr marL="342900" lvl="4" indent="-342900">
              <a:buClr>
                <a:schemeClr val="accent1"/>
              </a:buClr>
              <a:buFont typeface="Arial" panose="020B0604020202020204" pitchFamily="34" charset="0"/>
              <a:buChar char="•"/>
            </a:pPr>
            <a:r>
              <a:rPr lang="en-US" sz="2000" dirty="0"/>
              <a:t>In case of bi-directional predicted 4×4 boundary block, only use the motion vector which points to the pixel position farther away from the picture boundary</a:t>
            </a:r>
          </a:p>
          <a:p>
            <a:pPr marL="342900" lvl="4" indent="-342900">
              <a:buClr>
                <a:schemeClr val="accent1"/>
              </a:buClr>
              <a:buFont typeface="Arial" panose="020B0604020202020204" pitchFamily="34" charset="0"/>
              <a:buChar char="•"/>
            </a:pPr>
            <a:r>
              <a:rPr lang="en-US" sz="2000" dirty="0"/>
              <a:t>MC padded pixels are corrected with an offset, which is equal to the difference between the DC values of the reconstructed boundary block and its corresponding reference block.</a:t>
            </a:r>
          </a:p>
          <a:p>
            <a:pPr lvl="4"/>
            <a:endParaRPr lang="en-US" sz="2400" dirty="0"/>
          </a:p>
          <a:p>
            <a:pPr lvl="4"/>
            <a:endParaRPr lang="en-US" sz="2000" dirty="0"/>
          </a:p>
        </p:txBody>
      </p:sp>
      <p:sp>
        <p:nvSpPr>
          <p:cNvPr id="6" name="Rectangle 4">
            <a:extLst>
              <a:ext uri="{FF2B5EF4-FFF2-40B4-BE49-F238E27FC236}">
                <a16:creationId xmlns:a16="http://schemas.microsoft.com/office/drawing/2014/main" id="{6C69DC61-CA76-4D01-A163-AF853AA4C07B}"/>
              </a:ext>
            </a:extLst>
          </p:cNvPr>
          <p:cNvSpPr>
            <a:spLocks noChangeArrowheads="1"/>
          </p:cNvSpPr>
          <p:nvPr/>
        </p:nvSpPr>
        <p:spPr bwMode="auto">
          <a:xfrm>
            <a:off x="1503848" y="30353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a:extLst>
              <a:ext uri="{FF2B5EF4-FFF2-40B4-BE49-F238E27FC236}">
                <a16:creationId xmlns:a16="http://schemas.microsoft.com/office/drawing/2014/main" id="{19BC4D1C-96C7-45B3-9664-841F9FA0F6E0}"/>
              </a:ext>
            </a:extLst>
          </p:cNvPr>
          <p:cNvSpPr>
            <a:spLocks noChangeArrowheads="1"/>
          </p:cNvSpPr>
          <p:nvPr/>
        </p:nvSpPr>
        <p:spPr bwMode="auto">
          <a:xfrm>
            <a:off x="6096000" y="263740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E3DAC968-0411-4D0C-AEDF-6E8417C6C38C}"/>
              </a:ext>
            </a:extLst>
          </p:cNvPr>
          <p:cNvGraphicFramePr>
            <a:graphicFrameLocks noChangeAspect="1"/>
          </p:cNvGraphicFramePr>
          <p:nvPr>
            <p:extLst>
              <p:ext uri="{D42A27DB-BD31-4B8C-83A1-F6EECF244321}">
                <p14:modId xmlns:p14="http://schemas.microsoft.com/office/powerpoint/2010/main" val="413263065"/>
              </p:ext>
            </p:extLst>
          </p:nvPr>
        </p:nvGraphicFramePr>
        <p:xfrm>
          <a:off x="2980511" y="3429000"/>
          <a:ext cx="6216689" cy="3146719"/>
        </p:xfrm>
        <a:graphic>
          <a:graphicData uri="http://schemas.openxmlformats.org/presentationml/2006/ole">
            <mc:AlternateContent xmlns:mc="http://schemas.openxmlformats.org/markup-compatibility/2006">
              <mc:Choice xmlns:v="urn:schemas-microsoft-com:vml" Requires="v">
                <p:oleObj spid="_x0000_s2050" name="Visio" r:id="rId3" imgW="5400586" imgH="2733729" progId="Visio.Drawing.15">
                  <p:embed/>
                </p:oleObj>
              </mc:Choice>
              <mc:Fallback>
                <p:oleObj name="Visio" r:id="rId3" imgW="5400586" imgH="2733729" progId="Visio.Drawing.15">
                  <p:embed/>
                  <p:pic>
                    <p:nvPicPr>
                      <p:cNvPr id="3" name="Object 2">
                        <a:extLst>
                          <a:ext uri="{FF2B5EF4-FFF2-40B4-BE49-F238E27FC236}">
                            <a16:creationId xmlns:a16="http://schemas.microsoft.com/office/drawing/2014/main" id="{E3DAC968-0411-4D0C-AEDF-6E8417C6C3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0511" y="3429000"/>
                        <a:ext cx="6216689" cy="3146719"/>
                      </a:xfrm>
                      <a:prstGeom prst="rect">
                        <a:avLst/>
                      </a:prstGeom>
                      <a:noFill/>
                    </p:spPr>
                  </p:pic>
                </p:oleObj>
              </mc:Fallback>
            </mc:AlternateContent>
          </a:graphicData>
        </a:graphic>
      </p:graphicFrame>
      <p:sp>
        <p:nvSpPr>
          <p:cNvPr id="8" name="Footer Placeholder 7">
            <a:extLst>
              <a:ext uri="{FF2B5EF4-FFF2-40B4-BE49-F238E27FC236}">
                <a16:creationId xmlns:a16="http://schemas.microsoft.com/office/drawing/2014/main" id="{003D324A-CAC4-48B3-8BCE-E9203478A498}"/>
              </a:ext>
            </a:extLst>
          </p:cNvPr>
          <p:cNvSpPr>
            <a:spLocks noGrp="1"/>
          </p:cNvSpPr>
          <p:nvPr>
            <p:ph type="ftr" sz="quarter" idx="10"/>
          </p:nvPr>
        </p:nvSpPr>
        <p:spPr>
          <a:xfrm>
            <a:off x="495299" y="6503336"/>
            <a:ext cx="10489691" cy="147733"/>
          </a:xfrm>
        </p:spPr>
        <p:txBody>
          <a:bodyPr/>
          <a:lstStyle/>
          <a:p>
            <a:r>
              <a:rPr lang="en-US" sz="1000" dirty="0"/>
              <a:t>Qualcomm and Xiaomi</a:t>
            </a:r>
          </a:p>
        </p:txBody>
      </p:sp>
    </p:spTree>
    <p:extLst>
      <p:ext uri="{BB962C8B-B14F-4D97-AF65-F5344CB8AC3E}">
        <p14:creationId xmlns:p14="http://schemas.microsoft.com/office/powerpoint/2010/main" val="48094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sp>
        <p:nvSpPr>
          <p:cNvPr id="9" name="Title 3">
            <a:extLst>
              <a:ext uri="{FF2B5EF4-FFF2-40B4-BE49-F238E27FC236}">
                <a16:creationId xmlns:a16="http://schemas.microsoft.com/office/drawing/2014/main" id="{249B3545-6280-49A1-B1A2-DFFD09C17AEC}"/>
              </a:ext>
            </a:extLst>
          </p:cNvPr>
          <p:cNvSpPr txBox="1">
            <a:spLocks/>
          </p:cNvSpPr>
          <p:nvPr/>
        </p:nvSpPr>
        <p:spPr>
          <a:xfrm>
            <a:off x="1687623" y="1382755"/>
            <a:ext cx="2800841" cy="361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Only MC padding</a:t>
            </a:r>
          </a:p>
        </p:txBody>
      </p:sp>
      <p:sp>
        <p:nvSpPr>
          <p:cNvPr id="10" name="Title 3">
            <a:extLst>
              <a:ext uri="{FF2B5EF4-FFF2-40B4-BE49-F238E27FC236}">
                <a16:creationId xmlns:a16="http://schemas.microsoft.com/office/drawing/2014/main" id="{AB6390CF-2D15-4F51-AE27-9446DC034866}"/>
              </a:ext>
            </a:extLst>
          </p:cNvPr>
          <p:cNvSpPr txBox="1">
            <a:spLocks/>
          </p:cNvSpPr>
          <p:nvPr/>
        </p:nvSpPr>
        <p:spPr>
          <a:xfrm>
            <a:off x="6809022" y="1382755"/>
            <a:ext cx="4337951" cy="361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Combination with EE2-2.2b</a:t>
            </a:r>
          </a:p>
        </p:txBody>
      </p:sp>
      <p:sp>
        <p:nvSpPr>
          <p:cNvPr id="2" name="Footer Placeholder 1">
            <a:extLst>
              <a:ext uri="{FF2B5EF4-FFF2-40B4-BE49-F238E27FC236}">
                <a16:creationId xmlns:a16="http://schemas.microsoft.com/office/drawing/2014/main" id="{6F831E72-DD6E-4C88-B3D5-7274A23017BE}"/>
              </a:ext>
            </a:extLst>
          </p:cNvPr>
          <p:cNvSpPr>
            <a:spLocks noGrp="1"/>
          </p:cNvSpPr>
          <p:nvPr>
            <p:ph type="ftr" sz="quarter" idx="10"/>
          </p:nvPr>
        </p:nvSpPr>
        <p:spPr>
          <a:xfrm>
            <a:off x="495299" y="6503336"/>
            <a:ext cx="10489691" cy="147733"/>
          </a:xfrm>
        </p:spPr>
        <p:txBody>
          <a:bodyPr/>
          <a:lstStyle/>
          <a:p>
            <a:r>
              <a:rPr lang="en-US" sz="1000" dirty="0"/>
              <a:t>Qualcomm and Xiaomi</a:t>
            </a:r>
          </a:p>
        </p:txBody>
      </p:sp>
      <p:graphicFrame>
        <p:nvGraphicFramePr>
          <p:cNvPr id="12" name="Table 11">
            <a:extLst>
              <a:ext uri="{FF2B5EF4-FFF2-40B4-BE49-F238E27FC236}">
                <a16:creationId xmlns:a16="http://schemas.microsoft.com/office/drawing/2014/main" id="{8FB8F6F5-103D-4639-9FD8-5EC115D32696}"/>
              </a:ext>
            </a:extLst>
          </p:cNvPr>
          <p:cNvGraphicFramePr>
            <a:graphicFrameLocks noGrp="1"/>
          </p:cNvGraphicFramePr>
          <p:nvPr>
            <p:extLst>
              <p:ext uri="{D42A27DB-BD31-4B8C-83A1-F6EECF244321}">
                <p14:modId xmlns:p14="http://schemas.microsoft.com/office/powerpoint/2010/main" val="233121003"/>
              </p:ext>
            </p:extLst>
          </p:nvPr>
        </p:nvGraphicFramePr>
        <p:xfrm>
          <a:off x="493776" y="1946459"/>
          <a:ext cx="5170716" cy="2103120"/>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ECM-4.0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4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 -0.22%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101%</a:t>
                      </a:r>
                    </a:p>
                  </a:txBody>
                  <a:tcPr marL="68580" marR="68580" marT="0"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-0.72%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-0.45%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-0.43%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extLst>
                  <a:ext uri="{0D108BD9-81ED-4DB2-BD59-A6C34878D82A}">
                    <a16:rowId xmlns:a16="http://schemas.microsoft.com/office/drawing/2014/main" val="2802953688"/>
                  </a:ext>
                </a:extLst>
              </a:tr>
            </a:tbl>
          </a:graphicData>
        </a:graphic>
      </p:graphicFrame>
      <p:graphicFrame>
        <p:nvGraphicFramePr>
          <p:cNvPr id="13" name="Table 12">
            <a:extLst>
              <a:ext uri="{FF2B5EF4-FFF2-40B4-BE49-F238E27FC236}">
                <a16:creationId xmlns:a16="http://schemas.microsoft.com/office/drawing/2014/main" id="{D81DE829-7DEE-4749-8BC5-B53BC1135853}"/>
              </a:ext>
            </a:extLst>
          </p:cNvPr>
          <p:cNvGraphicFramePr>
            <a:graphicFrameLocks noGrp="1"/>
          </p:cNvGraphicFramePr>
          <p:nvPr>
            <p:extLst>
              <p:ext uri="{D42A27DB-BD31-4B8C-83A1-F6EECF244321}">
                <p14:modId xmlns:p14="http://schemas.microsoft.com/office/powerpoint/2010/main" val="3932677797"/>
              </p:ext>
            </p:extLst>
          </p:nvPr>
        </p:nvGraphicFramePr>
        <p:xfrm>
          <a:off x="493776" y="4198472"/>
          <a:ext cx="5188536" cy="2103120"/>
        </p:xfrm>
        <a:graphic>
          <a:graphicData uri="http://schemas.openxmlformats.org/drawingml/2006/table">
            <a:tbl>
              <a:tblPr firstRow="1" firstCol="1" bandRow="1">
                <a:tableStyleId>{5C22544A-7EE6-4342-B048-85BDC9FD1C3A}</a:tableStyleId>
              </a:tblPr>
              <a:tblGrid>
                <a:gridCol w="864756">
                  <a:extLst>
                    <a:ext uri="{9D8B030D-6E8A-4147-A177-3AD203B41FA5}">
                      <a16:colId xmlns:a16="http://schemas.microsoft.com/office/drawing/2014/main" val="2524032868"/>
                    </a:ext>
                  </a:extLst>
                </a:gridCol>
                <a:gridCol w="864756">
                  <a:extLst>
                    <a:ext uri="{9D8B030D-6E8A-4147-A177-3AD203B41FA5}">
                      <a16:colId xmlns:a16="http://schemas.microsoft.com/office/drawing/2014/main" val="2350387912"/>
                    </a:ext>
                  </a:extLst>
                </a:gridCol>
                <a:gridCol w="864756">
                  <a:extLst>
                    <a:ext uri="{9D8B030D-6E8A-4147-A177-3AD203B41FA5}">
                      <a16:colId xmlns:a16="http://schemas.microsoft.com/office/drawing/2014/main" val="895915889"/>
                    </a:ext>
                  </a:extLst>
                </a:gridCol>
                <a:gridCol w="864756">
                  <a:extLst>
                    <a:ext uri="{9D8B030D-6E8A-4147-A177-3AD203B41FA5}">
                      <a16:colId xmlns:a16="http://schemas.microsoft.com/office/drawing/2014/main" val="3503964171"/>
                    </a:ext>
                  </a:extLst>
                </a:gridCol>
                <a:gridCol w="864756">
                  <a:extLst>
                    <a:ext uri="{9D8B030D-6E8A-4147-A177-3AD203B41FA5}">
                      <a16:colId xmlns:a16="http://schemas.microsoft.com/office/drawing/2014/main" val="2758213364"/>
                    </a:ext>
                  </a:extLst>
                </a:gridCol>
                <a:gridCol w="864756">
                  <a:extLst>
                    <a:ext uri="{9D8B030D-6E8A-4147-A177-3AD203B41FA5}">
                      <a16:colId xmlns:a16="http://schemas.microsoft.com/office/drawing/2014/main" val="508451908"/>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Low delay B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4836762"/>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ECM-4.0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622916"/>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6328507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3304126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8195490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1885447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extLst>
                  <a:ext uri="{0D108BD9-81ED-4DB2-BD59-A6C34878D82A}">
                    <a16:rowId xmlns:a16="http://schemas.microsoft.com/office/drawing/2014/main" val="337014597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extLst>
                  <a:ext uri="{0D108BD9-81ED-4DB2-BD59-A6C34878D82A}">
                    <a16:rowId xmlns:a16="http://schemas.microsoft.com/office/drawing/2014/main" val="428183731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961253836"/>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287746438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0.67%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103%</a:t>
                      </a:r>
                    </a:p>
                  </a:txBody>
                  <a:tcPr marL="68580" marR="68580" marT="0" marB="0" anchor="ctr"/>
                </a:tc>
                <a:extLst>
                  <a:ext uri="{0D108BD9-81ED-4DB2-BD59-A6C34878D82A}">
                    <a16:rowId xmlns:a16="http://schemas.microsoft.com/office/drawing/2014/main" val="658845826"/>
                  </a:ext>
                </a:extLst>
              </a:tr>
            </a:tbl>
          </a:graphicData>
        </a:graphic>
      </p:graphicFrame>
      <p:graphicFrame>
        <p:nvGraphicFramePr>
          <p:cNvPr id="14" name="Table 13">
            <a:extLst>
              <a:ext uri="{FF2B5EF4-FFF2-40B4-BE49-F238E27FC236}">
                <a16:creationId xmlns:a16="http://schemas.microsoft.com/office/drawing/2014/main" id="{D1118BBB-5C70-41AF-AB60-87E687C06140}"/>
              </a:ext>
            </a:extLst>
          </p:cNvPr>
          <p:cNvGraphicFramePr>
            <a:graphicFrameLocks noGrp="1"/>
          </p:cNvGraphicFramePr>
          <p:nvPr>
            <p:extLst>
              <p:ext uri="{D42A27DB-BD31-4B8C-83A1-F6EECF244321}">
                <p14:modId xmlns:p14="http://schemas.microsoft.com/office/powerpoint/2010/main" val="2291172564"/>
              </p:ext>
            </p:extLst>
          </p:nvPr>
        </p:nvGraphicFramePr>
        <p:xfrm>
          <a:off x="6392640" y="1946459"/>
          <a:ext cx="5170716" cy="2103120"/>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ECM-4.0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 -0.35%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 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-0.68%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108%</a:t>
                      </a:r>
                    </a:p>
                  </a:txBody>
                  <a:tcPr marL="68580" marR="68580" marT="0"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2802953688"/>
                  </a:ext>
                </a:extLst>
              </a:tr>
            </a:tbl>
          </a:graphicData>
        </a:graphic>
      </p:graphicFrame>
      <p:graphicFrame>
        <p:nvGraphicFramePr>
          <p:cNvPr id="15" name="Table 14">
            <a:extLst>
              <a:ext uri="{FF2B5EF4-FFF2-40B4-BE49-F238E27FC236}">
                <a16:creationId xmlns:a16="http://schemas.microsoft.com/office/drawing/2014/main" id="{9E77D4D8-AC54-498F-8572-E8331E7EB1AC}"/>
              </a:ext>
            </a:extLst>
          </p:cNvPr>
          <p:cNvGraphicFramePr>
            <a:graphicFrameLocks noGrp="1"/>
          </p:cNvGraphicFramePr>
          <p:nvPr>
            <p:extLst>
              <p:ext uri="{D42A27DB-BD31-4B8C-83A1-F6EECF244321}">
                <p14:modId xmlns:p14="http://schemas.microsoft.com/office/powerpoint/2010/main" val="1627497129"/>
              </p:ext>
            </p:extLst>
          </p:nvPr>
        </p:nvGraphicFramePr>
        <p:xfrm>
          <a:off x="6392640" y="4198472"/>
          <a:ext cx="5188536" cy="2103120"/>
        </p:xfrm>
        <a:graphic>
          <a:graphicData uri="http://schemas.openxmlformats.org/drawingml/2006/table">
            <a:tbl>
              <a:tblPr firstRow="1" firstCol="1" bandRow="1">
                <a:tableStyleId>{5C22544A-7EE6-4342-B048-85BDC9FD1C3A}</a:tableStyleId>
              </a:tblPr>
              <a:tblGrid>
                <a:gridCol w="864756">
                  <a:extLst>
                    <a:ext uri="{9D8B030D-6E8A-4147-A177-3AD203B41FA5}">
                      <a16:colId xmlns:a16="http://schemas.microsoft.com/office/drawing/2014/main" val="2524032868"/>
                    </a:ext>
                  </a:extLst>
                </a:gridCol>
                <a:gridCol w="864756">
                  <a:extLst>
                    <a:ext uri="{9D8B030D-6E8A-4147-A177-3AD203B41FA5}">
                      <a16:colId xmlns:a16="http://schemas.microsoft.com/office/drawing/2014/main" val="2350387912"/>
                    </a:ext>
                  </a:extLst>
                </a:gridCol>
                <a:gridCol w="864756">
                  <a:extLst>
                    <a:ext uri="{9D8B030D-6E8A-4147-A177-3AD203B41FA5}">
                      <a16:colId xmlns:a16="http://schemas.microsoft.com/office/drawing/2014/main" val="895915889"/>
                    </a:ext>
                  </a:extLst>
                </a:gridCol>
                <a:gridCol w="864756">
                  <a:extLst>
                    <a:ext uri="{9D8B030D-6E8A-4147-A177-3AD203B41FA5}">
                      <a16:colId xmlns:a16="http://schemas.microsoft.com/office/drawing/2014/main" val="3503964171"/>
                    </a:ext>
                  </a:extLst>
                </a:gridCol>
                <a:gridCol w="864756">
                  <a:extLst>
                    <a:ext uri="{9D8B030D-6E8A-4147-A177-3AD203B41FA5}">
                      <a16:colId xmlns:a16="http://schemas.microsoft.com/office/drawing/2014/main" val="2758213364"/>
                    </a:ext>
                  </a:extLst>
                </a:gridCol>
                <a:gridCol w="864756">
                  <a:extLst>
                    <a:ext uri="{9D8B030D-6E8A-4147-A177-3AD203B41FA5}">
                      <a16:colId xmlns:a16="http://schemas.microsoft.com/office/drawing/2014/main" val="508451908"/>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Low delay B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4836762"/>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ECM-4.0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622916"/>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6328507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3304126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8195490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1885447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103%</a:t>
                      </a:r>
                    </a:p>
                  </a:txBody>
                  <a:tcPr marL="68580" marR="68580" marT="0" marB="0" anchor="ctr"/>
                </a:tc>
                <a:extLst>
                  <a:ext uri="{0D108BD9-81ED-4DB2-BD59-A6C34878D82A}">
                    <a16:rowId xmlns:a16="http://schemas.microsoft.com/office/drawing/2014/main" val="337014597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-0.59%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103%</a:t>
                      </a:r>
                    </a:p>
                  </a:txBody>
                  <a:tcPr marL="68580" marR="68580" marT="0" marB="0" anchor="ctr"/>
                </a:tc>
                <a:extLst>
                  <a:ext uri="{0D108BD9-81ED-4DB2-BD59-A6C34878D82A}">
                    <a16:rowId xmlns:a16="http://schemas.microsoft.com/office/drawing/2014/main" val="428183731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961253836"/>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0.54%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106%</a:t>
                      </a:r>
                    </a:p>
                  </a:txBody>
                  <a:tcPr marL="68580" marR="68580" marT="0" marB="0" anchor="ctr"/>
                </a:tc>
                <a:extLst>
                  <a:ext uri="{0D108BD9-81ED-4DB2-BD59-A6C34878D82A}">
                    <a16:rowId xmlns:a16="http://schemas.microsoft.com/office/drawing/2014/main" val="287746438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-0.11%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658845826"/>
                  </a:ext>
                </a:extLst>
              </a:tr>
            </a:tbl>
          </a:graphicData>
        </a:graphic>
      </p:graphicFrame>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249B3545-6280-49A1-B1A2-DFFD09C17AEC}"/>
              </a:ext>
            </a:extLst>
          </p:cNvPr>
          <p:cNvSpPr txBox="1">
            <a:spLocks/>
          </p:cNvSpPr>
          <p:nvPr/>
        </p:nvSpPr>
        <p:spPr>
          <a:xfrm>
            <a:off x="1687623" y="729613"/>
            <a:ext cx="2800841" cy="361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Only MC padding</a:t>
            </a:r>
          </a:p>
        </p:txBody>
      </p:sp>
      <p:sp>
        <p:nvSpPr>
          <p:cNvPr id="10" name="Title 3">
            <a:extLst>
              <a:ext uri="{FF2B5EF4-FFF2-40B4-BE49-F238E27FC236}">
                <a16:creationId xmlns:a16="http://schemas.microsoft.com/office/drawing/2014/main" id="{AB6390CF-2D15-4F51-AE27-9446DC034866}"/>
              </a:ext>
            </a:extLst>
          </p:cNvPr>
          <p:cNvSpPr txBox="1">
            <a:spLocks/>
          </p:cNvSpPr>
          <p:nvPr/>
        </p:nvSpPr>
        <p:spPr>
          <a:xfrm>
            <a:off x="7802344" y="729612"/>
            <a:ext cx="2351307" cy="361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Only EE2-2.2b</a:t>
            </a:r>
          </a:p>
        </p:txBody>
      </p:sp>
      <p:sp>
        <p:nvSpPr>
          <p:cNvPr id="2" name="Footer Placeholder 1">
            <a:extLst>
              <a:ext uri="{FF2B5EF4-FFF2-40B4-BE49-F238E27FC236}">
                <a16:creationId xmlns:a16="http://schemas.microsoft.com/office/drawing/2014/main" id="{6F831E72-DD6E-4C88-B3D5-7274A23017BE}"/>
              </a:ext>
            </a:extLst>
          </p:cNvPr>
          <p:cNvSpPr>
            <a:spLocks noGrp="1"/>
          </p:cNvSpPr>
          <p:nvPr>
            <p:ph type="ftr" sz="quarter" idx="10"/>
          </p:nvPr>
        </p:nvSpPr>
        <p:spPr>
          <a:xfrm>
            <a:off x="495299" y="6503336"/>
            <a:ext cx="10489691" cy="147733"/>
          </a:xfrm>
        </p:spPr>
        <p:txBody>
          <a:bodyPr/>
          <a:lstStyle/>
          <a:p>
            <a:r>
              <a:rPr lang="en-US" sz="1000" dirty="0"/>
              <a:t>Qualcomm and Xiaomi</a:t>
            </a:r>
          </a:p>
        </p:txBody>
      </p:sp>
      <p:graphicFrame>
        <p:nvGraphicFramePr>
          <p:cNvPr id="12" name="Table 11">
            <a:extLst>
              <a:ext uri="{FF2B5EF4-FFF2-40B4-BE49-F238E27FC236}">
                <a16:creationId xmlns:a16="http://schemas.microsoft.com/office/drawing/2014/main" id="{8FB8F6F5-103D-4639-9FD8-5EC115D32696}"/>
              </a:ext>
            </a:extLst>
          </p:cNvPr>
          <p:cNvGraphicFramePr>
            <a:graphicFrameLocks noGrp="1"/>
          </p:cNvGraphicFramePr>
          <p:nvPr>
            <p:extLst>
              <p:ext uri="{D42A27DB-BD31-4B8C-83A1-F6EECF244321}">
                <p14:modId xmlns:p14="http://schemas.microsoft.com/office/powerpoint/2010/main" val="2593836579"/>
              </p:ext>
            </p:extLst>
          </p:nvPr>
        </p:nvGraphicFramePr>
        <p:xfrm>
          <a:off x="493776" y="1293317"/>
          <a:ext cx="5170716" cy="2103120"/>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ECM-4.0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a:solidFill>
                            <a:schemeClr val="lt1"/>
                          </a:solidFill>
                          <a:effectLst/>
                          <a:latin typeface="+mn-lt"/>
                          <a:ea typeface="+mn-ea"/>
                          <a:cs typeface="+mn-cs"/>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-0.32%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 -0.22%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101%</a:t>
                      </a:r>
                    </a:p>
                  </a:txBody>
                  <a:tcPr marL="68580" marR="68580" marT="0"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-0.72%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-0.45%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-0.43%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99%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extLst>
                  <a:ext uri="{0D108BD9-81ED-4DB2-BD59-A6C34878D82A}">
                    <a16:rowId xmlns:a16="http://schemas.microsoft.com/office/drawing/2014/main" val="2802953688"/>
                  </a:ext>
                </a:extLst>
              </a:tr>
            </a:tbl>
          </a:graphicData>
        </a:graphic>
      </p:graphicFrame>
      <p:graphicFrame>
        <p:nvGraphicFramePr>
          <p:cNvPr id="14" name="Table 13">
            <a:extLst>
              <a:ext uri="{FF2B5EF4-FFF2-40B4-BE49-F238E27FC236}">
                <a16:creationId xmlns:a16="http://schemas.microsoft.com/office/drawing/2014/main" id="{D1118BBB-5C70-41AF-AB60-87E687C06140}"/>
              </a:ext>
            </a:extLst>
          </p:cNvPr>
          <p:cNvGraphicFramePr>
            <a:graphicFrameLocks noGrp="1"/>
          </p:cNvGraphicFramePr>
          <p:nvPr>
            <p:extLst>
              <p:ext uri="{D42A27DB-BD31-4B8C-83A1-F6EECF244321}">
                <p14:modId xmlns:p14="http://schemas.microsoft.com/office/powerpoint/2010/main" val="3252314375"/>
              </p:ext>
            </p:extLst>
          </p:nvPr>
        </p:nvGraphicFramePr>
        <p:xfrm>
          <a:off x="6392640" y="1293317"/>
          <a:ext cx="5170716" cy="2103120"/>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ECM-4.0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-0.18%</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-0.25%</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-0.21%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-0.29%</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-0.24%</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-0.35%</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-0.20%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-0.19%</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103%</a:t>
                      </a:r>
                    </a:p>
                  </a:txBody>
                  <a:tcPr marL="68580" marR="68580" marT="0"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200" kern="1200">
                        <a:solidFill>
                          <a:schemeClr val="dk1"/>
                        </a:solidFill>
                        <a:effectLst/>
                        <a:latin typeface="+mn-lt"/>
                        <a:ea typeface="+mn-ea"/>
                        <a:cs typeface="+mn-cs"/>
                      </a:endParaRP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-0.27%</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-0.17%</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-0.87%</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-0.57%</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100%</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-0.05%</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-0.13%</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-0.14%</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a:solidFill>
                            <a:schemeClr val="dk1"/>
                          </a:solidFill>
                          <a:effectLst/>
                          <a:latin typeface="+mn-lt"/>
                          <a:ea typeface="+mn-ea"/>
                          <a:cs typeface="+mn-cs"/>
                        </a:rPr>
                        <a:t>102%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103%</a:t>
                      </a:r>
                    </a:p>
                  </a:txBody>
                  <a:tcPr marL="68580" marR="68580" marT="0" marB="0" anchor="ctr"/>
                </a:tc>
                <a:extLst>
                  <a:ext uri="{0D108BD9-81ED-4DB2-BD59-A6C34878D82A}">
                    <a16:rowId xmlns:a16="http://schemas.microsoft.com/office/drawing/2014/main" val="2802953688"/>
                  </a:ext>
                </a:extLst>
              </a:tr>
            </a:tbl>
          </a:graphicData>
        </a:graphic>
      </p:graphicFrame>
      <p:sp>
        <p:nvSpPr>
          <p:cNvPr id="11" name="Title 3">
            <a:extLst>
              <a:ext uri="{FF2B5EF4-FFF2-40B4-BE49-F238E27FC236}">
                <a16:creationId xmlns:a16="http://schemas.microsoft.com/office/drawing/2014/main" id="{2884D2D9-DB56-4DE7-A791-C4E709E18ADA}"/>
              </a:ext>
            </a:extLst>
          </p:cNvPr>
          <p:cNvSpPr txBox="1">
            <a:spLocks/>
          </p:cNvSpPr>
          <p:nvPr/>
        </p:nvSpPr>
        <p:spPr>
          <a:xfrm>
            <a:off x="5079547" y="3634765"/>
            <a:ext cx="2032905" cy="361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Combination</a:t>
            </a:r>
          </a:p>
        </p:txBody>
      </p:sp>
      <p:graphicFrame>
        <p:nvGraphicFramePr>
          <p:cNvPr id="16" name="Table 15">
            <a:extLst>
              <a:ext uri="{FF2B5EF4-FFF2-40B4-BE49-F238E27FC236}">
                <a16:creationId xmlns:a16="http://schemas.microsoft.com/office/drawing/2014/main" id="{5BBFBA62-1BB7-4891-A864-E7090CD40220}"/>
              </a:ext>
            </a:extLst>
          </p:cNvPr>
          <p:cNvGraphicFramePr>
            <a:graphicFrameLocks noGrp="1"/>
          </p:cNvGraphicFramePr>
          <p:nvPr>
            <p:extLst>
              <p:ext uri="{D42A27DB-BD31-4B8C-83A1-F6EECF244321}">
                <p14:modId xmlns:p14="http://schemas.microsoft.com/office/powerpoint/2010/main" val="861195821"/>
              </p:ext>
            </p:extLst>
          </p:nvPr>
        </p:nvGraphicFramePr>
        <p:xfrm>
          <a:off x="3510642" y="4198470"/>
          <a:ext cx="5170716" cy="2103120"/>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ECM-4.0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-0.27%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B</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C</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-0.47%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-0.34%</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-0.30%</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E</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Overall</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 -0.35%</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-0.26%</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 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dk1"/>
                          </a:solidFill>
                          <a:effectLst/>
                          <a:latin typeface="+mn-lt"/>
                          <a:ea typeface="+mn-ea"/>
                          <a:cs typeface="+mn-cs"/>
                        </a:rPr>
                        <a:t>104%</a:t>
                      </a:r>
                    </a:p>
                  </a:txBody>
                  <a:tcPr marL="68580" marR="68580" marT="0"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D</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-0.68%</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108%</a:t>
                      </a:r>
                    </a:p>
                  </a:txBody>
                  <a:tcPr marL="68580" marR="68580" marT="0"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kern="1200" dirty="0">
                          <a:solidFill>
                            <a:schemeClr val="lt1"/>
                          </a:solidFill>
                          <a:effectLst/>
                          <a:latin typeface="+mn-lt"/>
                          <a:ea typeface="+mn-ea"/>
                          <a:cs typeface="+mn-cs"/>
                        </a:rPr>
                        <a:t>Class F</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-0.07%</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-0.13%</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-0.19%</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kern="1200" dirty="0">
                          <a:solidFill>
                            <a:schemeClr val="dk1"/>
                          </a:solidFill>
                          <a:effectLst/>
                          <a:latin typeface="+mn-lt"/>
                          <a:ea typeface="+mn-ea"/>
                          <a:cs typeface="+mn-cs"/>
                        </a:rPr>
                        <a:t>105%</a:t>
                      </a:r>
                    </a:p>
                  </a:txBody>
                  <a:tcPr marL="68580" marR="68580" marT="0" marB="0" anchor="ctr"/>
                </a:tc>
                <a:extLst>
                  <a:ext uri="{0D108BD9-81ED-4DB2-BD59-A6C34878D82A}">
                    <a16:rowId xmlns:a16="http://schemas.microsoft.com/office/drawing/2014/main" val="2802953688"/>
                  </a:ext>
                </a:extLst>
              </a:tr>
            </a:tbl>
          </a:graphicData>
        </a:graphic>
      </p:graphicFrame>
    </p:spTree>
    <p:extLst>
      <p:ext uri="{BB962C8B-B14F-4D97-AF65-F5344CB8AC3E}">
        <p14:creationId xmlns:p14="http://schemas.microsoft.com/office/powerpoint/2010/main" val="390144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A589B7-8E37-4F4D-B6DA-1201DC10CA9C}"/>
              </a:ext>
            </a:extLst>
          </p:cNvPr>
          <p:cNvSpPr>
            <a:spLocks noGrp="1"/>
          </p:cNvSpPr>
          <p:nvPr>
            <p:ph type="title"/>
          </p:nvPr>
        </p:nvSpPr>
        <p:spPr>
          <a:xfrm>
            <a:off x="1220710" y="2562929"/>
            <a:ext cx="9750580" cy="1732141"/>
          </a:xfrm>
        </p:spPr>
        <p:txBody>
          <a:bodyPr/>
          <a:lstStyle/>
          <a:p>
            <a:pPr algn="ctr"/>
            <a:r>
              <a:rPr lang="sv-SE" sz="4000" dirty="0"/>
              <a:t>Thanks for</a:t>
            </a:r>
            <a:br>
              <a:rPr lang="sv-SE" sz="4000" dirty="0"/>
            </a:br>
            <a:r>
              <a:rPr lang="sv-SE" sz="5400" dirty="0">
                <a:solidFill>
                  <a:srgbClr val="FF0000"/>
                </a:solidFill>
              </a:rPr>
              <a:t>InterDigital</a:t>
            </a:r>
            <a:r>
              <a:rPr lang="sv-SE" sz="5400" dirty="0"/>
              <a:t>, </a:t>
            </a:r>
            <a:r>
              <a:rPr lang="sv-SE" sz="5400" dirty="0">
                <a:solidFill>
                  <a:srgbClr val="00B050"/>
                </a:solidFill>
              </a:rPr>
              <a:t>Kwai</a:t>
            </a:r>
            <a:r>
              <a:rPr lang="sv-SE" sz="5400" dirty="0"/>
              <a:t> and </a:t>
            </a:r>
            <a:r>
              <a:rPr lang="sv-SE" sz="5400" dirty="0">
                <a:solidFill>
                  <a:schemeClr val="accent1"/>
                </a:solidFill>
              </a:rPr>
              <a:t>Samsung</a:t>
            </a:r>
            <a:br>
              <a:rPr lang="sv-SE" sz="4000" dirty="0"/>
            </a:br>
            <a:r>
              <a:rPr lang="sv-SE" sz="4000" dirty="0"/>
              <a:t>for cross checking</a:t>
            </a:r>
            <a:endParaRPr lang="en-US" sz="4000" dirty="0"/>
          </a:p>
        </p:txBody>
      </p:sp>
      <p:sp>
        <p:nvSpPr>
          <p:cNvPr id="4" name="Footer Placeholder 3">
            <a:extLst>
              <a:ext uri="{FF2B5EF4-FFF2-40B4-BE49-F238E27FC236}">
                <a16:creationId xmlns:a16="http://schemas.microsoft.com/office/drawing/2014/main" id="{C3B88AF2-41B7-4355-9823-6D7F3C8D6292}"/>
              </a:ext>
            </a:extLst>
          </p:cNvPr>
          <p:cNvSpPr>
            <a:spLocks noGrp="1"/>
          </p:cNvSpPr>
          <p:nvPr>
            <p:ph type="ftr" sz="quarter" idx="10"/>
          </p:nvPr>
        </p:nvSpPr>
        <p:spPr>
          <a:xfrm>
            <a:off x="495299" y="6503336"/>
            <a:ext cx="10489691" cy="147733"/>
          </a:xfrm>
        </p:spPr>
        <p:txBody>
          <a:bodyPr/>
          <a:lstStyle/>
          <a:p>
            <a:r>
              <a:rPr lang="en-US" sz="1000" dirty="0"/>
              <a:t>Qualcomm and Xiaomi</a:t>
            </a:r>
          </a:p>
        </p:txBody>
      </p:sp>
    </p:spTree>
    <p:extLst>
      <p:ext uri="{BB962C8B-B14F-4D97-AF65-F5344CB8AC3E}">
        <p14:creationId xmlns:p14="http://schemas.microsoft.com/office/powerpoint/2010/main" val="334127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microsoft.com/office/2006/metadata/properties"/>
    <ds:schemaRef ds:uri="a4784b13-8bb2-4d79-9d47-3a3867450a90"/>
    <ds:schemaRef ds:uri="2d713343-d069-4d9c-a0e4-feacafe3e3fc"/>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1176</TotalTime>
  <Words>1161</Words>
  <Application>Microsoft Office PowerPoint</Application>
  <PresentationFormat>Widescreen</PresentationFormat>
  <Paragraphs>426</Paragraphs>
  <Slides>8</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4" baseType="lpstr">
      <vt:lpstr>Arial</vt:lpstr>
      <vt:lpstr>Century Gothic</vt:lpstr>
      <vt:lpstr>Microsoft Sans Serif</vt:lpstr>
      <vt:lpstr>Times New Roman</vt:lpstr>
      <vt:lpstr>Qualcomm Executive External</vt:lpstr>
      <vt:lpstr>Visio</vt:lpstr>
      <vt:lpstr>JVET-Z0130 EE2-related: Motion compensation boundary padding</vt:lpstr>
      <vt:lpstr>Introduction</vt:lpstr>
      <vt:lpstr>Proposal</vt:lpstr>
      <vt:lpstr>Motion compensation boundary padding</vt:lpstr>
      <vt:lpstr>Simulation Results</vt:lpstr>
      <vt:lpstr>PowerPoint Presentation</vt:lpstr>
      <vt:lpstr>Thanks for InterDigital, Kwai and Samsung for cross checking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Zhi Zhang</cp:lastModifiedBy>
  <cp:revision>140</cp:revision>
  <dcterms:created xsi:type="dcterms:W3CDTF">2020-07-21T14:31:43Z</dcterms:created>
  <dcterms:modified xsi:type="dcterms:W3CDTF">2022-04-20T18:19:27Z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