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  <p:sldMasterId id="2147483732" r:id="rId12"/>
    <p:sldMasterId id="2147483735" r:id="rId13"/>
  </p:sldMasterIdLst>
  <p:notesMasterIdLst>
    <p:notesMasterId r:id="rId23"/>
  </p:notesMasterIdLst>
  <p:handoutMasterIdLst>
    <p:handoutMasterId r:id="rId24"/>
  </p:handoutMasterIdLst>
  <p:sldIdLst>
    <p:sldId id="258" r:id="rId14"/>
    <p:sldId id="2134805254" r:id="rId15"/>
    <p:sldId id="2134805255" r:id="rId16"/>
    <p:sldId id="2134805266" r:id="rId17"/>
    <p:sldId id="2134805258" r:id="rId18"/>
    <p:sldId id="2134805251" r:id="rId19"/>
    <p:sldId id="2134805261" r:id="rId20"/>
    <p:sldId id="2134805268" r:id="rId21"/>
    <p:sldId id="2134805267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CC0066"/>
    <a:srgbClr val="124191"/>
    <a:srgbClr val="333333"/>
    <a:srgbClr val="FF6600"/>
    <a:srgbClr val="B51C7D"/>
    <a:srgbClr val="004A2D"/>
    <a:srgbClr val="9933FF"/>
    <a:srgbClr val="990033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6740" autoAdjust="0"/>
  </p:normalViewPr>
  <p:slideViewPr>
    <p:cSldViewPr snapToGrid="0">
      <p:cViewPr varScale="1">
        <p:scale>
          <a:sx n="136" d="100"/>
          <a:sy n="136" d="100"/>
        </p:scale>
        <p:origin x="112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howGuides="1">
      <p:cViewPr varScale="1">
        <p:scale>
          <a:sx n="94" d="100"/>
          <a:sy n="94" d="100"/>
        </p:scale>
        <p:origin x="360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" Target="slides/slide5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" Target="slides/slide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6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2E3CFE-1A16-4164-B109-8ED7019DC9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8A98A2-CAC2-4EB4-9CFF-61BB4CACFD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AAAE1-D5F3-429C-94E6-1750656D990A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51A387-F74A-422E-BBB5-9BD83D4093E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742C9B-A25A-467A-AB0A-59C87CAEDB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9705A-8DE4-43EB-AF08-EA5EBAC32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352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6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17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1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3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4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57604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625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015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392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07484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White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 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682" r:id="rId3"/>
    <p:sldLayoutId id="2147483684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94E613-9F09-4BCA-8FA1-3CEB91BF55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/VVCSoftware_VTM/-/merge_requests/2026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591972"/>
            <a:ext cx="1736461" cy="9161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Seungwook Hong</a:t>
            </a:r>
          </a:p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Limin Wang</a:t>
            </a:r>
          </a:p>
          <a:p>
            <a:pPr lvl="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 Panusopone 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8139B71-634F-4F51-A35E-BEAD852EF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02" y="905896"/>
            <a:ext cx="8496325" cy="645633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JVET-Z0118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AHG7: GDR Implementation for ECM 4.0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21D352E-3F37-4445-AA00-A8E6C97340F4}"/>
              </a:ext>
            </a:extLst>
          </p:cNvPr>
          <p:cNvSpPr/>
          <p:nvPr/>
        </p:nvSpPr>
        <p:spPr>
          <a:xfrm>
            <a:off x="4901126" y="1540652"/>
            <a:ext cx="1079158" cy="488092"/>
          </a:xfrm>
          <a:prstGeom prst="rect">
            <a:avLst/>
          </a:prstGeom>
          <a:solidFill>
            <a:srgbClr val="00B05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Constraint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03FC20-3A7F-4A40-A121-77C91A8EEA65}"/>
              </a:ext>
            </a:extLst>
          </p:cNvPr>
          <p:cNvSpPr/>
          <p:nvPr/>
        </p:nvSpPr>
        <p:spPr>
          <a:xfrm>
            <a:off x="3439586" y="1540652"/>
            <a:ext cx="1079158" cy="488092"/>
          </a:xfrm>
          <a:prstGeom prst="rect">
            <a:avLst/>
          </a:prstGeom>
          <a:solidFill>
            <a:srgbClr val="CC0066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3.0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A8246A-C02F-4E24-8481-89FDB8936969}"/>
              </a:ext>
            </a:extLst>
          </p:cNvPr>
          <p:cNvSpPr/>
          <p:nvPr/>
        </p:nvSpPr>
        <p:spPr>
          <a:xfrm>
            <a:off x="6362666" y="3533601"/>
            <a:ext cx="1079158" cy="488092"/>
          </a:xfrm>
          <a:prstGeom prst="rect">
            <a:avLst/>
          </a:prstGeom>
          <a:solidFill>
            <a:srgbClr val="FEC40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 Handling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 Implementation in ECM 4.0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F39C2A-99B3-45BC-BED5-7E02B392CEA6}"/>
              </a:ext>
            </a:extLst>
          </p:cNvPr>
          <p:cNvSpPr txBox="1"/>
          <p:nvPr/>
        </p:nvSpPr>
        <p:spPr>
          <a:xfrm flipH="1">
            <a:off x="2448269" y="1578903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Y0163: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D11A3C5-5AA9-44C0-B879-CFA4EF9173DE}"/>
              </a:ext>
            </a:extLst>
          </p:cNvPr>
          <p:cNvSpPr txBox="1"/>
          <p:nvPr/>
        </p:nvSpPr>
        <p:spPr>
          <a:xfrm flipH="1">
            <a:off x="2508162" y="3694034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Z0118: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D194C5-6E34-41B7-8572-E0196915515D}"/>
              </a:ext>
            </a:extLst>
          </p:cNvPr>
          <p:cNvSpPr/>
          <p:nvPr/>
        </p:nvSpPr>
        <p:spPr>
          <a:xfrm>
            <a:off x="3439586" y="3023024"/>
            <a:ext cx="1079158" cy="488092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Tools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FAAE23-B4C0-488F-B0A4-E27047B872C0}"/>
              </a:ext>
            </a:extLst>
          </p:cNvPr>
          <p:cNvSpPr/>
          <p:nvPr/>
        </p:nvSpPr>
        <p:spPr>
          <a:xfrm>
            <a:off x="4901126" y="3533601"/>
            <a:ext cx="1079158" cy="488092"/>
          </a:xfrm>
          <a:prstGeom prst="rect">
            <a:avLst/>
          </a:prstGeom>
          <a:solidFill>
            <a:srgbClr val="00B050"/>
          </a:solidFill>
          <a:ln w="3810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Constraint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67CE090-791A-41D2-9D32-3D53F6597DEA}"/>
              </a:ext>
            </a:extLst>
          </p:cNvPr>
          <p:cNvSpPr txBox="1"/>
          <p:nvPr/>
        </p:nvSpPr>
        <p:spPr>
          <a:xfrm>
            <a:off x="4541295" y="1629501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F1208C-15C3-463B-B9AE-13DA95F31C93}"/>
              </a:ext>
            </a:extLst>
          </p:cNvPr>
          <p:cNvSpPr txBox="1"/>
          <p:nvPr/>
        </p:nvSpPr>
        <p:spPr>
          <a:xfrm>
            <a:off x="4541295" y="3606065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EAAB06-CE0C-4292-9B9C-591F6A57D9DF}"/>
              </a:ext>
            </a:extLst>
          </p:cNvPr>
          <p:cNvSpPr txBox="1"/>
          <p:nvPr/>
        </p:nvSpPr>
        <p:spPr>
          <a:xfrm>
            <a:off x="6025386" y="3602849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D98D3E-E138-445A-AA0A-5059921A4268}"/>
              </a:ext>
            </a:extLst>
          </p:cNvPr>
          <p:cNvSpPr/>
          <p:nvPr/>
        </p:nvSpPr>
        <p:spPr>
          <a:xfrm>
            <a:off x="3439586" y="3533601"/>
            <a:ext cx="1079158" cy="488092"/>
          </a:xfrm>
          <a:prstGeom prst="rect">
            <a:avLst/>
          </a:prstGeom>
          <a:solidFill>
            <a:srgbClr val="CC0066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3.0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A5CCBED-1E9D-40F3-B625-AFD3CDE4A6A9}"/>
              </a:ext>
            </a:extLst>
          </p:cNvPr>
          <p:cNvCxnSpPr>
            <a:stCxn id="14" idx="2"/>
            <a:endCxn id="39" idx="0"/>
          </p:cNvCxnSpPr>
          <p:nvPr/>
        </p:nvCxnSpPr>
        <p:spPr>
          <a:xfrm>
            <a:off x="5440705" y="2028744"/>
            <a:ext cx="0" cy="1504857"/>
          </a:xfrm>
          <a:prstGeom prst="straightConnector1">
            <a:avLst/>
          </a:prstGeom>
          <a:ln w="3175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81EED1C3-66F9-4CE3-B23C-99FFBB8EA420}"/>
              </a:ext>
            </a:extLst>
          </p:cNvPr>
          <p:cNvSpPr/>
          <p:nvPr/>
        </p:nvSpPr>
        <p:spPr>
          <a:xfrm>
            <a:off x="7824206" y="3537954"/>
            <a:ext cx="1079158" cy="48809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Decoder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 at GDR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B9EA002-05E6-4FFB-BBFF-03090767ADA2}"/>
              </a:ext>
            </a:extLst>
          </p:cNvPr>
          <p:cNvSpPr txBox="1"/>
          <p:nvPr/>
        </p:nvSpPr>
        <p:spPr>
          <a:xfrm>
            <a:off x="7486926" y="3607202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76C138B-DCB2-4F55-A234-66F829EFB9A7}"/>
              </a:ext>
            </a:extLst>
          </p:cNvPr>
          <p:cNvSpPr/>
          <p:nvPr/>
        </p:nvSpPr>
        <p:spPr>
          <a:xfrm>
            <a:off x="3357141" y="2909854"/>
            <a:ext cx="1258038" cy="1221736"/>
          </a:xfrm>
          <a:prstGeom prst="roundRect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4A97AFA-28C3-4FD2-B9E5-269890746101}"/>
              </a:ext>
            </a:extLst>
          </p:cNvPr>
          <p:cNvSpPr txBox="1"/>
          <p:nvPr/>
        </p:nvSpPr>
        <p:spPr>
          <a:xfrm>
            <a:off x="3254583" y="2652697"/>
            <a:ext cx="76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ECM 4.0</a:t>
            </a:r>
            <a:endParaRPr lang="en-US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6F4139-2338-4015-847C-EAE58BC1E932}"/>
              </a:ext>
            </a:extLst>
          </p:cNvPr>
          <p:cNvSpPr txBox="1"/>
          <p:nvPr/>
        </p:nvSpPr>
        <p:spPr>
          <a:xfrm>
            <a:off x="55273" y="2192598"/>
            <a:ext cx="3007360" cy="193899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en-US" sz="1000" dirty="0"/>
              <a:t>JVET_Y0240_BIM                        </a:t>
            </a:r>
          </a:p>
          <a:p>
            <a:r>
              <a:rPr lang="en-US" sz="1000" dirty="0"/>
              <a:t>JVET_Y0152_TT_ENC_SPEEDUP             </a:t>
            </a:r>
          </a:p>
          <a:p>
            <a:r>
              <a:rPr lang="en-US" sz="1000" dirty="0"/>
              <a:t>JVET_Y0116_EXTENDED_MRL_LIST          </a:t>
            </a:r>
          </a:p>
          <a:p>
            <a:r>
              <a:rPr lang="en-US" sz="1000" dirty="0"/>
              <a:t>JVET_Y0058_IBC_LIST_MODIFY            </a:t>
            </a:r>
          </a:p>
          <a:p>
            <a:r>
              <a:rPr lang="en-US" sz="1000" dirty="0"/>
              <a:t>JVET_Y0129_MVD_SIGNAL_AMVP_MERGE_MODE </a:t>
            </a:r>
          </a:p>
          <a:p>
            <a:r>
              <a:rPr lang="en-US" sz="1000" dirty="0"/>
              <a:t>JVET_Y0089_DMVR_BCW                   </a:t>
            </a:r>
          </a:p>
          <a:p>
            <a:r>
              <a:rPr lang="en-US" sz="1000" dirty="0"/>
              <a:t>JVET_Y0065_GPM_INTRA                  </a:t>
            </a:r>
          </a:p>
          <a:p>
            <a:r>
              <a:rPr lang="en-US" sz="1000" dirty="0"/>
              <a:t>JVET_Y0067_ENHANCED_MMVD_MVD_SIGN_PRED</a:t>
            </a:r>
          </a:p>
          <a:p>
            <a:r>
              <a:rPr lang="en-US" sz="1000" dirty="0"/>
              <a:t>JVET_Y0134_TMVP_NAMVP_CAND_REORDERING </a:t>
            </a:r>
          </a:p>
          <a:p>
            <a:r>
              <a:rPr lang="en-US" sz="1000" dirty="0"/>
              <a:t>JVET_Y0141_SIGN_PRED_IMPROVE          </a:t>
            </a:r>
          </a:p>
          <a:p>
            <a:r>
              <a:rPr lang="en-US" sz="1000" dirty="0"/>
              <a:t>JVET_Y0142_ADAPT_INTRA_MTS            </a:t>
            </a:r>
          </a:p>
          <a:p>
            <a:r>
              <a:rPr lang="en-US" sz="1000" dirty="0"/>
              <a:t>JVET_Y0159_INTER_MTS                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FF3C8AB-3BD7-4E00-B373-3BEA9C9574ED}"/>
              </a:ext>
            </a:extLst>
          </p:cNvPr>
          <p:cNvSpPr txBox="1"/>
          <p:nvPr/>
        </p:nvSpPr>
        <p:spPr>
          <a:xfrm>
            <a:off x="-18102" y="1942538"/>
            <a:ext cx="192678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12 New</a:t>
            </a:r>
            <a:r>
              <a:rPr kumimoji="0" lang="en-US" altLang="en-US" sz="1200" b="1" i="0" u="none" strike="noStrike" kern="1200" cap="none" spc="0" normalizeH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Tools in ECM 4.0</a:t>
            </a:r>
            <a:endParaRPr lang="en-US" sz="120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505E5D-8DEB-4FE5-984C-54C47D852C5E}"/>
              </a:ext>
            </a:extLst>
          </p:cNvPr>
          <p:cNvSpPr/>
          <p:nvPr/>
        </p:nvSpPr>
        <p:spPr>
          <a:xfrm>
            <a:off x="88053" y="2187787"/>
            <a:ext cx="2919307" cy="1923626"/>
          </a:xfrm>
          <a:custGeom>
            <a:avLst/>
            <a:gdLst>
              <a:gd name="connsiteX0" fmla="*/ 0 w 2919307"/>
              <a:gd name="connsiteY0" fmla="*/ 0 h 1923626"/>
              <a:gd name="connsiteX1" fmla="*/ 2919307 w 2919307"/>
              <a:gd name="connsiteY1" fmla="*/ 0 h 1923626"/>
              <a:gd name="connsiteX2" fmla="*/ 2919307 w 2919307"/>
              <a:gd name="connsiteY2" fmla="*/ 1449493 h 1923626"/>
              <a:gd name="connsiteX3" fmla="*/ 2059094 w 2919307"/>
              <a:gd name="connsiteY3" fmla="*/ 1449493 h 1923626"/>
              <a:gd name="connsiteX4" fmla="*/ 2059094 w 2919307"/>
              <a:gd name="connsiteY4" fmla="*/ 1923626 h 1923626"/>
              <a:gd name="connsiteX5" fmla="*/ 6774 w 2919307"/>
              <a:gd name="connsiteY5" fmla="*/ 1923626 h 1923626"/>
              <a:gd name="connsiteX6" fmla="*/ 0 w 2919307"/>
              <a:gd name="connsiteY6" fmla="*/ 0 h 192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9307" h="1923626">
                <a:moveTo>
                  <a:pt x="0" y="0"/>
                </a:moveTo>
                <a:lnTo>
                  <a:pt x="2919307" y="0"/>
                </a:lnTo>
                <a:lnTo>
                  <a:pt x="2919307" y="1449493"/>
                </a:lnTo>
                <a:lnTo>
                  <a:pt x="2059094" y="1449493"/>
                </a:lnTo>
                <a:lnTo>
                  <a:pt x="2059094" y="1923626"/>
                </a:lnTo>
                <a:lnTo>
                  <a:pt x="6774" y="192362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87D45DF-250C-49C9-A2BA-9DCD4229297C}"/>
              </a:ext>
            </a:extLst>
          </p:cNvPr>
          <p:cNvSpPr/>
          <p:nvPr/>
        </p:nvSpPr>
        <p:spPr>
          <a:xfrm>
            <a:off x="2953173" y="3163147"/>
            <a:ext cx="486413" cy="260557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CC09069-2657-4908-B607-97E6095D8947}"/>
              </a:ext>
            </a:extLst>
          </p:cNvPr>
          <p:cNvSpPr/>
          <p:nvPr/>
        </p:nvSpPr>
        <p:spPr>
          <a:xfrm>
            <a:off x="6362666" y="1554124"/>
            <a:ext cx="1079158" cy="48809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New ILF</a:t>
            </a:r>
          </a:p>
          <a:p>
            <a:pPr algn="ctr"/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  <a:endParaRPr lang="en-US" sz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885ADCE-FBE2-415B-882A-45E853B9B3A3}"/>
              </a:ext>
            </a:extLst>
          </p:cNvPr>
          <p:cNvSpPr txBox="1"/>
          <p:nvPr/>
        </p:nvSpPr>
        <p:spPr>
          <a:xfrm>
            <a:off x="6025386" y="1605183"/>
            <a:ext cx="337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+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9F065E-4155-4A7A-8FA0-A41E658C08F7}"/>
              </a:ext>
            </a:extLst>
          </p:cNvPr>
          <p:cNvSpPr txBox="1"/>
          <p:nvPr/>
        </p:nvSpPr>
        <p:spPr>
          <a:xfrm>
            <a:off x="5442403" y="2286627"/>
            <a:ext cx="301937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 code is Future-Proof</a:t>
            </a:r>
          </a:p>
          <a:p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Ported from Y0163 to Z0118 without</a:t>
            </a:r>
          </a:p>
          <a:p>
            <a:r>
              <a:rPr lang="en-US" sz="1200" dirty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- Adding additional codes and</a:t>
            </a:r>
          </a:p>
          <a:p>
            <a:r>
              <a:rPr lang="en-US" sz="1200" dirty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t>- Making any code changes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4479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274639"/>
            <a:ext cx="8284457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GDR Implementation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5A499A50-E2E9-46A5-B2E2-65A6D5C6B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241" y="2985338"/>
            <a:ext cx="2761866" cy="19199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558BE8-4B0D-4844-BDCE-9072D49D4B31}"/>
              </a:ext>
            </a:extLst>
          </p:cNvPr>
          <p:cNvSpPr txBox="1"/>
          <p:nvPr/>
        </p:nvSpPr>
        <p:spPr>
          <a:xfrm>
            <a:off x="305919" y="911340"/>
            <a:ext cx="8533281" cy="191998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VTM-like GDR needs to add constraints on each coding tool to avoid leaks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For CUs in clean area of GDR/recovering picture, </a:t>
            </a:r>
          </a:p>
          <a:p>
            <a:pPr marL="742950" lvl="1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reconstructed pixels and coding information in dirty areas </a:t>
            </a:r>
          </a:p>
          <a:p>
            <a:pPr marL="1200150" lvl="2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of current picture and reference pictures are considered as “not available”, </a:t>
            </a:r>
          </a:p>
          <a:p>
            <a:pPr marL="1200150" lvl="2" indent="-285750">
              <a:spcAft>
                <a:spcPts val="300"/>
              </a:spcAft>
              <a:buSzPct val="100000"/>
              <a:buFont typeface="Nokia Pure Text Light" panose="020B0304040602060303" pitchFamily="34" charset="0"/>
              <a:buChar char="−"/>
            </a:pPr>
            <a:r>
              <a:rPr lang="en-US" sz="1600" dirty="0">
                <a:solidFill>
                  <a:schemeClr val="tx2"/>
                </a:solidFill>
              </a:rPr>
              <a:t>and if needed, set to pre-determined values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CUs in dirty area are allowed to use coding information in both clean and dirty areas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5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274639"/>
            <a:ext cx="8284457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Handle in-loop filter around Virtual Boundary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C1EDDB-8885-4B20-BED4-E4F42A16F793}"/>
              </a:ext>
            </a:extLst>
          </p:cNvPr>
          <p:cNvSpPr/>
          <p:nvPr/>
        </p:nvSpPr>
        <p:spPr>
          <a:xfrm>
            <a:off x="668318" y="2393920"/>
            <a:ext cx="722300" cy="883664"/>
          </a:xfrm>
          <a:prstGeom prst="rect">
            <a:avLst/>
          </a:prstGeom>
          <a:solidFill>
            <a:srgbClr val="00B0F0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6C6246F-DB4C-4CFC-8776-5FC1464DD40A}"/>
              </a:ext>
            </a:extLst>
          </p:cNvPr>
          <p:cNvSpPr/>
          <p:nvPr/>
        </p:nvSpPr>
        <p:spPr>
          <a:xfrm>
            <a:off x="668318" y="2204892"/>
            <a:ext cx="722300" cy="1865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B7FD301-F38E-41B0-8D70-0CB4A162784E}"/>
              </a:ext>
            </a:extLst>
          </p:cNvPr>
          <p:cNvSpPr/>
          <p:nvPr/>
        </p:nvSpPr>
        <p:spPr>
          <a:xfrm>
            <a:off x="1390618" y="2391482"/>
            <a:ext cx="199785" cy="88366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0163CB-7AAB-49A9-8FCA-CAF04E7F0FBC}"/>
              </a:ext>
            </a:extLst>
          </p:cNvPr>
          <p:cNvSpPr/>
          <p:nvPr/>
        </p:nvSpPr>
        <p:spPr>
          <a:xfrm>
            <a:off x="468532" y="2391482"/>
            <a:ext cx="199785" cy="883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E914A7-66F2-48B6-8EB4-041C5CE03B1D}"/>
              </a:ext>
            </a:extLst>
          </p:cNvPr>
          <p:cNvSpPr/>
          <p:nvPr/>
        </p:nvSpPr>
        <p:spPr>
          <a:xfrm>
            <a:off x="668288" y="3274774"/>
            <a:ext cx="722300" cy="1865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9D59368-B96E-4D0A-95FA-31774ECBB147}"/>
              </a:ext>
            </a:extLst>
          </p:cNvPr>
          <p:cNvSpPr/>
          <p:nvPr/>
        </p:nvSpPr>
        <p:spPr>
          <a:xfrm>
            <a:off x="1253585" y="2532233"/>
            <a:ext cx="268941" cy="18659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606F5E5-4644-43D8-9717-60F1BB189A78}"/>
              </a:ext>
            </a:extLst>
          </p:cNvPr>
          <p:cNvSpPr/>
          <p:nvPr/>
        </p:nvSpPr>
        <p:spPr>
          <a:xfrm>
            <a:off x="1246108" y="3023623"/>
            <a:ext cx="268941" cy="18659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8C20CE0-AD2A-429E-B54D-ABB0EF9371E4}"/>
              </a:ext>
            </a:extLst>
          </p:cNvPr>
          <p:cNvCxnSpPr>
            <a:cxnSpLocks/>
          </p:cNvCxnSpPr>
          <p:nvPr/>
        </p:nvCxnSpPr>
        <p:spPr>
          <a:xfrm>
            <a:off x="1391656" y="186457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499A246D-6CAE-4D17-B032-DF998DA94BE9}"/>
              </a:ext>
            </a:extLst>
          </p:cNvPr>
          <p:cNvSpPr/>
          <p:nvPr/>
        </p:nvSpPr>
        <p:spPr>
          <a:xfrm>
            <a:off x="2807212" y="2757281"/>
            <a:ext cx="210981" cy="210981"/>
          </a:xfrm>
          <a:prstGeom prst="ellipse">
            <a:avLst/>
          </a:prstGeom>
          <a:solidFill>
            <a:srgbClr val="00B050"/>
          </a:solidFill>
          <a:ln w="5715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B50BE01-719D-4F74-8CEF-819456487450}"/>
              </a:ext>
            </a:extLst>
          </p:cNvPr>
          <p:cNvSpPr/>
          <p:nvPr/>
        </p:nvSpPr>
        <p:spPr>
          <a:xfrm>
            <a:off x="2460010" y="3119407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55E07A4-195D-45D2-A27E-2BC5A3DD4A7F}"/>
              </a:ext>
            </a:extLst>
          </p:cNvPr>
          <p:cNvSpPr/>
          <p:nvPr/>
        </p:nvSpPr>
        <p:spPr>
          <a:xfrm>
            <a:off x="2811720" y="3119409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BCC9B9-3410-4441-9811-FCB81D753AA6}"/>
              </a:ext>
            </a:extLst>
          </p:cNvPr>
          <p:cNvSpPr/>
          <p:nvPr/>
        </p:nvSpPr>
        <p:spPr>
          <a:xfrm>
            <a:off x="3163430" y="3119408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CE6DC7B-DF17-4785-B707-FD3E5DB485C1}"/>
              </a:ext>
            </a:extLst>
          </p:cNvPr>
          <p:cNvSpPr/>
          <p:nvPr/>
        </p:nvSpPr>
        <p:spPr>
          <a:xfrm>
            <a:off x="2450485" y="2757281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87F9C5-332C-40F5-BF6B-D062A1FCB994}"/>
              </a:ext>
            </a:extLst>
          </p:cNvPr>
          <p:cNvSpPr/>
          <p:nvPr/>
        </p:nvSpPr>
        <p:spPr>
          <a:xfrm>
            <a:off x="3153905" y="2766783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3A59D5-D0A8-4943-A351-31393E700254}"/>
              </a:ext>
            </a:extLst>
          </p:cNvPr>
          <p:cNvSpPr/>
          <p:nvPr/>
        </p:nvSpPr>
        <p:spPr>
          <a:xfrm>
            <a:off x="2450485" y="2409407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41737B3-7A1A-4AAA-822C-7FCEA6AFC140}"/>
              </a:ext>
            </a:extLst>
          </p:cNvPr>
          <p:cNvSpPr/>
          <p:nvPr/>
        </p:nvSpPr>
        <p:spPr>
          <a:xfrm>
            <a:off x="2802195" y="2414158"/>
            <a:ext cx="210981" cy="21098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D8F517D-54E5-437E-B446-0D9A4119EB50}"/>
              </a:ext>
            </a:extLst>
          </p:cNvPr>
          <p:cNvSpPr/>
          <p:nvPr/>
        </p:nvSpPr>
        <p:spPr>
          <a:xfrm>
            <a:off x="3153905" y="2418909"/>
            <a:ext cx="210981" cy="210981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FF4C581-B34F-431F-B910-01ACE715CE92}"/>
              </a:ext>
            </a:extLst>
          </p:cNvPr>
          <p:cNvCxnSpPr>
            <a:cxnSpLocks/>
          </p:cNvCxnSpPr>
          <p:nvPr/>
        </p:nvCxnSpPr>
        <p:spPr>
          <a:xfrm>
            <a:off x="3076500" y="186457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44F4222F-9BD8-42A0-AEFD-A88303B09EAA}"/>
              </a:ext>
            </a:extLst>
          </p:cNvPr>
          <p:cNvSpPr/>
          <p:nvPr/>
        </p:nvSpPr>
        <p:spPr>
          <a:xfrm>
            <a:off x="8240054" y="1761250"/>
            <a:ext cx="673058" cy="2290408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4B6142E-9BE5-42E9-A0A5-9D1172CE1186}"/>
              </a:ext>
            </a:extLst>
          </p:cNvPr>
          <p:cNvSpPr/>
          <p:nvPr/>
        </p:nvSpPr>
        <p:spPr>
          <a:xfrm>
            <a:off x="6661931" y="1761250"/>
            <a:ext cx="1590083" cy="229040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DF6D126-90CA-490F-AC6A-93703BF3998D}"/>
              </a:ext>
            </a:extLst>
          </p:cNvPr>
          <p:cNvSpPr/>
          <p:nvPr/>
        </p:nvSpPr>
        <p:spPr>
          <a:xfrm>
            <a:off x="7457929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796D824-40E0-48AB-B8F0-6C1F5FB7EE54}"/>
              </a:ext>
            </a:extLst>
          </p:cNvPr>
          <p:cNvSpPr/>
          <p:nvPr/>
        </p:nvSpPr>
        <p:spPr>
          <a:xfrm>
            <a:off x="757273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481DD81-1D13-456E-A7DF-E1FABDE321EC}"/>
              </a:ext>
            </a:extLst>
          </p:cNvPr>
          <p:cNvSpPr/>
          <p:nvPr/>
        </p:nvSpPr>
        <p:spPr>
          <a:xfrm>
            <a:off x="7687544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392DD3-FE06-49A2-A409-8A4176FDAEC3}"/>
              </a:ext>
            </a:extLst>
          </p:cNvPr>
          <p:cNvSpPr/>
          <p:nvPr/>
        </p:nvSpPr>
        <p:spPr>
          <a:xfrm>
            <a:off x="7802351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4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D268F13-CA15-4349-80B1-939CD38F30A1}"/>
              </a:ext>
            </a:extLst>
          </p:cNvPr>
          <p:cNvSpPr/>
          <p:nvPr/>
        </p:nvSpPr>
        <p:spPr>
          <a:xfrm>
            <a:off x="7917158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5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03C551F-0303-4064-8705-84256DE8CE27}"/>
              </a:ext>
            </a:extLst>
          </p:cNvPr>
          <p:cNvSpPr/>
          <p:nvPr/>
        </p:nvSpPr>
        <p:spPr>
          <a:xfrm>
            <a:off x="803196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6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72B25A9-969F-4430-A850-971934AC03BB}"/>
              </a:ext>
            </a:extLst>
          </p:cNvPr>
          <p:cNvSpPr/>
          <p:nvPr/>
        </p:nvSpPr>
        <p:spPr>
          <a:xfrm>
            <a:off x="8140316" y="246157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2BFD005-6888-42B0-A386-1DAEC49009F5}"/>
              </a:ext>
            </a:extLst>
          </p:cNvPr>
          <p:cNvSpPr/>
          <p:nvPr/>
        </p:nvSpPr>
        <p:spPr>
          <a:xfrm>
            <a:off x="8140316" y="235824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F858D8F-5767-4FD0-BA45-E0A0EF4478B5}"/>
              </a:ext>
            </a:extLst>
          </p:cNvPr>
          <p:cNvSpPr/>
          <p:nvPr/>
        </p:nvSpPr>
        <p:spPr>
          <a:xfrm>
            <a:off x="8140316" y="256490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5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10C6F1C0-B7DE-42BC-BFF3-771B1773409F}"/>
              </a:ext>
            </a:extLst>
          </p:cNvPr>
          <p:cNvSpPr/>
          <p:nvPr/>
        </p:nvSpPr>
        <p:spPr>
          <a:xfrm>
            <a:off x="8140316" y="266822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6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3E476D80-44D2-44A2-8868-7BD616D1891F}"/>
              </a:ext>
            </a:extLst>
          </p:cNvPr>
          <p:cNvSpPr/>
          <p:nvPr/>
        </p:nvSpPr>
        <p:spPr>
          <a:xfrm>
            <a:off x="8140316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7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5E3E396-517F-4F28-9755-C6B7EC521BB2}"/>
              </a:ext>
            </a:extLst>
          </p:cNvPr>
          <p:cNvSpPr/>
          <p:nvPr/>
        </p:nvSpPr>
        <p:spPr>
          <a:xfrm>
            <a:off x="8140316" y="225492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017D91C-A3C6-48A8-B71D-65FA8CD45036}"/>
              </a:ext>
            </a:extLst>
          </p:cNvPr>
          <p:cNvSpPr/>
          <p:nvPr/>
        </p:nvSpPr>
        <p:spPr>
          <a:xfrm>
            <a:off x="8140316" y="215159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2BCB45D-4899-41C4-BB45-1105030A5113}"/>
              </a:ext>
            </a:extLst>
          </p:cNvPr>
          <p:cNvSpPr/>
          <p:nvPr/>
        </p:nvSpPr>
        <p:spPr>
          <a:xfrm>
            <a:off x="8245556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182947F-C227-478B-9B5F-FB45AAFC4F49}"/>
              </a:ext>
            </a:extLst>
          </p:cNvPr>
          <p:cNvSpPr/>
          <p:nvPr/>
        </p:nvSpPr>
        <p:spPr>
          <a:xfrm>
            <a:off x="8360363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776183C-8643-4E8B-9A92-2E6EE1F8A0E7}"/>
              </a:ext>
            </a:extLst>
          </p:cNvPr>
          <p:cNvSpPr/>
          <p:nvPr/>
        </p:nvSpPr>
        <p:spPr>
          <a:xfrm>
            <a:off x="8475171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BD3ECBF-B36D-48D8-9808-FA036E88025C}"/>
              </a:ext>
            </a:extLst>
          </p:cNvPr>
          <p:cNvSpPr/>
          <p:nvPr/>
        </p:nvSpPr>
        <p:spPr>
          <a:xfrm>
            <a:off x="8589978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B8FB45A-DB5F-4A96-922A-7265EA92E9F6}"/>
              </a:ext>
            </a:extLst>
          </p:cNvPr>
          <p:cNvSpPr/>
          <p:nvPr/>
        </p:nvSpPr>
        <p:spPr>
          <a:xfrm>
            <a:off x="8696175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4446A585-053E-49A2-89FC-173F389B33B2}"/>
              </a:ext>
            </a:extLst>
          </p:cNvPr>
          <p:cNvSpPr/>
          <p:nvPr/>
        </p:nvSpPr>
        <p:spPr>
          <a:xfrm>
            <a:off x="8810982" y="1761250"/>
            <a:ext cx="103327" cy="103327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3D00FFC-AD69-4634-A1B9-3E828E54CB14}"/>
              </a:ext>
            </a:extLst>
          </p:cNvPr>
          <p:cNvSpPr/>
          <p:nvPr/>
        </p:nvSpPr>
        <p:spPr>
          <a:xfrm>
            <a:off x="8243642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8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E044CC4-DF72-4AAD-8047-6B4E89077CD5}"/>
              </a:ext>
            </a:extLst>
          </p:cNvPr>
          <p:cNvSpPr/>
          <p:nvPr/>
        </p:nvSpPr>
        <p:spPr>
          <a:xfrm>
            <a:off x="8358450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9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2499CEE-6AEE-47AC-A733-D95AA06172C0}"/>
              </a:ext>
            </a:extLst>
          </p:cNvPr>
          <p:cNvSpPr/>
          <p:nvPr/>
        </p:nvSpPr>
        <p:spPr>
          <a:xfrm>
            <a:off x="8473257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500" dirty="0"/>
              <a:t>0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8EA7DB5-DF18-4231-B9BB-4237CBB0BF9C}"/>
              </a:ext>
            </a:extLst>
          </p:cNvPr>
          <p:cNvSpPr/>
          <p:nvPr/>
        </p:nvSpPr>
        <p:spPr>
          <a:xfrm>
            <a:off x="8588065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1AB2503-FC71-44E1-ABC7-7EF5CCE28C2C}"/>
              </a:ext>
            </a:extLst>
          </p:cNvPr>
          <p:cNvSpPr/>
          <p:nvPr/>
        </p:nvSpPr>
        <p:spPr>
          <a:xfrm>
            <a:off x="8702872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3088066-41EB-48AB-81DD-85287337DB2C}"/>
              </a:ext>
            </a:extLst>
          </p:cNvPr>
          <p:cNvSpPr/>
          <p:nvPr/>
        </p:nvSpPr>
        <p:spPr>
          <a:xfrm>
            <a:off x="8817679" y="277155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B71B55C-1EBA-421E-BF14-D7EFBBE484D6}"/>
              </a:ext>
            </a:extLst>
          </p:cNvPr>
          <p:cNvSpPr/>
          <p:nvPr/>
        </p:nvSpPr>
        <p:spPr>
          <a:xfrm>
            <a:off x="8140316" y="287488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8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A5D303C-3EE3-4872-9C99-5B3E907D9F97}"/>
              </a:ext>
            </a:extLst>
          </p:cNvPr>
          <p:cNvSpPr/>
          <p:nvPr/>
        </p:nvSpPr>
        <p:spPr>
          <a:xfrm>
            <a:off x="8140316" y="297820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9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D5196E43-3ECC-41DB-8128-6901556D0355}"/>
              </a:ext>
            </a:extLst>
          </p:cNvPr>
          <p:cNvSpPr/>
          <p:nvPr/>
        </p:nvSpPr>
        <p:spPr>
          <a:xfrm>
            <a:off x="8140316" y="308153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0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7322CEE6-FDD6-4F59-94DD-7FA9F76BF0FA}"/>
              </a:ext>
            </a:extLst>
          </p:cNvPr>
          <p:cNvSpPr/>
          <p:nvPr/>
        </p:nvSpPr>
        <p:spPr>
          <a:xfrm>
            <a:off x="8140316" y="3184862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EE58515-7AD0-4097-8249-C8509B5419F2}"/>
              </a:ext>
            </a:extLst>
          </p:cNvPr>
          <p:cNvSpPr/>
          <p:nvPr/>
        </p:nvSpPr>
        <p:spPr>
          <a:xfrm>
            <a:off x="8144621" y="3288188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744540A-63E1-47EE-93A0-5526595327CE}"/>
              </a:ext>
            </a:extLst>
          </p:cNvPr>
          <p:cNvSpPr/>
          <p:nvPr/>
        </p:nvSpPr>
        <p:spPr>
          <a:xfrm>
            <a:off x="8144621" y="3391515"/>
            <a:ext cx="103327" cy="103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/>
              <a:t>3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FD47162-5FFB-40E5-8E06-D58708BED2EC}"/>
              </a:ext>
            </a:extLst>
          </p:cNvPr>
          <p:cNvSpPr/>
          <p:nvPr/>
        </p:nvSpPr>
        <p:spPr>
          <a:xfrm>
            <a:off x="4225124" y="2315662"/>
            <a:ext cx="227432" cy="65161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4C360BD-A7C9-4380-9922-1AEA5F31F4D2}"/>
              </a:ext>
            </a:extLst>
          </p:cNvPr>
          <p:cNvSpPr/>
          <p:nvPr/>
        </p:nvSpPr>
        <p:spPr>
          <a:xfrm>
            <a:off x="4452557" y="2315662"/>
            <a:ext cx="428626" cy="65161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A6BBB32-7A3C-402D-AF09-6F98D1F49E30}"/>
              </a:ext>
            </a:extLst>
          </p:cNvPr>
          <p:cNvGrpSpPr/>
          <p:nvPr/>
        </p:nvGrpSpPr>
        <p:grpSpPr>
          <a:xfrm>
            <a:off x="4955030" y="3447908"/>
            <a:ext cx="465118" cy="907063"/>
            <a:chOff x="2044822" y="3784648"/>
            <a:chExt cx="617416" cy="1204072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69179530-3203-4381-BB86-5D43A5FD65F8}"/>
                </a:ext>
              </a:extLst>
            </p:cNvPr>
            <p:cNvSpPr/>
            <p:nvPr/>
          </p:nvSpPr>
          <p:spPr>
            <a:xfrm>
              <a:off x="2044822" y="3784648"/>
              <a:ext cx="617416" cy="1204072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6C3E6B7-2EA7-4A99-8600-F197357C293F}"/>
                </a:ext>
              </a:extLst>
            </p:cNvPr>
            <p:cNvSpPr/>
            <p:nvPr/>
          </p:nvSpPr>
          <p:spPr>
            <a:xfrm>
              <a:off x="2205290" y="3958538"/>
              <a:ext cx="301903" cy="864973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</p:grpSp>
      <p:cxnSp>
        <p:nvCxnSpPr>
          <p:cNvPr id="87" name="Straight Arrow Connector 12">
            <a:extLst>
              <a:ext uri="{FF2B5EF4-FFF2-40B4-BE49-F238E27FC236}">
                <a16:creationId xmlns:a16="http://schemas.microsoft.com/office/drawing/2014/main" id="{C9031A58-4C27-486B-B980-3CDB147495BA}"/>
              </a:ext>
            </a:extLst>
          </p:cNvPr>
          <p:cNvCxnSpPr>
            <a:stCxn id="82" idx="2"/>
            <a:endCxn id="85" idx="1"/>
          </p:cNvCxnSpPr>
          <p:nvPr/>
        </p:nvCxnSpPr>
        <p:spPr>
          <a:xfrm rot="16200000" flipH="1">
            <a:off x="4179851" y="3126260"/>
            <a:ext cx="934168" cy="616190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E8EAB6CA-CAE4-4A67-A61E-967130FA9182}"/>
              </a:ext>
            </a:extLst>
          </p:cNvPr>
          <p:cNvSpPr/>
          <p:nvPr/>
        </p:nvSpPr>
        <p:spPr>
          <a:xfrm>
            <a:off x="5775642" y="3447908"/>
            <a:ext cx="674902" cy="907063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EDF3673-5AAF-405E-9A98-74A473D1AE69}"/>
              </a:ext>
            </a:extLst>
          </p:cNvPr>
          <p:cNvSpPr/>
          <p:nvPr/>
        </p:nvSpPr>
        <p:spPr>
          <a:xfrm>
            <a:off x="5896528" y="3578904"/>
            <a:ext cx="428626" cy="65161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cxnSp>
        <p:nvCxnSpPr>
          <p:cNvPr id="90" name="Straight Arrow Connector 12">
            <a:extLst>
              <a:ext uri="{FF2B5EF4-FFF2-40B4-BE49-F238E27FC236}">
                <a16:creationId xmlns:a16="http://schemas.microsoft.com/office/drawing/2014/main" id="{69645D29-D97D-49EC-B439-0AA872C33B2F}"/>
              </a:ext>
            </a:extLst>
          </p:cNvPr>
          <p:cNvCxnSpPr>
            <a:cxnSpLocks/>
            <a:stCxn id="83" idx="2"/>
            <a:endCxn id="88" idx="0"/>
          </p:cNvCxnSpPr>
          <p:nvPr/>
        </p:nvCxnSpPr>
        <p:spPr>
          <a:xfrm rot="16200000" flipH="1">
            <a:off x="5149663" y="2484478"/>
            <a:ext cx="480636" cy="144622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6EE76C5A-0141-46F8-90CB-FFE169B20854}"/>
              </a:ext>
            </a:extLst>
          </p:cNvPr>
          <p:cNvSpPr txBox="1"/>
          <p:nvPr/>
        </p:nvSpPr>
        <p:spPr>
          <a:xfrm>
            <a:off x="4452557" y="3116844"/>
            <a:ext cx="12782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 Padding </a:t>
            </a:r>
            <a:endParaRPr lang="en-US" sz="1200" dirty="0"/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F8A83C5-67A0-4A4F-BAA1-268BBF820562}"/>
              </a:ext>
            </a:extLst>
          </p:cNvPr>
          <p:cNvCxnSpPr>
            <a:cxnSpLocks/>
          </p:cNvCxnSpPr>
          <p:nvPr/>
        </p:nvCxnSpPr>
        <p:spPr>
          <a:xfrm>
            <a:off x="4452556" y="1870087"/>
            <a:ext cx="0" cy="195072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163FD6D-D685-4529-BFF0-EE6EE7396204}"/>
              </a:ext>
            </a:extLst>
          </p:cNvPr>
          <p:cNvSpPr txBox="1"/>
          <p:nvPr/>
        </p:nvSpPr>
        <p:spPr>
          <a:xfrm>
            <a:off x="6972150" y="4099015"/>
            <a:ext cx="1667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13x13 Filter</a:t>
            </a:r>
          </a:p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 Padding Size = </a:t>
            </a:r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45A0E00-890E-4406-B88A-1F059DA95E20}"/>
              </a:ext>
            </a:extLst>
          </p:cNvPr>
          <p:cNvSpPr txBox="1"/>
          <p:nvPr/>
        </p:nvSpPr>
        <p:spPr>
          <a:xfrm flipH="1">
            <a:off x="791672" y="1407465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BIF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B3C266D-BAEE-4C22-8944-F5F271FCD5F9}"/>
              </a:ext>
            </a:extLst>
          </p:cNvPr>
          <p:cNvSpPr txBox="1"/>
          <p:nvPr/>
        </p:nvSpPr>
        <p:spPr>
          <a:xfrm flipH="1">
            <a:off x="2555975" y="1436894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CCSAO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1ED1C12-3015-4BC4-B2A3-8CDCDBDEE393}"/>
              </a:ext>
            </a:extLst>
          </p:cNvPr>
          <p:cNvSpPr txBox="1"/>
          <p:nvPr/>
        </p:nvSpPr>
        <p:spPr>
          <a:xfrm flipH="1">
            <a:off x="4117564" y="1441559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ALF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6F1291E-C817-4334-A1A3-501091C7C5DB}"/>
              </a:ext>
            </a:extLst>
          </p:cNvPr>
          <p:cNvSpPr txBox="1"/>
          <p:nvPr/>
        </p:nvSpPr>
        <p:spPr>
          <a:xfrm>
            <a:off x="394156" y="3923321"/>
            <a:ext cx="13644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Padding Size = </a:t>
            </a:r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1200" dirty="0"/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B7B96165-CE97-4F16-9CF8-7FCE20B482DA}"/>
              </a:ext>
            </a:extLst>
          </p:cNvPr>
          <p:cNvCxnSpPr>
            <a:cxnSpLocks/>
          </p:cNvCxnSpPr>
          <p:nvPr/>
        </p:nvCxnSpPr>
        <p:spPr>
          <a:xfrm>
            <a:off x="8255504" y="1510644"/>
            <a:ext cx="0" cy="271987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9138F8AD-3B7C-4905-B2E3-3B38295236EE}"/>
              </a:ext>
            </a:extLst>
          </p:cNvPr>
          <p:cNvSpPr txBox="1"/>
          <p:nvPr/>
        </p:nvSpPr>
        <p:spPr>
          <a:xfrm>
            <a:off x="2577187" y="3913158"/>
            <a:ext cx="13644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Excluded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48894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23">
            <a:extLst>
              <a:ext uri="{FF2B5EF4-FFF2-40B4-BE49-F238E27FC236}">
                <a16:creationId xmlns:a16="http://schemas.microsoft.com/office/drawing/2014/main" id="{487678FF-9C48-4EE7-951A-AAC767583FA9}"/>
              </a:ext>
            </a:extLst>
          </p:cNvPr>
          <p:cNvSpPr txBox="1">
            <a:spLocks/>
          </p:cNvSpPr>
          <p:nvPr/>
        </p:nvSpPr>
        <p:spPr>
          <a:xfrm>
            <a:off x="437931" y="274639"/>
            <a:ext cx="8077419" cy="48699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Decoding can start at any IDR or GDR picture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EA270D-15C2-43FC-9608-D694085D497E}"/>
              </a:ext>
            </a:extLst>
          </p:cNvPr>
          <p:cNvSpPr/>
          <p:nvPr/>
        </p:nvSpPr>
        <p:spPr>
          <a:xfrm>
            <a:off x="1790391" y="3377868"/>
            <a:ext cx="704538" cy="486990"/>
          </a:xfrm>
          <a:prstGeom prst="rect">
            <a:avLst/>
          </a:prstGeom>
          <a:solidFill>
            <a:srgbClr val="333333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A80A638-D822-4300-9412-9B1306FD02CD}"/>
              </a:ext>
            </a:extLst>
          </p:cNvPr>
          <p:cNvSpPr/>
          <p:nvPr/>
        </p:nvSpPr>
        <p:spPr>
          <a:xfrm>
            <a:off x="2744765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79C7EE3-E2C0-4B19-9A63-790140BFCA14}"/>
              </a:ext>
            </a:extLst>
          </p:cNvPr>
          <p:cNvSpPr/>
          <p:nvPr/>
        </p:nvSpPr>
        <p:spPr>
          <a:xfrm>
            <a:off x="3699139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8C3DCBD-0A1F-4139-BE7F-61FA539001CB}"/>
              </a:ext>
            </a:extLst>
          </p:cNvPr>
          <p:cNvSpPr/>
          <p:nvPr/>
        </p:nvSpPr>
        <p:spPr>
          <a:xfrm>
            <a:off x="4653513" y="3377868"/>
            <a:ext cx="704538" cy="48699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2FB3A4A-2AE6-45B7-813A-5343A72D91BC}"/>
              </a:ext>
            </a:extLst>
          </p:cNvPr>
          <p:cNvSpPr/>
          <p:nvPr/>
        </p:nvSpPr>
        <p:spPr>
          <a:xfrm>
            <a:off x="5607887" y="3377868"/>
            <a:ext cx="704538" cy="48699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155BDF2-8908-4F76-B4FA-8E884CB4C8D6}"/>
              </a:ext>
            </a:extLst>
          </p:cNvPr>
          <p:cNvSpPr/>
          <p:nvPr/>
        </p:nvSpPr>
        <p:spPr>
          <a:xfrm>
            <a:off x="1790391" y="1628928"/>
            <a:ext cx="704538" cy="48699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>
                <a:lumMod val="75000"/>
              </a:schemeClr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IDR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B98C165-D3DD-431A-95EB-8FF9F66A4141}"/>
              </a:ext>
            </a:extLst>
          </p:cNvPr>
          <p:cNvSpPr/>
          <p:nvPr/>
        </p:nvSpPr>
        <p:spPr>
          <a:xfrm>
            <a:off x="2744765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41D653F-0840-4EE5-81AD-FAEF07FDD094}"/>
              </a:ext>
            </a:extLst>
          </p:cNvPr>
          <p:cNvSpPr/>
          <p:nvPr/>
        </p:nvSpPr>
        <p:spPr>
          <a:xfrm>
            <a:off x="3699139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18C67E0-A7EF-48A3-BD2B-F27125F8DEB4}"/>
              </a:ext>
            </a:extLst>
          </p:cNvPr>
          <p:cNvSpPr/>
          <p:nvPr/>
        </p:nvSpPr>
        <p:spPr>
          <a:xfrm>
            <a:off x="4653513" y="1628928"/>
            <a:ext cx="704538" cy="48699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88197D0-FB74-4381-996D-A719B531CDA4}"/>
              </a:ext>
            </a:extLst>
          </p:cNvPr>
          <p:cNvSpPr/>
          <p:nvPr/>
        </p:nvSpPr>
        <p:spPr>
          <a:xfrm>
            <a:off x="5607887" y="1628928"/>
            <a:ext cx="704538" cy="4869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GDR</a:t>
            </a:r>
          </a:p>
        </p:txBody>
      </p:sp>
      <p:cxnSp>
        <p:nvCxnSpPr>
          <p:cNvPr id="73" name="Straight Arrow Connector 17">
            <a:extLst>
              <a:ext uri="{FF2B5EF4-FFF2-40B4-BE49-F238E27FC236}">
                <a16:creationId xmlns:a16="http://schemas.microsoft.com/office/drawing/2014/main" id="{67BC86AE-2206-4D7C-9271-63AA501D270D}"/>
              </a:ext>
            </a:extLst>
          </p:cNvPr>
          <p:cNvCxnSpPr>
            <a:stCxn id="74" idx="0"/>
            <a:endCxn id="75" idx="0"/>
          </p:cNvCxnSpPr>
          <p:nvPr/>
        </p:nvCxnSpPr>
        <p:spPr>
          <a:xfrm rot="16200000" flipH="1">
            <a:off x="2622974" y="92985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5DF0DE5-1072-4801-A454-CE52E72DA534}"/>
              </a:ext>
            </a:extLst>
          </p:cNvPr>
          <p:cNvSpPr txBox="1"/>
          <p:nvPr/>
        </p:nvSpPr>
        <p:spPr>
          <a:xfrm>
            <a:off x="1790391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1C95DD1-EC96-42A6-AD6E-8292DBADC390}"/>
              </a:ext>
            </a:extLst>
          </p:cNvPr>
          <p:cNvSpPr txBox="1"/>
          <p:nvPr/>
        </p:nvSpPr>
        <p:spPr>
          <a:xfrm>
            <a:off x="2751115" y="1410261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0650BF6-CC99-4F96-899E-51AB1A9B00EB}"/>
              </a:ext>
            </a:extLst>
          </p:cNvPr>
          <p:cNvSpPr txBox="1"/>
          <p:nvPr/>
        </p:nvSpPr>
        <p:spPr>
          <a:xfrm>
            <a:off x="3699139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E75B79B-731A-4EFC-A481-91C294660862}"/>
              </a:ext>
            </a:extLst>
          </p:cNvPr>
          <p:cNvSpPr txBox="1"/>
          <p:nvPr/>
        </p:nvSpPr>
        <p:spPr>
          <a:xfrm>
            <a:off x="4659863" y="1410261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7A51771-CD59-408A-8430-76545E62F2E3}"/>
              </a:ext>
            </a:extLst>
          </p:cNvPr>
          <p:cNvSpPr txBox="1"/>
          <p:nvPr/>
        </p:nvSpPr>
        <p:spPr>
          <a:xfrm>
            <a:off x="5599456" y="1410165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A8BE078-35C3-4A3F-B26D-491C57BADFCB}"/>
              </a:ext>
            </a:extLst>
          </p:cNvPr>
          <p:cNvSpPr txBox="1"/>
          <p:nvPr/>
        </p:nvSpPr>
        <p:spPr>
          <a:xfrm>
            <a:off x="1790391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56B3397-8AFF-4187-90D4-1AC63D821759}"/>
              </a:ext>
            </a:extLst>
          </p:cNvPr>
          <p:cNvSpPr txBox="1"/>
          <p:nvPr/>
        </p:nvSpPr>
        <p:spPr>
          <a:xfrm>
            <a:off x="2751115" y="3162423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DA6AFC3-C7A7-4560-AE8D-57F5D1FC4022}"/>
              </a:ext>
            </a:extLst>
          </p:cNvPr>
          <p:cNvSpPr txBox="1"/>
          <p:nvPr/>
        </p:nvSpPr>
        <p:spPr>
          <a:xfrm>
            <a:off x="3699139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53D0809-0C5B-4D9A-A101-0F7FEF530702}"/>
              </a:ext>
            </a:extLst>
          </p:cNvPr>
          <p:cNvSpPr txBox="1"/>
          <p:nvPr/>
        </p:nvSpPr>
        <p:spPr>
          <a:xfrm>
            <a:off x="4659863" y="3162423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skip</a:t>
            </a:r>
            <a:endParaRPr lang="en-US" sz="8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668ECC3-5DA3-4003-A793-DACAE26F1E3B}"/>
              </a:ext>
            </a:extLst>
          </p:cNvPr>
          <p:cNvSpPr txBox="1"/>
          <p:nvPr/>
        </p:nvSpPr>
        <p:spPr>
          <a:xfrm>
            <a:off x="5599456" y="3162327"/>
            <a:ext cx="7045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Decode</a:t>
            </a:r>
            <a:endParaRPr lang="en-US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5" name="Straight Arrow Connector 17">
            <a:extLst>
              <a:ext uri="{FF2B5EF4-FFF2-40B4-BE49-F238E27FC236}">
                <a16:creationId xmlns:a16="http://schemas.microsoft.com/office/drawing/2014/main" id="{D62A89DF-B4F4-4F01-A98E-ECED4A67588E}"/>
              </a:ext>
            </a:extLst>
          </p:cNvPr>
          <p:cNvCxnSpPr>
            <a:stCxn id="75" idx="0"/>
            <a:endCxn id="76" idx="0"/>
          </p:cNvCxnSpPr>
          <p:nvPr/>
        </p:nvCxnSpPr>
        <p:spPr>
          <a:xfrm rot="5400000" flipH="1" flipV="1">
            <a:off x="3577348" y="936201"/>
            <a:ext cx="96" cy="948024"/>
          </a:xfrm>
          <a:prstGeom prst="curvedConnector3">
            <a:avLst>
              <a:gd name="adj1" fmla="val 2382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17">
            <a:extLst>
              <a:ext uri="{FF2B5EF4-FFF2-40B4-BE49-F238E27FC236}">
                <a16:creationId xmlns:a16="http://schemas.microsoft.com/office/drawing/2014/main" id="{FE339BF4-10CA-4DA4-B232-90EA9ACF89B4}"/>
              </a:ext>
            </a:extLst>
          </p:cNvPr>
          <p:cNvCxnSpPr>
            <a:stCxn id="76" idx="0"/>
            <a:endCxn id="77" idx="0"/>
          </p:cNvCxnSpPr>
          <p:nvPr/>
        </p:nvCxnSpPr>
        <p:spPr>
          <a:xfrm rot="16200000" flipH="1">
            <a:off x="4531722" y="92985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17">
            <a:extLst>
              <a:ext uri="{FF2B5EF4-FFF2-40B4-BE49-F238E27FC236}">
                <a16:creationId xmlns:a16="http://schemas.microsoft.com/office/drawing/2014/main" id="{9CD091F5-0EFA-4606-9068-F2417EC9D56A}"/>
              </a:ext>
            </a:extLst>
          </p:cNvPr>
          <p:cNvCxnSpPr/>
          <p:nvPr/>
        </p:nvCxnSpPr>
        <p:spPr>
          <a:xfrm rot="16200000" flipH="1">
            <a:off x="5486096" y="923501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17">
            <a:extLst>
              <a:ext uri="{FF2B5EF4-FFF2-40B4-BE49-F238E27FC236}">
                <a16:creationId xmlns:a16="http://schemas.microsoft.com/office/drawing/2014/main" id="{FC75D5CA-57C3-4B52-91C4-B23C306619E6}"/>
              </a:ext>
            </a:extLst>
          </p:cNvPr>
          <p:cNvCxnSpPr>
            <a:stCxn id="84" idx="0"/>
            <a:endCxn id="85" idx="0"/>
          </p:cNvCxnSpPr>
          <p:nvPr/>
        </p:nvCxnSpPr>
        <p:spPr>
          <a:xfrm rot="16200000" flipH="1">
            <a:off x="2622974" y="268201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17">
            <a:extLst>
              <a:ext uri="{FF2B5EF4-FFF2-40B4-BE49-F238E27FC236}">
                <a16:creationId xmlns:a16="http://schemas.microsoft.com/office/drawing/2014/main" id="{1DC3B103-9946-4373-A799-3C408E986841}"/>
              </a:ext>
            </a:extLst>
          </p:cNvPr>
          <p:cNvCxnSpPr/>
          <p:nvPr/>
        </p:nvCxnSpPr>
        <p:spPr>
          <a:xfrm rot="5400000" flipH="1" flipV="1">
            <a:off x="3557362" y="2688363"/>
            <a:ext cx="96" cy="948024"/>
          </a:xfrm>
          <a:prstGeom prst="curvedConnector3">
            <a:avLst>
              <a:gd name="adj1" fmla="val 2382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17">
            <a:extLst>
              <a:ext uri="{FF2B5EF4-FFF2-40B4-BE49-F238E27FC236}">
                <a16:creationId xmlns:a16="http://schemas.microsoft.com/office/drawing/2014/main" id="{B01A5C10-308E-4AAD-BB3B-11E17960CCA5}"/>
              </a:ext>
            </a:extLst>
          </p:cNvPr>
          <p:cNvCxnSpPr/>
          <p:nvPr/>
        </p:nvCxnSpPr>
        <p:spPr>
          <a:xfrm rot="16200000" flipH="1">
            <a:off x="4511736" y="268201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7">
            <a:extLst>
              <a:ext uri="{FF2B5EF4-FFF2-40B4-BE49-F238E27FC236}">
                <a16:creationId xmlns:a16="http://schemas.microsoft.com/office/drawing/2014/main" id="{D4D2827A-82B2-4B5C-89A7-8C793B7A5B50}"/>
              </a:ext>
            </a:extLst>
          </p:cNvPr>
          <p:cNvCxnSpPr/>
          <p:nvPr/>
        </p:nvCxnSpPr>
        <p:spPr>
          <a:xfrm rot="16200000" flipH="1">
            <a:off x="5466110" y="2675663"/>
            <a:ext cx="96" cy="960724"/>
          </a:xfrm>
          <a:prstGeom prst="curvedConnector3">
            <a:avLst>
              <a:gd name="adj1" fmla="val -238125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7">
            <a:extLst>
              <a:ext uri="{FF2B5EF4-FFF2-40B4-BE49-F238E27FC236}">
                <a16:creationId xmlns:a16="http://schemas.microsoft.com/office/drawing/2014/main" id="{4853E824-C69F-4986-92E3-CF5170CBE0D6}"/>
              </a:ext>
            </a:extLst>
          </p:cNvPr>
          <p:cNvCxnSpPr>
            <a:stCxn id="71" idx="2"/>
            <a:endCxn id="70" idx="2"/>
          </p:cNvCxnSpPr>
          <p:nvPr/>
        </p:nvCxnSpPr>
        <p:spPr>
          <a:xfrm rot="5400000">
            <a:off x="5482969" y="1638731"/>
            <a:ext cx="12700" cy="954374"/>
          </a:xfrm>
          <a:prstGeom prst="curvedConnector3">
            <a:avLst>
              <a:gd name="adj1" fmla="val 1800000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7">
            <a:extLst>
              <a:ext uri="{FF2B5EF4-FFF2-40B4-BE49-F238E27FC236}">
                <a16:creationId xmlns:a16="http://schemas.microsoft.com/office/drawing/2014/main" id="{99AE5178-E176-40A0-92B2-0D3DA36BD993}"/>
              </a:ext>
            </a:extLst>
          </p:cNvPr>
          <p:cNvCxnSpPr>
            <a:stCxn id="71" idx="2"/>
            <a:endCxn id="68" idx="2"/>
          </p:cNvCxnSpPr>
          <p:nvPr/>
        </p:nvCxnSpPr>
        <p:spPr>
          <a:xfrm rot="5400000">
            <a:off x="5005782" y="1161544"/>
            <a:ext cx="12700" cy="1908748"/>
          </a:xfrm>
          <a:prstGeom prst="curvedConnector3">
            <a:avLst>
              <a:gd name="adj1" fmla="val 3275409"/>
            </a:avLst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6B32251-B33E-440E-896C-85F14C71ECC8}"/>
              </a:ext>
            </a:extLst>
          </p:cNvPr>
          <p:cNvSpPr txBox="1"/>
          <p:nvPr/>
        </p:nvSpPr>
        <p:spPr>
          <a:xfrm>
            <a:off x="5853824" y="2182467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Reference Pictures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EE2CA98-D57B-4299-8F33-FC384FB82E67}"/>
              </a:ext>
            </a:extLst>
          </p:cNvPr>
          <p:cNvSpPr/>
          <p:nvPr/>
        </p:nvSpPr>
        <p:spPr>
          <a:xfrm>
            <a:off x="3705489" y="4165693"/>
            <a:ext cx="704538" cy="4869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8708907-D493-4D47-A997-4981D4A45FC5}"/>
              </a:ext>
            </a:extLst>
          </p:cNvPr>
          <p:cNvSpPr/>
          <p:nvPr/>
        </p:nvSpPr>
        <p:spPr>
          <a:xfrm>
            <a:off x="4659863" y="4165693"/>
            <a:ext cx="704538" cy="4869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7" name="Straight Arrow Connector 17">
            <a:extLst>
              <a:ext uri="{FF2B5EF4-FFF2-40B4-BE49-F238E27FC236}">
                <a16:creationId xmlns:a16="http://schemas.microsoft.com/office/drawing/2014/main" id="{25668B20-B1C7-41B2-8754-06D8B4BD8FD9}"/>
              </a:ext>
            </a:extLst>
          </p:cNvPr>
          <p:cNvCxnSpPr>
            <a:stCxn id="60" idx="2"/>
            <a:endCxn id="106" idx="3"/>
          </p:cNvCxnSpPr>
          <p:nvPr/>
        </p:nvCxnSpPr>
        <p:spPr>
          <a:xfrm rot="5400000">
            <a:off x="5390114" y="3839146"/>
            <a:ext cx="544330" cy="595755"/>
          </a:xfrm>
          <a:prstGeom prst="curvedConnector2">
            <a:avLst/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7">
            <a:extLst>
              <a:ext uri="{FF2B5EF4-FFF2-40B4-BE49-F238E27FC236}">
                <a16:creationId xmlns:a16="http://schemas.microsoft.com/office/drawing/2014/main" id="{5FD740CB-AA13-44C5-B4FA-57A2656C14FD}"/>
              </a:ext>
            </a:extLst>
          </p:cNvPr>
          <p:cNvCxnSpPr>
            <a:stCxn id="60" idx="2"/>
            <a:endCxn id="105" idx="3"/>
          </p:cNvCxnSpPr>
          <p:nvPr/>
        </p:nvCxnSpPr>
        <p:spPr>
          <a:xfrm rot="5400000">
            <a:off x="4912927" y="3361959"/>
            <a:ext cx="544330" cy="1550129"/>
          </a:xfrm>
          <a:prstGeom prst="curvedConnector2">
            <a:avLst/>
          </a:prstGeom>
          <a:ln w="3175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6FD8048F-5967-48F7-8515-B8E3B81CCC5C}"/>
              </a:ext>
            </a:extLst>
          </p:cNvPr>
          <p:cNvSpPr txBox="1"/>
          <p:nvPr/>
        </p:nvSpPr>
        <p:spPr>
          <a:xfrm>
            <a:off x="4883992" y="4702026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Unavailable Reference Picture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DBBA0B2-DE98-4ADC-BB19-69FA11542420}"/>
              </a:ext>
            </a:extLst>
          </p:cNvPr>
          <p:cNvSpPr txBox="1"/>
          <p:nvPr/>
        </p:nvSpPr>
        <p:spPr>
          <a:xfrm>
            <a:off x="621690" y="825981"/>
            <a:ext cx="53589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u="sng" dirty="0">
                <a:solidFill>
                  <a:srgbClr val="CC0066"/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https://vcgit.hhi.fraunhofer.de/jvet/VVCSoftware_VTM/-/merge_requests/2026</a:t>
            </a:r>
            <a:endParaRPr lang="en-US" sz="1200" dirty="0">
              <a:solidFill>
                <a:srgbClr val="CC0066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F22F07F-4894-41CD-AD02-0A80E26DBF7B}"/>
              </a:ext>
            </a:extLst>
          </p:cNvPr>
          <p:cNvSpPr txBox="1"/>
          <p:nvPr/>
        </p:nvSpPr>
        <p:spPr>
          <a:xfrm flipH="1">
            <a:off x="302165" y="1694667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At IDR: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E83CC0D-7EC3-4AE4-87AE-912B7B52D961}"/>
              </a:ext>
            </a:extLst>
          </p:cNvPr>
          <p:cNvSpPr txBox="1"/>
          <p:nvPr/>
        </p:nvSpPr>
        <p:spPr>
          <a:xfrm flipH="1">
            <a:off x="334549" y="3452086"/>
            <a:ext cx="9088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At GDR: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67D6F47-BA20-4481-93BB-BA16FA2DB03E}"/>
              </a:ext>
            </a:extLst>
          </p:cNvPr>
          <p:cNvSpPr/>
          <p:nvPr/>
        </p:nvSpPr>
        <p:spPr>
          <a:xfrm>
            <a:off x="6875051" y="908841"/>
            <a:ext cx="335713" cy="243495"/>
          </a:xfrm>
          <a:prstGeom prst="rect">
            <a:avLst/>
          </a:prstGeom>
          <a:noFill/>
          <a:ln w="38100">
            <a:solidFill>
              <a:schemeClr val="tx2"/>
            </a:solidFill>
            <a:prstDash val="sys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F554892-DED0-4C98-BA46-940502FED77C}"/>
              </a:ext>
            </a:extLst>
          </p:cNvPr>
          <p:cNvSpPr txBox="1"/>
          <p:nvPr/>
        </p:nvSpPr>
        <p:spPr>
          <a:xfrm>
            <a:off x="7210764" y="869912"/>
            <a:ext cx="1420002" cy="32135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First Decoded Picture</a:t>
            </a:r>
          </a:p>
        </p:txBody>
      </p:sp>
    </p:spTree>
    <p:extLst>
      <p:ext uri="{BB962C8B-B14F-4D97-AF65-F5344CB8AC3E}">
        <p14:creationId xmlns:p14="http://schemas.microsoft.com/office/powerpoint/2010/main" val="76684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Simulation Result</a:t>
            </a:r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71911EE4-00C4-46D1-8687-5A946FD39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998231"/>
              </p:ext>
            </p:extLst>
          </p:nvPr>
        </p:nvGraphicFramePr>
        <p:xfrm>
          <a:off x="4659041" y="3089760"/>
          <a:ext cx="4038600" cy="14573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26136643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149638248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73811422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787216813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915379277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8065794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119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31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27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173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080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594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41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124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736683"/>
                  </a:ext>
                </a:extLst>
              </a:tr>
            </a:tbl>
          </a:graphicData>
        </a:graphic>
      </p:graphicFrame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92F6933-E42D-45A5-B968-B325A63BEE47}"/>
              </a:ext>
            </a:extLst>
          </p:cNvPr>
          <p:cNvGrpSpPr/>
          <p:nvPr/>
        </p:nvGrpSpPr>
        <p:grpSpPr>
          <a:xfrm>
            <a:off x="506434" y="1530059"/>
            <a:ext cx="7698837" cy="1459394"/>
            <a:chOff x="447819" y="914597"/>
            <a:chExt cx="7698837" cy="1459394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094E9C43-A750-4A8F-84F0-3413A30AC40D}"/>
                </a:ext>
              </a:extLst>
            </p:cNvPr>
            <p:cNvSpPr txBox="1"/>
            <p:nvPr/>
          </p:nvSpPr>
          <p:spPr>
            <a:xfrm>
              <a:off x="3016701" y="2035437"/>
              <a:ext cx="9593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rgbClr val="CC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 Reference </a:t>
              </a:r>
            </a:p>
            <a:p>
              <a:r>
                <a:rPr lang="en-US" sz="800" dirty="0">
                  <a:solidFill>
                    <a:srgbClr val="CC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Pictures</a:t>
              </a:r>
              <a:endParaRPr lang="en-US" sz="800" dirty="0">
                <a:solidFill>
                  <a:srgbClr val="CC0066"/>
                </a:solidFill>
              </a:endParaRPr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B5CEDA45-AC41-42B1-9E6D-A31CB9E320E9}"/>
                </a:ext>
              </a:extLst>
            </p:cNvPr>
            <p:cNvGrpSpPr/>
            <p:nvPr/>
          </p:nvGrpSpPr>
          <p:grpSpPr>
            <a:xfrm>
              <a:off x="447819" y="914597"/>
              <a:ext cx="7698837" cy="966060"/>
              <a:chOff x="447819" y="914597"/>
              <a:chExt cx="7698837" cy="966060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82EBC77D-F49B-4AAB-A056-8DAE1DE8E6E7}"/>
                  </a:ext>
                </a:extLst>
              </p:cNvPr>
              <p:cNvSpPr/>
              <p:nvPr/>
            </p:nvSpPr>
            <p:spPr>
              <a:xfrm>
                <a:off x="1512570" y="1537304"/>
                <a:ext cx="330720" cy="33072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IDR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D825B481-0EFB-49F5-8A3B-0CE8C2536F22}"/>
                  </a:ext>
                </a:extLst>
              </p:cNvPr>
              <p:cNvSpPr/>
              <p:nvPr/>
            </p:nvSpPr>
            <p:spPr>
              <a:xfrm>
                <a:off x="3613692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9D458FC-3501-4ADA-AB3A-838D8F662641}"/>
                  </a:ext>
                </a:extLst>
              </p:cNvPr>
              <p:cNvSpPr/>
              <p:nvPr/>
            </p:nvSpPr>
            <p:spPr>
              <a:xfrm>
                <a:off x="5714814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72E284E-3BD2-4CE7-B722-294F9250E4A1}"/>
                  </a:ext>
                </a:extLst>
              </p:cNvPr>
              <p:cNvSpPr/>
              <p:nvPr/>
            </p:nvSpPr>
            <p:spPr>
              <a:xfrm>
                <a:off x="7815936" y="1524344"/>
                <a:ext cx="330720" cy="33072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</a:t>
                </a: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055A7DC8-B955-4F8A-8A66-8FC610552E7D}"/>
                  </a:ext>
                </a:extLst>
              </p:cNvPr>
              <p:cNvCxnSpPr/>
              <p:nvPr/>
            </p:nvCxnSpPr>
            <p:spPr>
              <a:xfrm>
                <a:off x="1679960" y="925491"/>
                <a:ext cx="0" cy="632142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EF43F73-6C02-4391-B941-918DA402E1E5}"/>
                  </a:ext>
                </a:extLst>
              </p:cNvPr>
              <p:cNvSpPr/>
              <p:nvPr/>
            </p:nvSpPr>
            <p:spPr>
              <a:xfrm>
                <a:off x="4990056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3F5597C-4077-4EF6-9864-3DF1DB7BB8F9}"/>
                  </a:ext>
                </a:extLst>
              </p:cNvPr>
              <p:cNvSpPr/>
              <p:nvPr/>
            </p:nvSpPr>
            <p:spPr>
              <a:xfrm>
                <a:off x="7093285" y="1524681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1BCA91C0-4416-4C07-8134-9AADEE1DD426}"/>
                  </a:ext>
                </a:extLst>
              </p:cNvPr>
              <p:cNvCxnSpPr/>
              <p:nvPr/>
            </p:nvCxnSpPr>
            <p:spPr>
              <a:xfrm>
                <a:off x="5161039" y="1287937"/>
                <a:ext cx="0" cy="238906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116AC8BF-2A85-4BDC-9EE1-5A7F1A9364CC}"/>
                  </a:ext>
                </a:extLst>
              </p:cNvPr>
              <p:cNvCxnSpPr/>
              <p:nvPr/>
            </p:nvCxnSpPr>
            <p:spPr>
              <a:xfrm>
                <a:off x="7258645" y="1285438"/>
                <a:ext cx="0" cy="238906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CF92A7C-E2CF-49C3-86BA-6029D590DBAB}"/>
                  </a:ext>
                </a:extLst>
              </p:cNvPr>
              <p:cNvCxnSpPr/>
              <p:nvPr/>
            </p:nvCxnSpPr>
            <p:spPr>
              <a:xfrm>
                <a:off x="3778116" y="1417851"/>
                <a:ext cx="1377300" cy="8495"/>
              </a:xfrm>
              <a:prstGeom prst="line">
                <a:avLst/>
              </a:prstGeom>
              <a:ln w="3175">
                <a:solidFill>
                  <a:srgbClr val="C00000"/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3F7137E9-13B3-4E12-88CD-82C76A2457C6}"/>
                  </a:ext>
                </a:extLst>
              </p:cNvPr>
              <p:cNvCxnSpPr/>
              <p:nvPr/>
            </p:nvCxnSpPr>
            <p:spPr>
              <a:xfrm>
                <a:off x="5874550" y="1413603"/>
                <a:ext cx="1377300" cy="8495"/>
              </a:xfrm>
              <a:prstGeom prst="line">
                <a:avLst/>
              </a:prstGeom>
              <a:ln w="3175">
                <a:solidFill>
                  <a:srgbClr val="C00000"/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1B53BCF6-832D-45A1-9E6E-6986BE3E4689}"/>
                  </a:ext>
                </a:extLst>
              </p:cNvPr>
              <p:cNvSpPr txBox="1"/>
              <p:nvPr/>
            </p:nvSpPr>
            <p:spPr>
              <a:xfrm>
                <a:off x="3939337" y="1422098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Interval</a:t>
                </a:r>
              </a:p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Rate)</a:t>
                </a:r>
                <a:endParaRPr lang="en-US" sz="800" dirty="0">
                  <a:solidFill>
                    <a:srgbClr val="CC0066"/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9506712A-FABF-4E7E-B1C9-A295AB4C7550}"/>
                  </a:ext>
                </a:extLst>
              </p:cNvPr>
              <p:cNvSpPr txBox="1"/>
              <p:nvPr/>
            </p:nvSpPr>
            <p:spPr>
              <a:xfrm>
                <a:off x="6000990" y="1388356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Interval</a:t>
                </a:r>
              </a:p>
              <a:p>
                <a:r>
                  <a:rPr lang="en-US" sz="800" dirty="0">
                    <a:solidFill>
                      <a:srgbClr val="CC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Rate)</a:t>
                </a:r>
                <a:endParaRPr lang="en-US" sz="800" dirty="0">
                  <a:solidFill>
                    <a:srgbClr val="CC0066"/>
                  </a:solidFill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2056896A-83C6-4BD5-A445-3A78C77FFBA4}"/>
                  </a:ext>
                </a:extLst>
              </p:cNvPr>
              <p:cNvSpPr/>
              <p:nvPr/>
            </p:nvSpPr>
            <p:spPr>
              <a:xfrm>
                <a:off x="3165667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C8730282-F59E-495F-BCA8-4EC3049FCE37}"/>
                  </a:ext>
                </a:extLst>
              </p:cNvPr>
              <p:cNvSpPr/>
              <p:nvPr/>
            </p:nvSpPr>
            <p:spPr>
              <a:xfrm>
                <a:off x="2790681" y="1524344"/>
                <a:ext cx="330720" cy="330720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  <a:buSzPct val="100000"/>
                </a:pPr>
                <a:r>
                  <a:rPr lang="en-US" sz="11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</a:p>
            </p:txBody>
          </p: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CC52DC39-C54B-49D5-A991-96EB549B5CDF}"/>
                  </a:ext>
                </a:extLst>
              </p:cNvPr>
              <p:cNvCxnSpPr/>
              <p:nvPr/>
            </p:nvCxnSpPr>
            <p:spPr>
              <a:xfrm rot="5400000">
                <a:off x="3555040" y="1616062"/>
                <a:ext cx="12700" cy="448025"/>
              </a:xfrm>
              <a:prstGeom prst="curvedConnector3">
                <a:avLst>
                  <a:gd name="adj1" fmla="val 1209819"/>
                </a:avLst>
              </a:prstGeom>
              <a:ln w="3175">
                <a:solidFill>
                  <a:srgbClr val="C0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1">
                <a:extLst>
                  <a:ext uri="{FF2B5EF4-FFF2-40B4-BE49-F238E27FC236}">
                    <a16:creationId xmlns:a16="http://schemas.microsoft.com/office/drawing/2014/main" id="{5301485B-786B-4595-BEAD-1809E21FAA70}"/>
                  </a:ext>
                </a:extLst>
              </p:cNvPr>
              <p:cNvCxnSpPr/>
              <p:nvPr/>
            </p:nvCxnSpPr>
            <p:spPr>
              <a:xfrm rot="5400000">
                <a:off x="3367547" y="1428569"/>
                <a:ext cx="12700" cy="823011"/>
              </a:xfrm>
              <a:prstGeom prst="curvedConnector3">
                <a:avLst>
                  <a:gd name="adj1" fmla="val 1800000"/>
                </a:avLst>
              </a:prstGeom>
              <a:ln w="3175">
                <a:solidFill>
                  <a:srgbClr val="C0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E64DB2E5-9F60-4049-9EA1-F660308199DE}"/>
                  </a:ext>
                </a:extLst>
              </p:cNvPr>
              <p:cNvCxnSpPr/>
              <p:nvPr/>
            </p:nvCxnSpPr>
            <p:spPr>
              <a:xfrm>
                <a:off x="3781082" y="919011"/>
                <a:ext cx="0" cy="603420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FAD0B1E-3305-4B18-9AC5-11BD092FEE0D}"/>
                  </a:ext>
                </a:extLst>
              </p:cNvPr>
              <p:cNvCxnSpPr>
                <a:endCxn id="62" idx="0"/>
              </p:cNvCxnSpPr>
              <p:nvPr/>
            </p:nvCxnSpPr>
            <p:spPr>
              <a:xfrm>
                <a:off x="5880174" y="916510"/>
                <a:ext cx="0" cy="607834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5E0DB5A7-02B5-4001-942C-C2FB53064605}"/>
                  </a:ext>
                </a:extLst>
              </p:cNvPr>
              <p:cNvCxnSpPr/>
              <p:nvPr/>
            </p:nvCxnSpPr>
            <p:spPr>
              <a:xfrm>
                <a:off x="7981296" y="914597"/>
                <a:ext cx="0" cy="607834"/>
              </a:xfrm>
              <a:prstGeom prst="line">
                <a:avLst/>
              </a:prstGeom>
              <a:ln w="31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DDDA1175-EB9D-434D-979C-E1A02D43F1BE}"/>
                  </a:ext>
                </a:extLst>
              </p:cNvPr>
              <p:cNvCxnSpPr/>
              <p:nvPr/>
            </p:nvCxnSpPr>
            <p:spPr>
              <a:xfrm>
                <a:off x="1685700" y="981351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DFE5DAD6-5C0C-4BB3-B262-AC54EF334FB0}"/>
                  </a:ext>
                </a:extLst>
              </p:cNvPr>
              <p:cNvSpPr txBox="1"/>
              <p:nvPr/>
            </p:nvSpPr>
            <p:spPr>
              <a:xfrm>
                <a:off x="1776890" y="970487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67C22C4D-2794-4ED2-903A-7124D7AE8F96}"/>
                  </a:ext>
                </a:extLst>
              </p:cNvPr>
              <p:cNvCxnSpPr/>
              <p:nvPr/>
            </p:nvCxnSpPr>
            <p:spPr>
              <a:xfrm>
                <a:off x="3797750" y="1002234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658C8E6-B95C-4DF8-B35F-2C87CB0ABCE8}"/>
                  </a:ext>
                </a:extLst>
              </p:cNvPr>
              <p:cNvSpPr txBox="1"/>
              <p:nvPr/>
            </p:nvSpPr>
            <p:spPr>
              <a:xfrm>
                <a:off x="3888940" y="991370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8169349D-CE7B-4407-8122-47C60C981B75}"/>
                  </a:ext>
                </a:extLst>
              </p:cNvPr>
              <p:cNvCxnSpPr/>
              <p:nvPr/>
            </p:nvCxnSpPr>
            <p:spPr>
              <a:xfrm>
                <a:off x="5879320" y="1015497"/>
                <a:ext cx="2101122" cy="1296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B9FB7077-F1CD-425B-A23E-25DF1700644B}"/>
                  </a:ext>
                </a:extLst>
              </p:cNvPr>
              <p:cNvSpPr txBox="1"/>
              <p:nvPr/>
            </p:nvSpPr>
            <p:spPr>
              <a:xfrm>
                <a:off x="6000990" y="1012253"/>
                <a:ext cx="95937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GDR Period</a:t>
                </a:r>
              </a:p>
              <a:p>
                <a:r>
                  <a:rPr lang="en-US" sz="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(Frame Rate + 4)</a:t>
                </a:r>
                <a:endParaRPr lang="en-US" sz="800" dirty="0"/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C02E43C-EEA2-4AA1-B063-3634BBBC22D9}"/>
                  </a:ext>
                </a:extLst>
              </p:cNvPr>
              <p:cNvSpPr txBox="1"/>
              <p:nvPr/>
            </p:nvSpPr>
            <p:spPr>
              <a:xfrm flipH="1">
                <a:off x="447819" y="1542103"/>
                <a:ext cx="90887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113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Nokia Pure Text Light"/>
                    <a:ea typeface="Nokia Pure Text Light" panose="020B0304040602060303" pitchFamily="34" charset="0"/>
                    <a:cs typeface="Nokia Pure Text Light" panose="020B0304040602060303" pitchFamily="34" charset="0"/>
                  </a:rPr>
                  <a:t>Test:</a:t>
                </a:r>
                <a:endParaRPr 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7C35129-5867-4F23-B5FC-DE454ECA3BE4}"/>
              </a:ext>
            </a:extLst>
          </p:cNvPr>
          <p:cNvGrpSpPr/>
          <p:nvPr/>
        </p:nvGrpSpPr>
        <p:grpSpPr>
          <a:xfrm>
            <a:off x="536888" y="1119662"/>
            <a:ext cx="7668383" cy="349788"/>
            <a:chOff x="478273" y="2398057"/>
            <a:chExt cx="7668383" cy="349788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9F1109E8-962A-45E6-8BEA-939C29670DBE}"/>
                </a:ext>
              </a:extLst>
            </p:cNvPr>
            <p:cNvSpPr/>
            <p:nvPr/>
          </p:nvSpPr>
          <p:spPr>
            <a:xfrm>
              <a:off x="1512570" y="2411017"/>
              <a:ext cx="330720" cy="33072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IDR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AC6A387-B8DE-418C-88B5-CD354DEDB73E}"/>
                </a:ext>
              </a:extLst>
            </p:cNvPr>
            <p:cNvSpPr/>
            <p:nvPr/>
          </p:nvSpPr>
          <p:spPr>
            <a:xfrm>
              <a:off x="3613692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100093A-86DA-414D-9457-CF985F7CBB0E}"/>
                </a:ext>
              </a:extLst>
            </p:cNvPr>
            <p:cNvSpPr/>
            <p:nvPr/>
          </p:nvSpPr>
          <p:spPr>
            <a:xfrm>
              <a:off x="5714814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D860874B-AE51-4CBC-A9F2-DFE478DD837C}"/>
                </a:ext>
              </a:extLst>
            </p:cNvPr>
            <p:cNvSpPr/>
            <p:nvPr/>
          </p:nvSpPr>
          <p:spPr>
            <a:xfrm>
              <a:off x="7815936" y="2398057"/>
              <a:ext cx="330720" cy="330720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CRA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F97B1A3-2998-4F32-A063-5A2AEA009AE1}"/>
                </a:ext>
              </a:extLst>
            </p:cNvPr>
            <p:cNvSpPr/>
            <p:nvPr/>
          </p:nvSpPr>
          <p:spPr>
            <a:xfrm>
              <a:off x="4990056" y="2398057"/>
              <a:ext cx="330720" cy="33072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5EEAA7-6683-40D4-9086-618BA3EB854F}"/>
                </a:ext>
              </a:extLst>
            </p:cNvPr>
            <p:cNvSpPr/>
            <p:nvPr/>
          </p:nvSpPr>
          <p:spPr>
            <a:xfrm>
              <a:off x="7093285" y="2398394"/>
              <a:ext cx="330720" cy="33072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F55687C-6264-4985-9D09-FA0357C0FB3B}"/>
                </a:ext>
              </a:extLst>
            </p:cNvPr>
            <p:cNvSpPr txBox="1"/>
            <p:nvPr/>
          </p:nvSpPr>
          <p:spPr>
            <a:xfrm flipH="1">
              <a:off x="478273" y="2409291"/>
              <a:ext cx="9088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113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Nokia Pure Text Light"/>
                  <a:ea typeface="Nokia Pure Text Light" panose="020B0304040602060303" pitchFamily="34" charset="0"/>
                  <a:cs typeface="Nokia Pure Text Light" panose="020B0304040602060303" pitchFamily="34" charset="0"/>
                </a:rPr>
                <a:t>Anchor:</a:t>
              </a:r>
              <a:endParaRPr 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15E63A-FBAE-4ECA-BF95-22C75839B598}"/>
              </a:ext>
            </a:extLst>
          </p:cNvPr>
          <p:cNvSpPr txBox="1"/>
          <p:nvPr/>
        </p:nvSpPr>
        <p:spPr>
          <a:xfrm>
            <a:off x="36000" y="3343422"/>
            <a:ext cx="4536000" cy="1378965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CRA/GDR period (between GDR to next GDR picture) is (frame rate + 4) 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GDR interval (between GDR and recovery point Picture) is frame rate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Each Inter Picture refers up to 2 immediately preceding pictures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Intra </a:t>
            </a:r>
            <a:r>
              <a:rPr lang="en-US" sz="1100" dirty="0" err="1">
                <a:solidFill>
                  <a:schemeClr val="tx2"/>
                </a:solidFill>
              </a:rPr>
              <a:t>Qp</a:t>
            </a:r>
            <a:r>
              <a:rPr lang="en-US" sz="1100" dirty="0">
                <a:solidFill>
                  <a:schemeClr val="tx2"/>
                </a:solidFill>
              </a:rPr>
              <a:t> Offset = 0</a:t>
            </a:r>
          </a:p>
          <a:p>
            <a:pPr marL="117475" indent="-11747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Enable all in-loop filters</a:t>
            </a:r>
          </a:p>
          <a:p>
            <a:pPr marL="228600" indent="-22860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2"/>
              </a:solidFill>
            </a:endParaRPr>
          </a:p>
          <a:p>
            <a:pPr marL="171450" indent="-1714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1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JVET-Z0118: AHG7: GDR Implementation for ECM 4.0</a:t>
            </a:r>
            <a:endParaRPr lang="en-US" dirty="0"/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9F85241E-68D6-43A4-B96E-F363E4D587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274639"/>
            <a:ext cx="7886700" cy="48699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686838-0B48-4968-8FE1-1CD42630D5EE}"/>
              </a:ext>
            </a:extLst>
          </p:cNvPr>
          <p:cNvSpPr txBox="1"/>
          <p:nvPr/>
        </p:nvSpPr>
        <p:spPr>
          <a:xfrm flipH="1">
            <a:off x="628650" y="896388"/>
            <a:ext cx="733656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kumimoji="0" lang="en-US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implementation on ECM 4.0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part of code is a future-proof code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Ported from Y0163 to Z0118 without adding any additional codes or making any code changes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All the new ECM In-loop filters are enabled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Decoding can start at any IDR or GDR picture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11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kia Pure Text Light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 compared to </a:t>
            </a:r>
            <a:r>
              <a:rPr lang="en-US" sz="1600" dirty="0" err="1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VTM</a:t>
            </a: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-like GDR,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code is independent from other coding tools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GDR code will not affect ECM coding tools and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Adding new coding tools will not affect GDR code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easy to maintain GDR code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Better coding performance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11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kia Pure Text Light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11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Text Light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proposed to include GDR code in ECM software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283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76794B-F2D4-4B96-A27E-886FB06B75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25EBF6-ECD8-4FD8-87B0-D51BD82513D2}"/>
              </a:ext>
            </a:extLst>
          </p:cNvPr>
          <p:cNvSpPr txBox="1"/>
          <p:nvPr/>
        </p:nvSpPr>
        <p:spPr>
          <a:xfrm>
            <a:off x="840828" y="2242207"/>
            <a:ext cx="7539420" cy="9144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2400" dirty="0">
                <a:solidFill>
                  <a:schemeClr val="tx2"/>
                </a:solidFill>
              </a:rPr>
              <a:t>Thanks </a:t>
            </a:r>
            <a:r>
              <a:rPr lang="en-US" sz="2400" dirty="0" err="1">
                <a:solidFill>
                  <a:schemeClr val="tx2"/>
                </a:solidFill>
              </a:rPr>
              <a:t>InterDigital</a:t>
            </a:r>
            <a:r>
              <a:rPr lang="en-US" sz="2400" dirty="0">
                <a:solidFill>
                  <a:schemeClr val="tx2"/>
                </a:solidFill>
              </a:rPr>
              <a:t> and Qualcomm for cross checking </a:t>
            </a:r>
          </a:p>
        </p:txBody>
      </p:sp>
    </p:spTree>
    <p:extLst>
      <p:ext uri="{BB962C8B-B14F-4D97-AF65-F5344CB8AC3E}">
        <p14:creationId xmlns:p14="http://schemas.microsoft.com/office/powerpoint/2010/main" val="3142209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594728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D607ECED-125B-4819-B1AF-A407FD5FBFE4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. Whit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63A617FE-AE05-4A61-9200-9DB21BC86420}"/>
    </a:ext>
  </a:extLst>
</a:theme>
</file>

<file path=ppt/theme/theme3.xml><?xml version="1.0" encoding="utf-8"?>
<a:theme xmlns:a="http://schemas.openxmlformats.org/drawingml/2006/main" name="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29248FC-C2A3-4C5A-9841-25F3E95F680E}"/>
    </a:ext>
  </a:extLst>
</a:theme>
</file>

<file path=ppt/theme/theme4.xml><?xml version="1.0" encoding="utf-8"?>
<a:theme xmlns:a="http://schemas.openxmlformats.org/drawingml/2006/main" name="4. 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7ED86393-7FC3-4DF9-A6A4-3DF3F2E119E9}"/>
    </a:ext>
  </a:extLst>
</a:theme>
</file>

<file path=ppt/theme/theme5.xml><?xml version="1.0" encoding="utf-8"?>
<a:theme xmlns:a="http://schemas.openxmlformats.org/drawingml/2006/main" name="5. 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97D36171-0668-4AA8-AC6A-2533904BC43D}"/>
    </a:ext>
  </a:extLst>
</a:theme>
</file>

<file path=ppt/theme/theme6.xml><?xml version="1.0" encoding="utf-8"?>
<a:theme xmlns:a="http://schemas.openxmlformats.org/drawingml/2006/main" name="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B78B4EB8-FC75-47FB-9969-DC7E29AB663F}"/>
    </a:ext>
  </a:extLst>
</a:theme>
</file>

<file path=ppt/theme/theme7.xml><?xml version="1.0" encoding="utf-8"?>
<a:theme xmlns:a="http://schemas.openxmlformats.org/drawingml/2006/main" name="7. Image 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0D0978C-6ADB-46BE-AC91-FC9C34EB6E6E}"/>
    </a:ext>
  </a:extLst>
</a:theme>
</file>

<file path=ppt/theme/theme8.xml><?xml version="1.0" encoding="utf-8"?>
<a:theme xmlns:a="http://schemas.openxmlformats.org/drawingml/2006/main" name="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2 v1.3.potx" id="{61B7976F-8EFC-44EB-9CA9-2BA63FE90BAB}" vid="{EC5C870C-123C-47BB-B385-E80A9B765B04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RPIRPAOIPQ5P-1799250034-41882</_dlc_DocId>
    <_dlc_DocIdUrl xmlns="71c5aaf6-e6ce-465b-b873-5148d2a4c105">
      <Url>https://nokia.sharepoint.com/sites/MCACoreNetworksMarketing/_layouts/15/DocIdRedir.aspx?ID=RPIRPAOIPQ5P-1799250034-41882</Url>
      <Description>RPIRPAOIPQ5P-1799250034-41882</Description>
    </_dlc_DocIdUrl>
    <Thumbnail xmlns="bec3101b-4d33-40e0-86ed-8a7d2399e94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E0BCD8D0F4344AB395DA62B3D35E5E" ma:contentTypeVersion="15" ma:contentTypeDescription="Create a new document." ma:contentTypeScope="" ma:versionID="fa7afe1fcfbe3c5842febd3cf0182d88">
  <xsd:schema xmlns:xsd="http://www.w3.org/2001/XMLSchema" xmlns:xs="http://www.w3.org/2001/XMLSchema" xmlns:p="http://schemas.microsoft.com/office/2006/metadata/properties" xmlns:ns2="71c5aaf6-e6ce-465b-b873-5148d2a4c105" xmlns:ns3="bec3101b-4d33-40e0-86ed-8a7d2399e94b" xmlns:ns4="d905da8f-3fa7-4a1f-8393-cedbc2f02049" targetNamespace="http://schemas.microsoft.com/office/2006/metadata/properties" ma:root="true" ma:fieldsID="8be73b46bd3fe0f9444fe922fd049641" ns2:_="" ns3:_="" ns4:_="">
    <xsd:import namespace="71c5aaf6-e6ce-465b-b873-5148d2a4c105"/>
    <xsd:import namespace="bec3101b-4d33-40e0-86ed-8a7d2399e94b"/>
    <xsd:import namespace="d905da8f-3fa7-4a1f-8393-cedbc2f0204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c3101b-4d33-40e0-86ed-8a7d2399e9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Thumbnail" ma:index="25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05da8f-3fa7-4a1f-8393-cedbc2f0204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99BE85-70F1-4EB8-BA11-5D298B928A43}">
  <ds:schemaRefs>
    <ds:schemaRef ds:uri="http://purl.org/dc/elements/1.1/"/>
    <ds:schemaRef ds:uri="http://www.w3.org/XML/1998/namespace"/>
    <ds:schemaRef ds:uri="http://purl.org/dc/dcmitype/"/>
    <ds:schemaRef ds:uri="71c5aaf6-e6ce-465b-b873-5148d2a4c105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d905da8f-3fa7-4a1f-8393-cedbc2f02049"/>
    <ds:schemaRef ds:uri="bec3101b-4d33-40e0-86ed-8a7d2399e94b"/>
  </ds:schemaRefs>
</ds:datastoreItem>
</file>

<file path=customXml/itemProps2.xml><?xml version="1.0" encoding="utf-8"?>
<ds:datastoreItem xmlns:ds="http://schemas.openxmlformats.org/officeDocument/2006/customXml" ds:itemID="{441B9A6B-B684-4373-AE79-D1A0C66514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bec3101b-4d33-40e0-86ed-8a7d2399e94b"/>
    <ds:schemaRef ds:uri="d905da8f-3fa7-4a1f-8393-cedbc2f020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C14361-8118-4B02-B6C9-2D093A0649D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F45C82D-0287-4EC9-8638-619010D1586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EB3C6A87-BF88-4B6A-8235-55FD0162B5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746</Words>
  <Application>Microsoft Office PowerPoint</Application>
  <PresentationFormat>On-screen Show (16:9)</PresentationFormat>
  <Paragraphs>229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9</vt:i4>
      </vt:variant>
    </vt:vector>
  </HeadingPairs>
  <TitlesOfParts>
    <vt:vector size="2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Wingdings</vt:lpstr>
      <vt:lpstr>1. White master</vt:lpstr>
      <vt:lpstr>2. White title master</vt:lpstr>
      <vt:lpstr>3. Blue title master</vt:lpstr>
      <vt:lpstr>4. Blue end slide</vt:lpstr>
      <vt:lpstr>5. White end slide</vt:lpstr>
      <vt:lpstr>6. Gray master</vt:lpstr>
      <vt:lpstr>7. Image </vt:lpstr>
      <vt:lpstr>8. Blue master</vt:lpstr>
      <vt:lpstr>JVET-Z0118 AHG7: GDR Implementation for ECM 4.0</vt:lpstr>
      <vt:lpstr>GDR Implementation in ECM 4.0</vt:lpstr>
      <vt:lpstr>New GDR Implementation</vt:lpstr>
      <vt:lpstr>Handle in-loop filter around Virtual Boundary</vt:lpstr>
      <vt:lpstr>PowerPoint Presentation</vt:lpstr>
      <vt:lpstr>Simulation Result</vt:lpstr>
      <vt:lpstr>Summary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2021-01-20T11:48:55Z</dcterms:created>
  <dcterms:modified xsi:type="dcterms:W3CDTF">2022-04-26T01:27:51Z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0x01010013E0BCD8D0F4344AB395DA62B3D35E5E</vt:lpwstr>
  </property>
  <property fmtid="{D5CDD505-2E9C-101B-9397-08002B2CF9AE}" pid="3" name="_dlc_DocIdItemGuid">
    <vt:lpwstr>3d41c37a-f40b-4594-83b8-fe5845577fe8</vt:lpwstr>
  </property>
</Properties>
</file>