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8"/>
  </p:sldMasterIdLst>
  <p:notesMasterIdLst>
    <p:notesMasterId r:id="rId55"/>
  </p:notesMasterIdLst>
  <p:handoutMasterIdLst>
    <p:handoutMasterId r:id="rId56"/>
  </p:handoutMasterIdLst>
  <p:sldIdLst>
    <p:sldId id="259" r:id="rId19"/>
    <p:sldId id="728" r:id="rId20"/>
    <p:sldId id="731" r:id="rId21"/>
    <p:sldId id="732" r:id="rId22"/>
    <p:sldId id="734" r:id="rId23"/>
    <p:sldId id="735" r:id="rId24"/>
    <p:sldId id="733" r:id="rId25"/>
    <p:sldId id="738" r:id="rId26"/>
    <p:sldId id="739" r:id="rId27"/>
    <p:sldId id="737" r:id="rId28"/>
    <p:sldId id="736" r:id="rId29"/>
    <p:sldId id="740" r:id="rId30"/>
    <p:sldId id="747" r:id="rId31"/>
    <p:sldId id="742" r:id="rId32"/>
    <p:sldId id="743" r:id="rId33"/>
    <p:sldId id="744" r:id="rId34"/>
    <p:sldId id="745" r:id="rId35"/>
    <p:sldId id="748" r:id="rId36"/>
    <p:sldId id="749" r:id="rId37"/>
    <p:sldId id="751" r:id="rId38"/>
    <p:sldId id="752" r:id="rId39"/>
    <p:sldId id="754" r:id="rId40"/>
    <p:sldId id="757" r:id="rId41"/>
    <p:sldId id="758" r:id="rId42"/>
    <p:sldId id="759" r:id="rId43"/>
    <p:sldId id="760" r:id="rId44"/>
    <p:sldId id="761" r:id="rId45"/>
    <p:sldId id="762" r:id="rId46"/>
    <p:sldId id="763" r:id="rId47"/>
    <p:sldId id="750" r:id="rId48"/>
    <p:sldId id="753" r:id="rId49"/>
    <p:sldId id="766" r:id="rId50"/>
    <p:sldId id="764" r:id="rId51"/>
    <p:sldId id="765" r:id="rId52"/>
    <p:sldId id="727" r:id="rId53"/>
    <p:sldId id="741" r:id="rId54"/>
  </p:sldIdLst>
  <p:sldSz cx="12192000" cy="6858000"/>
  <p:notesSz cx="6858000" cy="9144000"/>
  <p:embeddedFontLst>
    <p:embeddedFont>
      <p:font typeface="Ericsson Hilda" pitchFamily="2" charset="0"/>
      <p:regular r:id="rId57"/>
      <p:bold r:id="rId58"/>
      <p:italic r:id="rId59"/>
      <p:boldItalic r:id="rId60"/>
    </p:embeddedFont>
    <p:embeddedFont>
      <p:font typeface="Ericsson Hilda Light" pitchFamily="2" charset="0"/>
      <p:regular r:id="rId61"/>
      <p:italic r:id="rId62"/>
    </p:embeddedFont>
    <p:embeddedFont>
      <p:font typeface="Ericsson Technical Icons" pitchFamily="2" charset="0"/>
      <p:regular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ob Ström" initials="JS" lastIdx="1" clrIdx="0">
    <p:extLst>
      <p:ext uri="{19B8F6BF-5375-455C-9EA6-DF929625EA0E}">
        <p15:presenceInfo xmlns:p15="http://schemas.microsoft.com/office/powerpoint/2012/main" userId="S::jacob.strom@ericsson.com::94a859b3-bd05-472a-a1d4-1b71f56776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BA60FF"/>
    <a:srgbClr val="7F00FF"/>
    <a:srgbClr val="36FF3B"/>
    <a:srgbClr val="FF00FF"/>
    <a:srgbClr val="5F47FF"/>
    <a:srgbClr val="018300"/>
    <a:srgbClr val="19BF1A"/>
    <a:srgbClr val="CED04A"/>
    <a:srgbClr val="22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EED714-0E62-47D6-A3DD-FBA285F91E3C}" v="66" dt="2022-04-11T11:34:03.061"/>
    <p1510:client id="{3FEFBA06-0643-DD4D-9A4B-201E1131AAE6}" v="1253" dt="2022-04-11T12:24:27.296"/>
    <p1510:client id="{5D092017-77E1-BBB7-1665-DC22AF406E84}" v="13" dt="2022-04-11T11:49:46.764"/>
    <p1510:client id="{87A46640-0523-7D15-B6A1-A2AF9B96867D}" v="12" dt="2022-04-11T08:56:21.4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59"/>
    <p:restoredTop sz="94770"/>
  </p:normalViewPr>
  <p:slideViewPr>
    <p:cSldViewPr snapToGrid="0">
      <p:cViewPr varScale="1">
        <p:scale>
          <a:sx n="94" d="100"/>
          <a:sy n="94" d="100"/>
        </p:scale>
        <p:origin x="232" y="1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8.xml"/><Relationship Id="rId21" Type="http://schemas.openxmlformats.org/officeDocument/2006/relationships/slide" Target="slides/slide3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63" Type="http://schemas.openxmlformats.org/officeDocument/2006/relationships/font" Target="fonts/font7.fntdata"/><Relationship Id="rId68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11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font" Target="fonts/font2.fntdata"/><Relationship Id="rId66" Type="http://schemas.openxmlformats.org/officeDocument/2006/relationships/viewProps" Target="viewProps.xml"/><Relationship Id="rId5" Type="http://schemas.openxmlformats.org/officeDocument/2006/relationships/customXml" Target="../customXml/item5.xml"/><Relationship Id="rId61" Type="http://schemas.openxmlformats.org/officeDocument/2006/relationships/font" Target="fonts/font5.fntdata"/><Relationship Id="rId19" Type="http://schemas.openxmlformats.org/officeDocument/2006/relationships/slide" Target="slides/slide1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handoutMaster" Target="handoutMasters/handoutMaster1.xml"/><Relationship Id="rId64" Type="http://schemas.openxmlformats.org/officeDocument/2006/relationships/commentAuthors" Target="commentAuthors.xml"/><Relationship Id="rId69" Type="http://schemas.microsoft.com/office/2015/10/relationships/revisionInfo" Target="revisionInfo.xml"/><Relationship Id="rId8" Type="http://schemas.openxmlformats.org/officeDocument/2006/relationships/customXml" Target="../customXml/item8.xml"/><Relationship Id="rId51" Type="http://schemas.openxmlformats.org/officeDocument/2006/relationships/slide" Target="slides/slide33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font" Target="fonts/font3.fntdata"/><Relationship Id="rId67" Type="http://schemas.openxmlformats.org/officeDocument/2006/relationships/theme" Target="theme/theme1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font" Target="fonts/font1.fntdata"/><Relationship Id="rId10" Type="http://schemas.openxmlformats.org/officeDocument/2006/relationships/customXml" Target="../customXml/item10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font" Target="fonts/font4.fntdata"/><Relationship Id="rId65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39" Type="http://schemas.openxmlformats.org/officeDocument/2006/relationships/slide" Target="slides/slide21.xml"/><Relationship Id="rId34" Type="http://schemas.openxmlformats.org/officeDocument/2006/relationships/slide" Target="slides/slide16.xml"/><Relationship Id="rId50" Type="http://schemas.openxmlformats.org/officeDocument/2006/relationships/slide" Target="slides/slide32.xml"/><Relationship Id="rId5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29E01B2-45FA-F84F-A090-D9900A1E1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D287-7107-41C8-A81E-1B3D8B7CE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4E60E-E2D8-477E-8A36-2B32D24D1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4B43B-2B73-4DD4-B01B-3E340B2BF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D6EB4-133D-4926-8695-3B8A087844C2}" type="datetimeFigureOut">
              <a:rPr lang="sv-SE" smtClean="0"/>
              <a:t>2022-04-21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7AD7F-436C-4544-B5AC-9FCEA461F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96291-F6A5-4706-BA5C-F6F907C36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66DE-E29B-4D74-BD20-C9D85ACE97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59453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48180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252077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err="1"/>
              <a:t>Ericsson.com</a:t>
            </a:r>
            <a:r>
              <a:rPr lang="en-US"/>
              <a:t>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9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37E934-0591-7A4F-B841-88CB20741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61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452B6-D3D2-7846-8A5E-130E88C89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10406748" cy="3457576"/>
          </a:xfrm>
        </p:spPr>
        <p:txBody>
          <a:bodyPr/>
          <a:lstStyle/>
          <a:p>
            <a:r>
              <a:rPr lang="en-US" dirty="0"/>
              <a:t>EE1-related: Reduced complexity NN loop filter and ablation study</a:t>
            </a:r>
            <a:br>
              <a:rPr lang="en-US" dirty="0"/>
            </a:br>
            <a:br>
              <a:rPr lang="en-US" dirty="0"/>
            </a:br>
            <a:r>
              <a:rPr lang="en-US" sz="3200" dirty="0"/>
              <a:t>JVET-Z0106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SE" dirty="0"/>
              <a:t>Jacob Ström, Du Liu, Mitra Damghanian, Kenneth Andersson, Yun Li, </a:t>
            </a:r>
            <a:br>
              <a:rPr lang="en-SE" dirty="0"/>
            </a:br>
            <a:r>
              <a:rPr lang="en-SE" dirty="0"/>
              <a:t>Per Wennersten and Ruoyang Yu, </a:t>
            </a:r>
          </a:p>
          <a:p>
            <a:endParaRPr lang="en-SE" dirty="0"/>
          </a:p>
          <a:p>
            <a:r>
              <a:rPr lang="en-SE" dirty="0"/>
              <a:t>Ericsson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Jacob </a:t>
            </a:r>
            <a:r>
              <a:rPr lang="en-US" dirty="0" err="1"/>
              <a:t>Ström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2022-04-20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CA6A88-0E62-474B-9620-24084304436B}"/>
              </a:ext>
            </a:extLst>
          </p:cNvPr>
          <p:cNvSpPr txBox="1"/>
          <p:nvPr/>
        </p:nvSpPr>
        <p:spPr bwMode="auto">
          <a:xfrm>
            <a:off x="1888177" y="4417621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SE" sz="200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228129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064795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11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539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12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partitioning input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19" name="&quot;No&quot; Symbol 18">
            <a:extLst>
              <a:ext uri="{FF2B5EF4-FFF2-40B4-BE49-F238E27FC236}">
                <a16:creationId xmlns:a16="http://schemas.microsoft.com/office/drawing/2014/main" id="{A1DF8AD1-A340-7D14-09C2-9301543CC9C7}"/>
              </a:ext>
            </a:extLst>
          </p:cNvPr>
          <p:cNvSpPr/>
          <p:nvPr/>
        </p:nvSpPr>
        <p:spPr bwMode="auto">
          <a:xfrm>
            <a:off x="4528357" y="5386455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87858" y="4613646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4574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13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boundary strength input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19" name="&quot;No&quot; Symbol 18">
            <a:extLst>
              <a:ext uri="{FF2B5EF4-FFF2-40B4-BE49-F238E27FC236}">
                <a16:creationId xmlns:a16="http://schemas.microsoft.com/office/drawing/2014/main" id="{A1DF8AD1-A340-7D14-09C2-9301543CC9C7}"/>
              </a:ext>
            </a:extLst>
          </p:cNvPr>
          <p:cNvSpPr/>
          <p:nvPr/>
        </p:nvSpPr>
        <p:spPr bwMode="auto">
          <a:xfrm>
            <a:off x="4528357" y="5618683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37059" y="5198382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5515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14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both partitioning and boundary strength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19" name="&quot;No&quot; Symbol 18">
            <a:extLst>
              <a:ext uri="{FF2B5EF4-FFF2-40B4-BE49-F238E27FC236}">
                <a16:creationId xmlns:a16="http://schemas.microsoft.com/office/drawing/2014/main" id="{A1DF8AD1-A340-7D14-09C2-9301543CC9C7}"/>
              </a:ext>
            </a:extLst>
          </p:cNvPr>
          <p:cNvSpPr/>
          <p:nvPr/>
        </p:nvSpPr>
        <p:spPr bwMode="auto">
          <a:xfrm>
            <a:off x="4528357" y="5386455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87858" y="4613646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&quot;No&quot; Symbol 46">
            <a:extLst>
              <a:ext uri="{FF2B5EF4-FFF2-40B4-BE49-F238E27FC236}">
                <a16:creationId xmlns:a16="http://schemas.microsoft.com/office/drawing/2014/main" id="{BE0D1CCC-1B32-D04F-49A5-3B6A3F6F2C8E}"/>
              </a:ext>
            </a:extLst>
          </p:cNvPr>
          <p:cNvSpPr/>
          <p:nvPr/>
        </p:nvSpPr>
        <p:spPr bwMode="auto">
          <a:xfrm>
            <a:off x="4528357" y="5618683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&quot;No&quot; Symbol 47">
            <a:extLst>
              <a:ext uri="{FF2B5EF4-FFF2-40B4-BE49-F238E27FC236}">
                <a16:creationId xmlns:a16="http://schemas.microsoft.com/office/drawing/2014/main" id="{6C723290-2027-B804-ED06-9EB8F15F5559}"/>
              </a:ext>
            </a:extLst>
          </p:cNvPr>
          <p:cNvSpPr/>
          <p:nvPr/>
        </p:nvSpPr>
        <p:spPr bwMode="auto">
          <a:xfrm>
            <a:off x="537059" y="5198382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2659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15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prediction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19" name="&quot;No&quot; Symbol 18">
            <a:extLst>
              <a:ext uri="{FF2B5EF4-FFF2-40B4-BE49-F238E27FC236}">
                <a16:creationId xmlns:a16="http://schemas.microsoft.com/office/drawing/2014/main" id="{A1DF8AD1-A340-7D14-09C2-9301543CC9C7}"/>
              </a:ext>
            </a:extLst>
          </p:cNvPr>
          <p:cNvSpPr/>
          <p:nvPr/>
        </p:nvSpPr>
        <p:spPr bwMode="auto">
          <a:xfrm>
            <a:off x="4528357" y="5161588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01BE4443-A560-FD1F-EEB5-8CFC6D6C6965}"/>
              </a:ext>
            </a:extLst>
          </p:cNvPr>
          <p:cNvSpPr/>
          <p:nvPr/>
        </p:nvSpPr>
        <p:spPr bwMode="auto">
          <a:xfrm>
            <a:off x="587858" y="3998265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7443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16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attention from every residual block but the last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47" name="&quot;No&quot; Symbol 46">
            <a:extLst>
              <a:ext uri="{FF2B5EF4-FFF2-40B4-BE49-F238E27FC236}">
                <a16:creationId xmlns:a16="http://schemas.microsoft.com/office/drawing/2014/main" id="{D6A12D95-7777-41D2-2A2C-DD3FC84CA1FC}"/>
              </a:ext>
            </a:extLst>
          </p:cNvPr>
          <p:cNvSpPr/>
          <p:nvPr/>
        </p:nvSpPr>
        <p:spPr bwMode="auto">
          <a:xfrm>
            <a:off x="4848020" y="1957260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&quot;No&quot; Symbol 47">
            <a:extLst>
              <a:ext uri="{FF2B5EF4-FFF2-40B4-BE49-F238E27FC236}">
                <a16:creationId xmlns:a16="http://schemas.microsoft.com/office/drawing/2014/main" id="{F9AAC7F3-9274-9EC8-7419-67557E35E3A5}"/>
              </a:ext>
            </a:extLst>
          </p:cNvPr>
          <p:cNvSpPr/>
          <p:nvPr/>
        </p:nvSpPr>
        <p:spPr bwMode="auto">
          <a:xfrm>
            <a:off x="6031873" y="1963379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17EDD2-DF76-519B-4DA9-2E4FC84EBDA6}"/>
              </a:ext>
            </a:extLst>
          </p:cNvPr>
          <p:cNvSpPr/>
          <p:nvPr/>
        </p:nvSpPr>
        <p:spPr bwMode="auto">
          <a:xfrm>
            <a:off x="4429199" y="4798927"/>
            <a:ext cx="3306915" cy="150027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12" name="Graphic 11" descr="Checkmark with solid fill">
            <a:extLst>
              <a:ext uri="{FF2B5EF4-FFF2-40B4-BE49-F238E27FC236}">
                <a16:creationId xmlns:a16="http://schemas.microsoft.com/office/drawing/2014/main" id="{34EE7002-22B2-7FBF-434A-88C7D6F0AC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5726" y="1885908"/>
            <a:ext cx="393073" cy="39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948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17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from every residual block but the last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attention completely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47" name="&quot;No&quot; Symbol 46">
            <a:extLst>
              <a:ext uri="{FF2B5EF4-FFF2-40B4-BE49-F238E27FC236}">
                <a16:creationId xmlns:a16="http://schemas.microsoft.com/office/drawing/2014/main" id="{D6A12D95-7777-41D2-2A2C-DD3FC84CA1FC}"/>
              </a:ext>
            </a:extLst>
          </p:cNvPr>
          <p:cNvSpPr/>
          <p:nvPr/>
        </p:nvSpPr>
        <p:spPr bwMode="auto">
          <a:xfrm>
            <a:off x="4848020" y="1957260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&quot;No&quot; Symbol 47">
            <a:extLst>
              <a:ext uri="{FF2B5EF4-FFF2-40B4-BE49-F238E27FC236}">
                <a16:creationId xmlns:a16="http://schemas.microsoft.com/office/drawing/2014/main" id="{F9AAC7F3-9274-9EC8-7419-67557E35E3A5}"/>
              </a:ext>
            </a:extLst>
          </p:cNvPr>
          <p:cNvSpPr/>
          <p:nvPr/>
        </p:nvSpPr>
        <p:spPr bwMode="auto">
          <a:xfrm>
            <a:off x="6031873" y="1963379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17EDD2-DF76-519B-4DA9-2E4FC84EBDA6}"/>
              </a:ext>
            </a:extLst>
          </p:cNvPr>
          <p:cNvSpPr/>
          <p:nvPr/>
        </p:nvSpPr>
        <p:spPr bwMode="auto">
          <a:xfrm>
            <a:off x="4429199" y="4798927"/>
            <a:ext cx="3306915" cy="150027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7E58FFDE-9395-1FCD-0FBF-5387FEB247A6}"/>
              </a:ext>
            </a:extLst>
          </p:cNvPr>
          <p:cNvSpPr/>
          <p:nvPr/>
        </p:nvSpPr>
        <p:spPr bwMode="auto">
          <a:xfrm>
            <a:off x="7655570" y="1946773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59156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18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from every residual block but the last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Remove attention completely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sp>
        <p:nvSpPr>
          <p:cNvPr id="47" name="&quot;No&quot; Symbol 46">
            <a:extLst>
              <a:ext uri="{FF2B5EF4-FFF2-40B4-BE49-F238E27FC236}">
                <a16:creationId xmlns:a16="http://schemas.microsoft.com/office/drawing/2014/main" id="{D6A12D95-7777-41D2-2A2C-DD3FC84CA1FC}"/>
              </a:ext>
            </a:extLst>
          </p:cNvPr>
          <p:cNvSpPr/>
          <p:nvPr/>
        </p:nvSpPr>
        <p:spPr bwMode="auto">
          <a:xfrm>
            <a:off x="4848020" y="1957260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&quot;No&quot; Symbol 47">
            <a:extLst>
              <a:ext uri="{FF2B5EF4-FFF2-40B4-BE49-F238E27FC236}">
                <a16:creationId xmlns:a16="http://schemas.microsoft.com/office/drawing/2014/main" id="{F9AAC7F3-9274-9EC8-7419-67557E35E3A5}"/>
              </a:ext>
            </a:extLst>
          </p:cNvPr>
          <p:cNvSpPr/>
          <p:nvPr/>
        </p:nvSpPr>
        <p:spPr bwMode="auto">
          <a:xfrm>
            <a:off x="6031873" y="1963379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17EDD2-DF76-519B-4DA9-2E4FC84EBDA6}"/>
              </a:ext>
            </a:extLst>
          </p:cNvPr>
          <p:cNvSpPr/>
          <p:nvPr/>
        </p:nvSpPr>
        <p:spPr bwMode="auto">
          <a:xfrm>
            <a:off x="4429199" y="4798927"/>
            <a:ext cx="3306915" cy="150027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&quot;No&quot; Symbol 49">
            <a:extLst>
              <a:ext uri="{FF2B5EF4-FFF2-40B4-BE49-F238E27FC236}">
                <a16:creationId xmlns:a16="http://schemas.microsoft.com/office/drawing/2014/main" id="{7E58FFDE-9395-1FCD-0FBF-5387FEB247A6}"/>
              </a:ext>
            </a:extLst>
          </p:cNvPr>
          <p:cNvSpPr/>
          <p:nvPr/>
        </p:nvSpPr>
        <p:spPr bwMode="auto">
          <a:xfrm>
            <a:off x="7655570" y="1946773"/>
            <a:ext cx="250371" cy="250371"/>
          </a:xfrm>
          <a:prstGeom prst="noSmoking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058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20EB6-BB06-1DA8-427F-4A374DEB5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Ablation study of NN loopfilter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61EB9-1EBC-62EA-8C39-B6C25398CA4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investigate questions such as</a:t>
            </a:r>
          </a:p>
          <a:p>
            <a:pPr lvl="1"/>
            <a:r>
              <a:rPr lang="en-SE" dirty="0"/>
              <a:t>How much does training time affect BD-rate results?</a:t>
            </a:r>
          </a:p>
          <a:p>
            <a:pPr lvl="1"/>
            <a:r>
              <a:rPr lang="en-SE" dirty="0"/>
              <a:t>What happens when we remove input X from NN loop filter?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9C25E-7BCB-A5BA-9511-84255E3F5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8881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19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from every residual block but the last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completely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Have fewer residual blocks</a:t>
            </a: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B520E87-E4AC-380D-01B8-A8A46C240493}"/>
              </a:ext>
            </a:extLst>
          </p:cNvPr>
          <p:cNvCxnSpPr/>
          <p:nvPr/>
        </p:nvCxnSpPr>
        <p:spPr bwMode="auto">
          <a:xfrm flipH="1">
            <a:off x="4119190" y="1444171"/>
            <a:ext cx="7586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B0817EE2-2AA1-BE33-32C0-3076D413DBA0}"/>
              </a:ext>
            </a:extLst>
          </p:cNvPr>
          <p:cNvCxnSpPr>
            <a:cxnSpLocks/>
          </p:cNvCxnSpPr>
          <p:nvPr/>
        </p:nvCxnSpPr>
        <p:spPr bwMode="auto">
          <a:xfrm>
            <a:off x="7197466" y="1444171"/>
            <a:ext cx="7586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5C1D7CE-2F10-1537-6B5C-0973E7130101}"/>
              </a:ext>
            </a:extLst>
          </p:cNvPr>
          <p:cNvSpPr txBox="1"/>
          <p:nvPr/>
        </p:nvSpPr>
        <p:spPr bwMode="auto">
          <a:xfrm>
            <a:off x="5164382" y="123042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>
                <a:solidFill>
                  <a:srgbClr val="FF0000"/>
                </a:solidFill>
              </a:rPr>
              <a:t>4 instead of 8</a:t>
            </a:r>
          </a:p>
        </p:txBody>
      </p:sp>
    </p:spTree>
    <p:extLst>
      <p:ext uri="{BB962C8B-B14F-4D97-AF65-F5344CB8AC3E}">
        <p14:creationId xmlns:p14="http://schemas.microsoft.com/office/powerpoint/2010/main" val="4113786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20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58" y="3080868"/>
            <a:ext cx="4413421" cy="330087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600" y="3894653"/>
            <a:ext cx="5009239" cy="248708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677692" y="2261346"/>
            <a:ext cx="608506" cy="170426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2271781" cy="168395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B7F2114-06AC-C6DF-2715-15DA0C772BAA}"/>
              </a:ext>
            </a:extLst>
          </p:cNvPr>
          <p:cNvSpPr txBox="1"/>
          <p:nvPr/>
        </p:nvSpPr>
        <p:spPr bwMode="auto">
          <a:xfrm>
            <a:off x="9326961" y="3061334"/>
            <a:ext cx="2832803" cy="28038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What happens when we: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partitioning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boundary strength input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both partitioning and boundary strength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prediction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from every residual block but the last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Remove attention completely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/>
              <a:t>Have fewer residual blocks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en-SE" sz="1200" dirty="0">
                <a:solidFill>
                  <a:srgbClr val="FF0000"/>
                </a:solidFill>
              </a:rPr>
              <a:t>Have more residual blocks</a:t>
            </a:r>
          </a:p>
          <a:p>
            <a:pPr marL="801688" lvl="1" indent="-344488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SE" sz="1200" dirty="0">
              <a:solidFill>
                <a:srgbClr val="FF0000"/>
              </a:solidFill>
            </a:endParaRPr>
          </a:p>
        </p:txBody>
      </p:sp>
      <p:pic>
        <p:nvPicPr>
          <p:cNvPr id="46" name="Picture 45" descr="Diagram&#10;&#10;Description automatically generated">
            <a:extLst>
              <a:ext uri="{FF2B5EF4-FFF2-40B4-BE49-F238E27FC236}">
                <a16:creationId xmlns:a16="http://schemas.microsoft.com/office/drawing/2014/main" id="{F27C4943-2685-556D-FC36-6CCAF58166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043" t="34383" b="48893"/>
          <a:stretch/>
        </p:blipFill>
        <p:spPr>
          <a:xfrm>
            <a:off x="8878272" y="4749800"/>
            <a:ext cx="448689" cy="4159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C310D93-8E1D-C230-C097-5C0D645808C4}"/>
              </a:ext>
            </a:extLst>
          </p:cNvPr>
          <p:cNvSpPr/>
          <p:nvPr/>
        </p:nvSpPr>
        <p:spPr bwMode="auto">
          <a:xfrm>
            <a:off x="9220200" y="4781550"/>
            <a:ext cx="273050" cy="32067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" name="Picture 48" descr="Diagram&#10;&#10;Description automatically generated">
            <a:extLst>
              <a:ext uri="{FF2B5EF4-FFF2-40B4-BE49-F238E27FC236}">
                <a16:creationId xmlns:a16="http://schemas.microsoft.com/office/drawing/2014/main" id="{071BC263-9303-4FFD-2D3D-358D2F29C2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" t="42426" r="92894" b="15865"/>
          <a:stretch/>
        </p:blipFill>
        <p:spPr>
          <a:xfrm>
            <a:off x="4429199" y="4855556"/>
            <a:ext cx="448689" cy="1352017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B520E87-E4AC-380D-01B8-A8A46C240493}"/>
              </a:ext>
            </a:extLst>
          </p:cNvPr>
          <p:cNvCxnSpPr/>
          <p:nvPr/>
        </p:nvCxnSpPr>
        <p:spPr bwMode="auto">
          <a:xfrm flipH="1">
            <a:off x="4119190" y="1444171"/>
            <a:ext cx="7586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B0817EE2-2AA1-BE33-32C0-3076D413DBA0}"/>
              </a:ext>
            </a:extLst>
          </p:cNvPr>
          <p:cNvCxnSpPr>
            <a:cxnSpLocks/>
          </p:cNvCxnSpPr>
          <p:nvPr/>
        </p:nvCxnSpPr>
        <p:spPr bwMode="auto">
          <a:xfrm>
            <a:off x="7197466" y="1444171"/>
            <a:ext cx="75869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5C1D7CE-2F10-1537-6B5C-0973E7130101}"/>
              </a:ext>
            </a:extLst>
          </p:cNvPr>
          <p:cNvSpPr txBox="1"/>
          <p:nvPr/>
        </p:nvSpPr>
        <p:spPr bwMode="auto">
          <a:xfrm>
            <a:off x="5164382" y="123042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>
                <a:solidFill>
                  <a:srgbClr val="FF0000"/>
                </a:solidFill>
              </a:rPr>
              <a:t>16 instead of 8</a:t>
            </a:r>
          </a:p>
        </p:txBody>
      </p:sp>
    </p:spTree>
    <p:extLst>
      <p:ext uri="{BB962C8B-B14F-4D97-AF65-F5344CB8AC3E}">
        <p14:creationId xmlns:p14="http://schemas.microsoft.com/office/powerpoint/2010/main" val="1565642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2.3.1: No partitioning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the partitioning input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-7.57%. Same as the reference of -7.57%</a:t>
            </a:r>
          </a:p>
          <a:p>
            <a:pPr lvl="1"/>
            <a:r>
              <a:rPr lang="en-SE" dirty="0"/>
              <a:t>This took 138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418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638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2756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2.3.2: No boundary strength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the boundary strength input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-7.56%. Close to the reference of -7.57%</a:t>
            </a:r>
          </a:p>
          <a:p>
            <a:pPr lvl="1"/>
            <a:r>
              <a:rPr lang="en-SE" dirty="0"/>
              <a:t>This took 138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418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638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0732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2.3.3: Neither partitioning nor boundary strength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both the partitioning input and the boundary strength input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-7.42%. Reference at -7.57%</a:t>
            </a:r>
          </a:p>
          <a:p>
            <a:pPr lvl="1"/>
            <a:r>
              <a:rPr lang="en-SE" dirty="0"/>
              <a:t>This took 131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407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628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24.84 10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19436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2.3.4: No prediction input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the prediction input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-7.35%. Reference at -7.57%</a:t>
            </a:r>
          </a:p>
          <a:p>
            <a:pPr lvl="1"/>
            <a:r>
              <a:rPr lang="en-SE" dirty="0"/>
              <a:t>This took 138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418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638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89589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2.4: Making the network shallower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half of the residual blocks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-6.67%. Reference at -7.57%</a:t>
            </a:r>
          </a:p>
          <a:p>
            <a:pPr lvl="1"/>
            <a:r>
              <a:rPr lang="en-SE" dirty="0"/>
              <a:t>This took 131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261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481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22.26 10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5967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2.5: Making the network deeper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half of the residual blocks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-8.28%. Reference at -7.57%</a:t>
            </a:r>
          </a:p>
          <a:p>
            <a:pPr lvl="1"/>
            <a:r>
              <a:rPr lang="en-SE" dirty="0"/>
              <a:t>This took 235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765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985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30.31 10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18774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040495" cy="1081088"/>
          </a:xfrm>
        </p:spPr>
        <p:txBody>
          <a:bodyPr/>
          <a:lstStyle/>
          <a:p>
            <a:r>
              <a:rPr lang="en-SE" dirty="0"/>
              <a:t>Test from Section 2.6: Removing the attention from all but the last residual block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most of the attention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-7.56%. Reference at -7.57%</a:t>
            </a:r>
          </a:p>
          <a:p>
            <a:pPr lvl="1"/>
            <a:r>
              <a:rPr lang="en-SE" dirty="0"/>
              <a:t>This took 132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426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646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68489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040495" cy="1081088"/>
          </a:xfrm>
        </p:spPr>
        <p:txBody>
          <a:bodyPr/>
          <a:lstStyle/>
          <a:p>
            <a:r>
              <a:rPr lang="en-SE" dirty="0"/>
              <a:t>Test from Section 2.7: Removing attention from all residual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deteriorate if removing most of the attention</a:t>
            </a:r>
          </a:p>
          <a:p>
            <a:r>
              <a:rPr lang="en-SE" dirty="0"/>
              <a:t>Trained for 378 epochs</a:t>
            </a:r>
          </a:p>
          <a:p>
            <a:pPr lvl="1"/>
            <a:r>
              <a:rPr lang="en-SE" dirty="0"/>
              <a:t>BDR-Y at -7.58%. Reference at -7.57%</a:t>
            </a:r>
          </a:p>
          <a:p>
            <a:pPr lvl="1"/>
            <a:r>
              <a:rPr lang="en-SE" dirty="0"/>
              <a:t>This took 132 hours instead of 146 hours.</a:t>
            </a:r>
          </a:p>
          <a:p>
            <a:r>
              <a:rPr lang="en-SE" dirty="0"/>
              <a:t>Complexity for intra luma model only:</a:t>
            </a:r>
          </a:p>
          <a:p>
            <a:pPr lvl="1"/>
            <a:r>
              <a:rPr lang="en-SE" dirty="0"/>
              <a:t>426 kMACs/sample instead of 429 kMACs/sample</a:t>
            </a:r>
          </a:p>
          <a:p>
            <a:r>
              <a:rPr lang="en-SE" dirty="0"/>
              <a:t>Compleity for intra luma+chroma:</a:t>
            </a:r>
          </a:p>
          <a:p>
            <a:pPr lvl="1"/>
            <a:r>
              <a:rPr lang="en-SE" dirty="0"/>
              <a:t>646 kMACs/sample instead of 649 kMACs/sample</a:t>
            </a:r>
          </a:p>
          <a:p>
            <a:r>
              <a:rPr lang="en-SE" dirty="0"/>
              <a:t>Memory requirements for all four models (intra-luma, intra-chroma, inter-luma, inter-chroma)</a:t>
            </a:r>
          </a:p>
          <a:p>
            <a:pPr lvl="1"/>
            <a:r>
              <a:rPr lang="en-SE" dirty="0"/>
              <a:t>24.89 10</a:t>
            </a:r>
            <a:r>
              <a:rPr lang="en-SE" baseline="30000" dirty="0"/>
              <a:t>6</a:t>
            </a:r>
            <a:r>
              <a:rPr lang="en-SE" dirty="0"/>
              <a:t> bytes instead of 24.94 10</a:t>
            </a:r>
            <a:r>
              <a:rPr lang="en-SE" baseline="30000" dirty="0"/>
              <a:t>6</a:t>
            </a:r>
            <a:r>
              <a:rPr lang="en-SE" dirty="0"/>
              <a:t> bytes </a:t>
            </a:r>
          </a:p>
          <a:p>
            <a:pPr lvl="1"/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294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04862-3F79-B705-0290-F74FB457B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Based on JVET-Y0143 (EE1-1.6)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77DB9-9F3D-80A3-A9B9-12C2FAF515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based our experiments on JVET-Y0143. This has four models:</a:t>
            </a:r>
          </a:p>
          <a:p>
            <a:pPr lvl="1"/>
            <a:r>
              <a:rPr lang="en-US" dirty="0"/>
              <a:t>I</a:t>
            </a:r>
            <a:r>
              <a:rPr lang="en-SE" dirty="0"/>
              <a:t>ntra-luma model</a:t>
            </a:r>
          </a:p>
          <a:p>
            <a:pPr lvl="1"/>
            <a:r>
              <a:rPr lang="en-SE" dirty="0"/>
              <a:t>Intra-chroma model</a:t>
            </a:r>
          </a:p>
          <a:p>
            <a:pPr lvl="1"/>
            <a:r>
              <a:rPr lang="en-SE" dirty="0"/>
              <a:t>Inter-luma model</a:t>
            </a:r>
          </a:p>
          <a:p>
            <a:pPr lvl="1"/>
            <a:r>
              <a:rPr lang="en-SE" dirty="0"/>
              <a:t>Inter-chroma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2DEDD-F96C-8F22-1332-D1F220C9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</a:t>
            </a:fld>
            <a:endParaRPr lang="sv-SE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A6593D5A-79C5-3FEF-9E17-A10F333C6EEC}"/>
              </a:ext>
            </a:extLst>
          </p:cNvPr>
          <p:cNvSpPr/>
          <p:nvPr/>
        </p:nvSpPr>
        <p:spPr bwMode="auto">
          <a:xfrm>
            <a:off x="5322771" y="2233061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B6142EDD-F82F-09C4-5531-80AE41C29954}"/>
              </a:ext>
            </a:extLst>
          </p:cNvPr>
          <p:cNvSpPr/>
          <p:nvPr/>
        </p:nvSpPr>
        <p:spPr bwMode="auto">
          <a:xfrm>
            <a:off x="5322771" y="2962685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EFC416-B0F8-AD57-577E-ABE84298E22C}"/>
              </a:ext>
            </a:extLst>
          </p:cNvPr>
          <p:cNvSpPr txBox="1"/>
          <p:nvPr/>
        </p:nvSpPr>
        <p:spPr bwMode="auto">
          <a:xfrm>
            <a:off x="5630780" y="234666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I-slices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2006B-276F-31FB-6DA1-E3E8BAB92621}"/>
              </a:ext>
            </a:extLst>
          </p:cNvPr>
          <p:cNvSpPr txBox="1"/>
          <p:nvPr/>
        </p:nvSpPr>
        <p:spPr bwMode="auto">
          <a:xfrm>
            <a:off x="5630781" y="304931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B-slices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</p:spTree>
    <p:extLst>
      <p:ext uri="{BB962C8B-B14F-4D97-AF65-F5344CB8AC3E}">
        <p14:creationId xmlns:p14="http://schemas.microsoft.com/office/powerpoint/2010/main" val="6525772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F79F3-EBA0-ADE5-45EF-F305A1613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Summary of all experiments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4E9933C-1697-F09D-9E97-0A6C661194C9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768847658"/>
              </p:ext>
            </p:extLst>
          </p:nvPr>
        </p:nvGraphicFramePr>
        <p:xfrm>
          <a:off x="363311" y="1757590"/>
          <a:ext cx="9194345" cy="34603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7358">
                  <a:extLst>
                    <a:ext uri="{9D8B030D-6E8A-4147-A177-3AD203B41FA5}">
                      <a16:colId xmlns:a16="http://schemas.microsoft.com/office/drawing/2014/main" val="2239340647"/>
                    </a:ext>
                  </a:extLst>
                </a:gridCol>
                <a:gridCol w="1341229">
                  <a:extLst>
                    <a:ext uri="{9D8B030D-6E8A-4147-A177-3AD203B41FA5}">
                      <a16:colId xmlns:a16="http://schemas.microsoft.com/office/drawing/2014/main" val="2410540825"/>
                    </a:ext>
                  </a:extLst>
                </a:gridCol>
                <a:gridCol w="774888">
                  <a:extLst>
                    <a:ext uri="{9D8B030D-6E8A-4147-A177-3AD203B41FA5}">
                      <a16:colId xmlns:a16="http://schemas.microsoft.com/office/drawing/2014/main" val="1306707496"/>
                    </a:ext>
                  </a:extLst>
                </a:gridCol>
                <a:gridCol w="1893369">
                  <a:extLst>
                    <a:ext uri="{9D8B030D-6E8A-4147-A177-3AD203B41FA5}">
                      <a16:colId xmlns:a16="http://schemas.microsoft.com/office/drawing/2014/main" val="250627796"/>
                    </a:ext>
                  </a:extLst>
                </a:gridCol>
                <a:gridCol w="925502">
                  <a:extLst>
                    <a:ext uri="{9D8B030D-6E8A-4147-A177-3AD203B41FA5}">
                      <a16:colId xmlns:a16="http://schemas.microsoft.com/office/drawing/2014/main" val="3745229"/>
                    </a:ext>
                  </a:extLst>
                </a:gridCol>
                <a:gridCol w="1003413">
                  <a:extLst>
                    <a:ext uri="{9D8B030D-6E8A-4147-A177-3AD203B41FA5}">
                      <a16:colId xmlns:a16="http://schemas.microsoft.com/office/drawing/2014/main" val="3260691888"/>
                    </a:ext>
                  </a:extLst>
                </a:gridCol>
                <a:gridCol w="1149293">
                  <a:extLst>
                    <a:ext uri="{9D8B030D-6E8A-4147-A177-3AD203B41FA5}">
                      <a16:colId xmlns:a16="http://schemas.microsoft.com/office/drawing/2014/main" val="3764418116"/>
                    </a:ext>
                  </a:extLst>
                </a:gridCol>
                <a:gridCol w="1149293">
                  <a:extLst>
                    <a:ext uri="{9D8B030D-6E8A-4147-A177-3AD203B41FA5}">
                      <a16:colId xmlns:a16="http://schemas.microsoft.com/office/drawing/2014/main" val="1471659381"/>
                    </a:ext>
                  </a:extLst>
                </a:gridCol>
              </a:tblGrid>
              <a:tr h="442811"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Section in contr.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BDR-Y (AI)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Inputs used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kMACs per sample (Y)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kMACs per pixel (YUV)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Epochs trained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Training time (h)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908348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JVET-Y0143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-7.39%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6788241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etrain 60 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-7.38%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543523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Retrain 143 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186039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part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9601200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425464"/>
                  </a:ext>
                </a:extLst>
              </a:tr>
              <a:tr h="247974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part and 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-7.42%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362417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 pred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212342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res.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-6.67%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327211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res.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-8.28%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215356"/>
                  </a:ext>
                </a:extLst>
              </a:tr>
              <a:tr h="247974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Attention only at last res. block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642893"/>
                  </a:ext>
                </a:extLst>
              </a:tr>
              <a:tr h="205180"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Attention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rec, pred, part, BS, QP</a:t>
                      </a:r>
                      <a:endParaRPr lang="en-SE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E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38991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7503A-D25B-4B8D-6453-4A2FAC00F2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867496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FAEA2-1E66-1626-581B-8E73F0CE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Possible Interpretation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FED71-6A25-584A-32CF-ACF795F189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783489" cy="4392612"/>
          </a:xfrm>
        </p:spPr>
        <p:txBody>
          <a:bodyPr/>
          <a:lstStyle/>
          <a:p>
            <a:r>
              <a:rPr lang="en-SE" dirty="0"/>
              <a:t>Neural network training is stochastic in its nature.</a:t>
            </a:r>
          </a:p>
          <a:p>
            <a:pPr lvl="1"/>
            <a:r>
              <a:rPr lang="en-SE" dirty="0"/>
              <a:t>If we retrain from scratch 10 times, what is the spread? We don’t know. </a:t>
            </a:r>
          </a:p>
          <a:p>
            <a:pPr lvl="1"/>
            <a:r>
              <a:rPr lang="en-SE" dirty="0"/>
              <a:t>Thus it is hard to know what is a statistically significant result. </a:t>
            </a:r>
          </a:p>
          <a:p>
            <a:pPr lvl="1"/>
            <a:r>
              <a:rPr lang="en-SE"/>
              <a:t>This study says nothing about the inter model or about chroma</a:t>
            </a:r>
            <a:endParaRPr lang="en-SE" dirty="0"/>
          </a:p>
          <a:p>
            <a:r>
              <a:rPr lang="en-SE" dirty="0"/>
              <a:t>However, the result still suggest that</a:t>
            </a:r>
          </a:p>
          <a:p>
            <a:pPr lvl="1"/>
            <a:r>
              <a:rPr lang="en-US" dirty="0"/>
              <a:t>Partitioning or BS can potentially be removed without hurting AI-BDR-Y much</a:t>
            </a:r>
          </a:p>
          <a:p>
            <a:pPr lvl="1"/>
            <a:r>
              <a:rPr lang="en-US" dirty="0"/>
              <a:t>Removing both is potentially harmful</a:t>
            </a:r>
          </a:p>
          <a:p>
            <a:pPr lvl="1"/>
            <a:r>
              <a:rPr lang="en-US" dirty="0"/>
              <a:t>Attention can potentially be removed without hurting AI-BDR-Y much </a:t>
            </a:r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98A730-0B92-F05A-5590-2F2926F403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30</a:t>
            </a:fld>
            <a:endParaRPr lang="sv-S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32A754-A258-F354-5F15-BE564D51D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6031" y="1756229"/>
            <a:ext cx="5465538" cy="367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827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F46F9-FCF0-643A-6433-6FDD81165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E14355-A030-54DE-C6A9-DD60A38AA4D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Further study the best inputs and attention mechanisms for NN loop filters in an exploration experiment. </a:t>
            </a:r>
          </a:p>
          <a:p>
            <a:endParaRPr lang="en-SE" dirty="0"/>
          </a:p>
          <a:p>
            <a:r>
              <a:rPr lang="en-SE"/>
              <a:t>Thanks to Bytedance for crosschecking!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662E5-237D-8FBE-6002-1596D9289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97181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E623E5-80C5-7E04-6990-17063E782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121"/>
          <a:stretch/>
        </p:blipFill>
        <p:spPr>
          <a:xfrm>
            <a:off x="929013" y="84768"/>
            <a:ext cx="10333973" cy="65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436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9839BF-D788-2B7F-6D99-3642C6E06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194" y="0"/>
            <a:ext cx="9719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1065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D3D4CCC-423A-4965-8A43-3B61D5004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98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E68F53-3140-C9E8-C6BA-52792C7CB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35</a:t>
            </a:fld>
            <a:endParaRPr lang="sv-SE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170375E-0ABB-47B2-C3B1-CB693F35C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1" y="3080869"/>
            <a:ext cx="4039940" cy="302154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46D5738D-F6FE-0148-176B-0A21DDCEA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915" y="3856790"/>
            <a:ext cx="3805627" cy="188949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E48F6B-22A7-BF0F-6398-A1C63072D2BA}"/>
              </a:ext>
            </a:extLst>
          </p:cNvPr>
          <p:cNvCxnSpPr/>
          <p:nvPr/>
        </p:nvCxnSpPr>
        <p:spPr bwMode="auto">
          <a:xfrm flipH="1">
            <a:off x="838229" y="2237088"/>
            <a:ext cx="1577423" cy="85743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ED9116-A0B2-0CB7-8877-A92212C825F6}"/>
              </a:ext>
            </a:extLst>
          </p:cNvPr>
          <p:cNvCxnSpPr>
            <a:cxnSpLocks/>
          </p:cNvCxnSpPr>
          <p:nvPr/>
        </p:nvCxnSpPr>
        <p:spPr bwMode="auto">
          <a:xfrm>
            <a:off x="3483887" y="2250704"/>
            <a:ext cx="320095" cy="171490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FF81FFAB-9C6F-9A72-3743-082059E1BCE3}"/>
              </a:ext>
            </a:extLst>
          </p:cNvPr>
          <p:cNvSpPr/>
          <p:nvPr/>
        </p:nvSpPr>
        <p:spPr bwMode="auto">
          <a:xfrm>
            <a:off x="8569119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C88288-2F68-79F9-4BA5-35910EDF0018}"/>
              </a:ext>
            </a:extLst>
          </p:cNvPr>
          <p:cNvSpPr txBox="1"/>
          <p:nvPr/>
        </p:nvSpPr>
        <p:spPr bwMode="auto">
          <a:xfrm>
            <a:off x="8535906" y="176623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tail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24E3E1B-6671-3283-0E9D-9566783B8189}"/>
              </a:ext>
            </a:extLst>
          </p:cNvPr>
          <p:cNvCxnSpPr>
            <a:cxnSpLocks/>
          </p:cNvCxnSpPr>
          <p:nvPr/>
        </p:nvCxnSpPr>
        <p:spPr bwMode="auto">
          <a:xfrm flipH="1">
            <a:off x="4484318" y="2261346"/>
            <a:ext cx="801880" cy="163453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57E711C-7F8E-C445-FD72-917DE11A0144}"/>
              </a:ext>
            </a:extLst>
          </p:cNvPr>
          <p:cNvCxnSpPr>
            <a:cxnSpLocks/>
          </p:cNvCxnSpPr>
          <p:nvPr/>
        </p:nvCxnSpPr>
        <p:spPr bwMode="auto">
          <a:xfrm>
            <a:off x="6295694" y="2249790"/>
            <a:ext cx="1310821" cy="164608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pic>
        <p:nvPicPr>
          <p:cNvPr id="47" name="Picture 46">
            <a:extLst>
              <a:ext uri="{FF2B5EF4-FFF2-40B4-BE49-F238E27FC236}">
                <a16:creationId xmlns:a16="http://schemas.microsoft.com/office/drawing/2014/main" id="{81BD949E-F63B-96E5-3EFF-F0B5FA03DC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386" y="4181306"/>
            <a:ext cx="3273712" cy="914400"/>
          </a:xfrm>
          <a:prstGeom prst="rect">
            <a:avLst/>
          </a:prstGeom>
          <a:noFill/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6685179-0E22-5037-8703-8CED0AEA3FB5}"/>
              </a:ext>
            </a:extLst>
          </p:cNvPr>
          <p:cNvCxnSpPr>
            <a:cxnSpLocks/>
          </p:cNvCxnSpPr>
          <p:nvPr/>
        </p:nvCxnSpPr>
        <p:spPr bwMode="auto">
          <a:xfrm flipH="1">
            <a:off x="8406440" y="2281072"/>
            <a:ext cx="155422" cy="168453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B01F1B3B-3E1B-FCB2-4372-EA62A105C498}"/>
              </a:ext>
            </a:extLst>
          </p:cNvPr>
          <p:cNvCxnSpPr>
            <a:cxnSpLocks/>
          </p:cNvCxnSpPr>
          <p:nvPr/>
        </p:nvCxnSpPr>
        <p:spPr bwMode="auto">
          <a:xfrm>
            <a:off x="9592750" y="2222631"/>
            <a:ext cx="1033541" cy="16341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F8C50A6-D57A-E173-E876-15234F1A6641}"/>
              </a:ext>
            </a:extLst>
          </p:cNvPr>
          <p:cNvCxnSpPr>
            <a:cxnSpLocks/>
          </p:cNvCxnSpPr>
          <p:nvPr/>
        </p:nvCxnSpPr>
        <p:spPr bwMode="auto">
          <a:xfrm>
            <a:off x="9594614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1C50C068-6EA9-CEB2-DDFB-164F3EDC292F}"/>
              </a:ext>
            </a:extLst>
          </p:cNvPr>
          <p:cNvSpPr/>
          <p:nvPr/>
        </p:nvSpPr>
        <p:spPr bwMode="auto">
          <a:xfrm>
            <a:off x="10254384" y="1750974"/>
            <a:ext cx="797938" cy="478092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BEE352B-2553-A975-CE59-16B6AEE1FA4B}"/>
              </a:ext>
            </a:extLst>
          </p:cNvPr>
          <p:cNvSpPr txBox="1"/>
          <p:nvPr/>
        </p:nvSpPr>
        <p:spPr bwMode="auto">
          <a:xfrm>
            <a:off x="10263086" y="174454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m</a:t>
            </a:r>
            <a:r>
              <a:rPr lang="en-SE" sz="1400" dirty="0"/>
              <a:t>ix with </a:t>
            </a:r>
            <a:br>
              <a:rPr lang="en-SE" sz="1400" dirty="0"/>
            </a:br>
            <a:r>
              <a:rPr lang="en-SE" sz="1400" dirty="0"/>
              <a:t>rec.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77EA1DF-5944-25F5-DDEE-5A9D2308E631}"/>
              </a:ext>
            </a:extLst>
          </p:cNvPr>
          <p:cNvSpPr txBox="1"/>
          <p:nvPr/>
        </p:nvSpPr>
        <p:spPr bwMode="auto">
          <a:xfrm>
            <a:off x="11167322" y="171406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t</a:t>
            </a:r>
            <a:r>
              <a:rPr lang="en-SE" sz="1400" dirty="0"/>
              <a:t>o ALF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5F8CD80-441A-4783-E71A-CB3E9C0083D3}"/>
              </a:ext>
            </a:extLst>
          </p:cNvPr>
          <p:cNvCxnSpPr>
            <a:cxnSpLocks/>
          </p:cNvCxnSpPr>
          <p:nvPr/>
        </p:nvCxnSpPr>
        <p:spPr bwMode="auto">
          <a:xfrm>
            <a:off x="11048442" y="1990020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13375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04862-3F79-B705-0290-F74FB457B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Based on JVET-Y0143 (EE1-1.6)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77DB9-9F3D-80A3-A9B9-12C2FAF5159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based our experiments on JVET-Y0143. This has four models: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I</a:t>
            </a:r>
            <a:r>
              <a:rPr lang="en-SE" dirty="0">
                <a:solidFill>
                  <a:srgbClr val="00B050"/>
                </a:solidFill>
              </a:rPr>
              <a:t>ntra-luma model &lt;-- retrained</a:t>
            </a:r>
          </a:p>
          <a:p>
            <a:pPr lvl="1"/>
            <a:r>
              <a:rPr lang="en-SE" dirty="0">
                <a:solidFill>
                  <a:schemeClr val="bg2">
                    <a:lumMod val="90000"/>
                  </a:schemeClr>
                </a:solidFill>
              </a:rPr>
              <a:t>Intra-chroma model &lt;- untouched</a:t>
            </a:r>
          </a:p>
          <a:p>
            <a:pPr lvl="1"/>
            <a:r>
              <a:rPr lang="en-SE" dirty="0">
                <a:solidFill>
                  <a:schemeClr val="bg2">
                    <a:lumMod val="90000"/>
                  </a:schemeClr>
                </a:solidFill>
              </a:rPr>
              <a:t>Inter-luma model &lt;- untouched</a:t>
            </a:r>
          </a:p>
          <a:p>
            <a:pPr lvl="1"/>
            <a:r>
              <a:rPr lang="en-SE" dirty="0">
                <a:solidFill>
                  <a:schemeClr val="bg2">
                    <a:lumMod val="90000"/>
                  </a:schemeClr>
                </a:solidFill>
              </a:rPr>
              <a:t>Inter-chroma model &lt;- untouched</a:t>
            </a:r>
          </a:p>
          <a:p>
            <a:r>
              <a:rPr lang="en-SE" dirty="0"/>
              <a:t>The untouched models are just copied from the directory of JVET-Y0143 (EE1-1.2 Y-meeting)</a:t>
            </a:r>
          </a:p>
          <a:p>
            <a:r>
              <a:rPr lang="en-SE" dirty="0"/>
              <a:t>We concentrated on the BDR performance for the AI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2DEDD-F96C-8F22-1332-D1F220C9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</a:t>
            </a:fld>
            <a:endParaRPr lang="sv-SE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A6593D5A-79C5-3FEF-9E17-A10F333C6EEC}"/>
              </a:ext>
            </a:extLst>
          </p:cNvPr>
          <p:cNvSpPr/>
          <p:nvPr/>
        </p:nvSpPr>
        <p:spPr bwMode="auto">
          <a:xfrm>
            <a:off x="5322771" y="2233061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B6142EDD-F82F-09C4-5531-80AE41C29954}"/>
              </a:ext>
            </a:extLst>
          </p:cNvPr>
          <p:cNvSpPr/>
          <p:nvPr/>
        </p:nvSpPr>
        <p:spPr bwMode="auto">
          <a:xfrm>
            <a:off x="5322771" y="2962685"/>
            <a:ext cx="173255" cy="596766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EFC416-B0F8-AD57-577E-ABE84298E22C}"/>
              </a:ext>
            </a:extLst>
          </p:cNvPr>
          <p:cNvSpPr txBox="1"/>
          <p:nvPr/>
        </p:nvSpPr>
        <p:spPr bwMode="auto">
          <a:xfrm>
            <a:off x="5630780" y="234666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I-slices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2006B-276F-31FB-6DA1-E3E8BAB92621}"/>
              </a:ext>
            </a:extLst>
          </p:cNvPr>
          <p:cNvSpPr txBox="1"/>
          <p:nvPr/>
        </p:nvSpPr>
        <p:spPr bwMode="auto">
          <a:xfrm>
            <a:off x="5630781" y="304931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2000" dirty="0" err="1"/>
              <a:t>Used</a:t>
            </a:r>
            <a:r>
              <a:rPr lang="sv-SE" sz="2000" dirty="0"/>
              <a:t> for B-slices</a:t>
            </a:r>
            <a:endParaRPr lang="en-SE" sz="2000" dirty="0"/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</p:spTree>
    <p:extLst>
      <p:ext uri="{BB962C8B-B14F-4D97-AF65-F5344CB8AC3E}">
        <p14:creationId xmlns:p14="http://schemas.microsoft.com/office/powerpoint/2010/main" val="3977759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2.1: Retraining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we could reproduce the AI results from JVET-Y0143 of -7.39% (BDR-Y)</a:t>
            </a:r>
          </a:p>
          <a:p>
            <a:r>
              <a:rPr lang="en-SE" dirty="0"/>
              <a:t>After 155 epochs we reached -7.38%</a:t>
            </a:r>
          </a:p>
          <a:p>
            <a:pPr lvl="1"/>
            <a:r>
              <a:rPr lang="en-SE" dirty="0"/>
              <a:t>This took 60 hours</a:t>
            </a:r>
          </a:p>
          <a:p>
            <a:pPr lvl="1"/>
            <a:r>
              <a:rPr lang="en-SE" dirty="0"/>
              <a:t>JVET-Y0143 also took 60 hours, however results are probably not comparable: </a:t>
            </a:r>
          </a:p>
          <a:p>
            <a:pPr lvl="2"/>
            <a:r>
              <a:rPr lang="en-SE" dirty="0"/>
              <a:t>Not same GPU (we used faster A100, not V100)</a:t>
            </a:r>
          </a:p>
          <a:p>
            <a:pPr lvl="2"/>
            <a:r>
              <a:rPr lang="en-SE" dirty="0"/>
              <a:t>We used one GPU, not two</a:t>
            </a:r>
          </a:p>
          <a:p>
            <a:pPr lvl="2"/>
            <a:r>
              <a:rPr lang="en-SE" dirty="0"/>
              <a:t>We used different training scripts</a:t>
            </a:r>
          </a:p>
          <a:p>
            <a:pPr lvl="2"/>
            <a:r>
              <a:rPr lang="en-SE" dirty="0"/>
              <a:t>We used different training data extraction (qps 20, 25, 30, 35, 40 instead of 17, 22, 27, 32, 37, 42)</a:t>
            </a:r>
          </a:p>
          <a:p>
            <a:pPr lvl="2"/>
            <a:r>
              <a:rPr lang="en-SE" dirty="0"/>
              <a:t>Different number of epochs (155 rather than 90)</a:t>
            </a:r>
          </a:p>
          <a:p>
            <a:pPr lvl="2"/>
            <a:r>
              <a:rPr lang="en-SE" dirty="0"/>
              <a:t>Our timing of 60 h is estimated “best case” if we were alone on the GPU (often shared)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5459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6BDA0-5A57-ACBA-80E2-F71F7BA2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Test from Section 2.2: Longer Retraining (reference network)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6CA5B-41D2-ED91-FA8D-8862580DC84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We wanted to see if BDR-Y would improve if training longer</a:t>
            </a:r>
          </a:p>
          <a:p>
            <a:r>
              <a:rPr lang="en-SE" dirty="0"/>
              <a:t>Trained for 378 epochs instead of 155 epochs</a:t>
            </a:r>
          </a:p>
          <a:p>
            <a:pPr lvl="1"/>
            <a:r>
              <a:rPr lang="en-SE" dirty="0"/>
              <a:t>Switch from learning rate 10</a:t>
            </a:r>
            <a:r>
              <a:rPr lang="en-SE" baseline="30000" dirty="0"/>
              <a:t>-4</a:t>
            </a:r>
            <a:r>
              <a:rPr lang="en-SE" dirty="0"/>
              <a:t> to 10</a:t>
            </a:r>
            <a:r>
              <a:rPr lang="en-SE" baseline="30000" dirty="0"/>
              <a:t>-5</a:t>
            </a:r>
            <a:r>
              <a:rPr lang="en-SE" dirty="0"/>
              <a:t> at epoch 371</a:t>
            </a:r>
          </a:p>
          <a:p>
            <a:pPr lvl="1"/>
            <a:r>
              <a:rPr lang="en-SE" dirty="0"/>
              <a:t>BDR-Y improved from -7.38% to -7.57% (delta -0.19%)</a:t>
            </a:r>
          </a:p>
          <a:p>
            <a:r>
              <a:rPr lang="en-SE" dirty="0"/>
              <a:t>This took 146 hours instead of 60 hours.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E523F-00A3-99A3-DE1C-73948D28E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666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389940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025962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3C13-9BFE-921B-1594-BB310D3F8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Structure of network in JVET-Y0143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0D2D-B967-55EC-A000-05FF5AA06CCD}"/>
              </a:ext>
            </a:extLst>
          </p:cNvPr>
          <p:cNvSpPr/>
          <p:nvPr/>
        </p:nvSpPr>
        <p:spPr bwMode="auto">
          <a:xfrm>
            <a:off x="2463610" y="1761423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24B31-E760-2CE1-4DCC-6654DA7F0BE3}"/>
              </a:ext>
            </a:extLst>
          </p:cNvPr>
          <p:cNvSpPr txBox="1"/>
          <p:nvPr/>
        </p:nvSpPr>
        <p:spPr bwMode="auto">
          <a:xfrm>
            <a:off x="2430397" y="17662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head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F925269-F8B0-859A-DBAB-E2444A213319}"/>
              </a:ext>
            </a:extLst>
          </p:cNvPr>
          <p:cNvGrpSpPr/>
          <p:nvPr/>
        </p:nvGrpSpPr>
        <p:grpSpPr>
          <a:xfrm>
            <a:off x="4119190" y="1744539"/>
            <a:ext cx="1010653" cy="555896"/>
            <a:chOff x="4759325" y="1744539"/>
            <a:chExt cx="1010653" cy="55589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A7B51E1-36A8-8407-79AA-D72F40B86B56}"/>
                </a:ext>
              </a:extLst>
            </p:cNvPr>
            <p:cNvSpPr/>
            <p:nvPr/>
          </p:nvSpPr>
          <p:spPr bwMode="auto">
            <a:xfrm>
              <a:off x="4759325" y="1761422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4BE3A4B-012B-ED8A-F698-BA15C2BB254C}"/>
                </a:ext>
              </a:extLst>
            </p:cNvPr>
            <p:cNvSpPr txBox="1"/>
            <p:nvPr/>
          </p:nvSpPr>
          <p:spPr bwMode="auto">
            <a:xfrm>
              <a:off x="4807451" y="1744539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0</a:t>
              </a:r>
            </a:p>
          </p:txBody>
        </p:sp>
      </p:grp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23FEAC4-E766-E6FA-F53B-238CE54570E7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>
            <a:off x="3474263" y="1992428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8E6946E-74E9-0474-E308-074B6848FC06}"/>
              </a:ext>
            </a:extLst>
          </p:cNvPr>
          <p:cNvSpPr/>
          <p:nvPr/>
        </p:nvSpPr>
        <p:spPr bwMode="auto">
          <a:xfrm>
            <a:off x="5291050" y="1761422"/>
            <a:ext cx="1010653" cy="46201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6F246-55C6-438F-91E7-7B7DA8DDEC4F}"/>
              </a:ext>
            </a:extLst>
          </p:cNvPr>
          <p:cNvSpPr txBox="1"/>
          <p:nvPr/>
        </p:nvSpPr>
        <p:spPr bwMode="auto">
          <a:xfrm>
            <a:off x="5339176" y="1744539"/>
            <a:ext cx="914400" cy="5558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esidual </a:t>
            </a:r>
            <a:br>
              <a:rPr lang="en-SE" sz="1400" dirty="0"/>
            </a:br>
            <a:r>
              <a:rPr lang="en-SE" sz="1400" dirty="0"/>
              <a:t>block 1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5F8AFDC-9E7A-5625-3922-26643E73DAF5}"/>
              </a:ext>
            </a:extLst>
          </p:cNvPr>
          <p:cNvCxnSpPr>
            <a:cxnSpLocks/>
          </p:cNvCxnSpPr>
          <p:nvPr/>
        </p:nvCxnSpPr>
        <p:spPr bwMode="auto">
          <a:xfrm>
            <a:off x="5129843" y="1992428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9F134C4-FBC5-9A60-6EEA-239A581B21EA}"/>
              </a:ext>
            </a:extLst>
          </p:cNvPr>
          <p:cNvSpPr txBox="1"/>
          <p:nvPr/>
        </p:nvSpPr>
        <p:spPr bwMode="auto">
          <a:xfrm>
            <a:off x="6283066" y="18400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…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3842F9A-6F20-8488-0CA4-C7FAD3ACA32C}"/>
              </a:ext>
            </a:extLst>
          </p:cNvPr>
          <p:cNvGrpSpPr/>
          <p:nvPr/>
        </p:nvGrpSpPr>
        <p:grpSpPr>
          <a:xfrm>
            <a:off x="6911896" y="1744539"/>
            <a:ext cx="1010653" cy="555896"/>
            <a:chOff x="8000651" y="2041155"/>
            <a:chExt cx="1010653" cy="55589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CAAF0F1-F464-32A3-BF45-62A75CA1C180}"/>
                </a:ext>
              </a:extLst>
            </p:cNvPr>
            <p:cNvSpPr/>
            <p:nvPr/>
          </p:nvSpPr>
          <p:spPr bwMode="auto">
            <a:xfrm>
              <a:off x="8000651" y="2058038"/>
              <a:ext cx="1010653" cy="462013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en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5E48861-4ECF-D97B-15D2-F48A8417E4A1}"/>
                </a:ext>
              </a:extLst>
            </p:cNvPr>
            <p:cNvSpPr txBox="1"/>
            <p:nvPr/>
          </p:nvSpPr>
          <p:spPr bwMode="auto">
            <a:xfrm>
              <a:off x="8048777" y="2041155"/>
              <a:ext cx="914400" cy="5558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vert="horz" wrap="none" lIns="72000" tIns="36000" rIns="73152" bIns="36576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l">
                <a:buClr>
                  <a:schemeClr val="tx1"/>
                </a:buClr>
              </a:pPr>
              <a:r>
                <a:rPr lang="en-US" sz="1400" dirty="0"/>
                <a:t>R</a:t>
              </a:r>
              <a:r>
                <a:rPr lang="en-SE" sz="1400" dirty="0"/>
                <a:t>esidual </a:t>
              </a:r>
              <a:br>
                <a:rPr lang="en-SE" sz="1400" dirty="0"/>
              </a:br>
              <a:r>
                <a:rPr lang="en-SE" sz="1400" dirty="0"/>
                <a:t>block 7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41D73E4-CD56-D03C-18B6-B7F07DB38436}"/>
              </a:ext>
            </a:extLst>
          </p:cNvPr>
          <p:cNvCxnSpPr>
            <a:cxnSpLocks/>
          </p:cNvCxnSpPr>
          <p:nvPr/>
        </p:nvCxnSpPr>
        <p:spPr bwMode="auto">
          <a:xfrm>
            <a:off x="6302470" y="1992004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5AC4B56-479B-E91C-EFA6-39AFC8F47812}"/>
              </a:ext>
            </a:extLst>
          </p:cNvPr>
          <p:cNvCxnSpPr>
            <a:cxnSpLocks/>
          </p:cNvCxnSpPr>
          <p:nvPr/>
        </p:nvCxnSpPr>
        <p:spPr bwMode="auto">
          <a:xfrm>
            <a:off x="6738224" y="1998419"/>
            <a:ext cx="16404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975ACD90-0658-730E-1EA2-5EB17DAE41F3}"/>
              </a:ext>
            </a:extLst>
          </p:cNvPr>
          <p:cNvCxnSpPr>
            <a:cxnSpLocks/>
          </p:cNvCxnSpPr>
          <p:nvPr/>
        </p:nvCxnSpPr>
        <p:spPr bwMode="auto">
          <a:xfrm>
            <a:off x="7922548" y="1992427"/>
            <a:ext cx="644927" cy="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CFEE618-40AB-DFAC-FC8B-DD64722CDC93}"/>
              </a:ext>
            </a:extLst>
          </p:cNvPr>
          <p:cNvCxnSpPr/>
          <p:nvPr/>
        </p:nvCxnSpPr>
        <p:spPr bwMode="auto">
          <a:xfrm>
            <a:off x="1666519" y="1990020"/>
            <a:ext cx="76760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EBCB124-3F77-048A-6BF7-63245C63F0EF}"/>
              </a:ext>
            </a:extLst>
          </p:cNvPr>
          <p:cNvSpPr txBox="1"/>
          <p:nvPr/>
        </p:nvSpPr>
        <p:spPr bwMode="auto">
          <a:xfrm>
            <a:off x="1101140" y="182387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input</a:t>
            </a:r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37971059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7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8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12" ma:contentTypeDescription="Create a new document." ma:contentTypeScope="" ma:versionID="f106c7ef4a41c87f0f02ce206dcc9b6d">
  <xsd:schema xmlns:xsd="http://www.w3.org/2001/XMLSchema" xmlns:xs="http://www.w3.org/2001/XMLSchema" xmlns:p="http://schemas.microsoft.com/office/2006/metadata/properties" xmlns:ns2="9a92e56b-3e23-4a59-8847-2fe7905ae976" xmlns:ns3="7880890e-bdfe-44d3-bb23-b32cfefcf3d2" targetNamespace="http://schemas.microsoft.com/office/2006/metadata/properties" ma:root="true" ma:fieldsID="7b874d698b48d3fe5ad30aae553797e8" ns2:_="" ns3:_="">
    <xsd:import namespace="9a92e56b-3e23-4a59-8847-2fe7905ae976"/>
    <xsd:import namespace="7880890e-bdfe-44d3-bb23-b32cfefcf3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E19ABE3C-F981-4E12-9DFA-D4A1FA183F4F}">
  <ds:schemaRefs/>
</ds:datastoreItem>
</file>

<file path=customXml/itemProps10.xml><?xml version="1.0" encoding="utf-8"?>
<ds:datastoreItem xmlns:ds="http://schemas.openxmlformats.org/officeDocument/2006/customXml" ds:itemID="{1D0030DF-A20F-46E4-9000-DA7013A8443E}">
  <ds:schemaRefs/>
</ds:datastoreItem>
</file>

<file path=customXml/itemProps11.xml><?xml version="1.0" encoding="utf-8"?>
<ds:datastoreItem xmlns:ds="http://schemas.openxmlformats.org/officeDocument/2006/customXml" ds:itemID="{822D38AD-8010-4CD3-BD6B-117CB8DF70A4}">
  <ds:schemaRefs/>
</ds:datastoreItem>
</file>

<file path=customXml/itemProps12.xml><?xml version="1.0" encoding="utf-8"?>
<ds:datastoreItem xmlns:ds="http://schemas.openxmlformats.org/officeDocument/2006/customXml" ds:itemID="{A1FF4561-B667-44CF-9A2C-F8A1B6FF5C47}">
  <ds:schemaRefs/>
</ds:datastoreItem>
</file>

<file path=customXml/itemProps13.xml><?xml version="1.0" encoding="utf-8"?>
<ds:datastoreItem xmlns:ds="http://schemas.openxmlformats.org/officeDocument/2006/customXml" ds:itemID="{148489CD-643B-4F30-B4BB-A68CE2E07571}">
  <ds:schemaRefs>
    <ds:schemaRef ds:uri="7880890e-bdfe-44d3-bb23-b32cfefcf3d2"/>
    <ds:schemaRef ds:uri="9a92e56b-3e23-4a59-8847-2fe7905ae97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14.xml><?xml version="1.0" encoding="utf-8"?>
<ds:datastoreItem xmlns:ds="http://schemas.openxmlformats.org/officeDocument/2006/customXml" ds:itemID="{CD0CAF26-BEC4-4571-8021-112977853125}">
  <ds:schemaRefs/>
</ds:datastoreItem>
</file>

<file path=customXml/itemProps15.xml><?xml version="1.0" encoding="utf-8"?>
<ds:datastoreItem xmlns:ds="http://schemas.openxmlformats.org/officeDocument/2006/customXml" ds:itemID="{03AF3FDC-ACD1-46F3-A43E-782322DF9816}">
  <ds:schemaRefs/>
</ds:datastoreItem>
</file>

<file path=customXml/itemProps16.xml><?xml version="1.0" encoding="utf-8"?>
<ds:datastoreItem xmlns:ds="http://schemas.openxmlformats.org/officeDocument/2006/customXml" ds:itemID="{38E1074E-5485-4228-9473-5D0D4D30579A}">
  <ds:schemaRefs/>
</ds:datastoreItem>
</file>

<file path=customXml/itemProps17.xml><?xml version="1.0" encoding="utf-8"?>
<ds:datastoreItem xmlns:ds="http://schemas.openxmlformats.org/officeDocument/2006/customXml" ds:itemID="{678D6601-9FC3-4288-8EBA-E3BE48ABD03C}">
  <ds:schemaRefs/>
</ds:datastoreItem>
</file>

<file path=customXml/itemProps2.xml><?xml version="1.0" encoding="utf-8"?>
<ds:datastoreItem xmlns:ds="http://schemas.openxmlformats.org/officeDocument/2006/customXml" ds:itemID="{B8080765-0972-4831-AD8E-2B22D19840EE}">
  <ds:schemaRefs/>
</ds:datastoreItem>
</file>

<file path=customXml/itemProps3.xml><?xml version="1.0" encoding="utf-8"?>
<ds:datastoreItem xmlns:ds="http://schemas.openxmlformats.org/officeDocument/2006/customXml" ds:itemID="{847502A6-7CBE-43AF-BDF6-4D4423521D8C}">
  <ds:schemaRefs/>
</ds:datastoreItem>
</file>

<file path=customXml/itemProps4.xml><?xml version="1.0" encoding="utf-8"?>
<ds:datastoreItem xmlns:ds="http://schemas.openxmlformats.org/officeDocument/2006/customXml" ds:itemID="{7FD85D02-2108-4532-82D7-2E64CA628BC3}">
  <ds:schemaRefs/>
</ds:datastoreItem>
</file>

<file path=customXml/itemProps5.xml><?xml version="1.0" encoding="utf-8"?>
<ds:datastoreItem xmlns:ds="http://schemas.openxmlformats.org/officeDocument/2006/customXml" ds:itemID="{A5C6CD6B-29D1-46E7-A1A1-0D1A47448D8E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683FEB75-8CFA-449C-A6B1-B1E4A86A58A1}">
  <ds:schemaRefs/>
</ds:datastoreItem>
</file>

<file path=customXml/itemProps7.xml><?xml version="1.0" encoding="utf-8"?>
<ds:datastoreItem xmlns:ds="http://schemas.openxmlformats.org/officeDocument/2006/customXml" ds:itemID="{7E6C7596-ABB9-4C75-92F5-E12E7F20E3FD}">
  <ds:schemaRefs/>
</ds:datastoreItem>
</file>

<file path=customXml/itemProps8.xml><?xml version="1.0" encoding="utf-8"?>
<ds:datastoreItem xmlns:ds="http://schemas.openxmlformats.org/officeDocument/2006/customXml" ds:itemID="{EDC79293-5833-4C02-867A-6E83E44822C0}">
  <ds:schemaRefs>
    <ds:schemaRef ds:uri="7880890e-bdfe-44d3-bb23-b32cfefcf3d2"/>
    <ds:schemaRef ds:uri="9a92e56b-3e23-4a59-8847-2fe7905ae97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9.xml><?xml version="1.0" encoding="utf-8"?>
<ds:datastoreItem xmlns:ds="http://schemas.openxmlformats.org/officeDocument/2006/customXml" ds:itemID="{70778FEF-06FC-4DB1-BFFB-D073D54F81C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1432</TotalTime>
  <Words>2297</Words>
  <Application>Microsoft Macintosh PowerPoint</Application>
  <PresentationFormat>Widescreen</PresentationFormat>
  <Paragraphs>469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Ericsson Hilda Light</vt:lpstr>
      <vt:lpstr>Times New Roman</vt:lpstr>
      <vt:lpstr>Ericsson Technical Icons</vt:lpstr>
      <vt:lpstr>Ericsson Hilda</vt:lpstr>
      <vt:lpstr>PresentationTemplate2017</vt:lpstr>
      <vt:lpstr>EE1-related: Reduced complexity NN loop filter and ablation study  JVET-Z0106</vt:lpstr>
      <vt:lpstr>Ablation study of NN loopfilter</vt:lpstr>
      <vt:lpstr>Based on JVET-Y0143 (EE1-1.6)</vt:lpstr>
      <vt:lpstr>Based on JVET-Y0143 (EE1-1.6)</vt:lpstr>
      <vt:lpstr>Test from Section 2.1: Retraining</vt:lpstr>
      <vt:lpstr>Test from Section 2.2: Longer Retraining (reference network)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Structure of network in JVET-Y0143</vt:lpstr>
      <vt:lpstr>Test from Section 2.3.1: No partitioning</vt:lpstr>
      <vt:lpstr>Test from Section 2.3.2: No boundary strength input</vt:lpstr>
      <vt:lpstr>Test from Section 2.3.3: Neither partitioning nor boundary strength input</vt:lpstr>
      <vt:lpstr>Test from Section 2.3.4: No prediction input</vt:lpstr>
      <vt:lpstr>Test from Section 2.4: Making the network shallower</vt:lpstr>
      <vt:lpstr>Test from Section 2.5: Making the network deeper</vt:lpstr>
      <vt:lpstr>Test from Section 2.6: Removing the attention from all but the last residual block</vt:lpstr>
      <vt:lpstr>Test from Section 2.7: Removing attention from all residual blocks</vt:lpstr>
      <vt:lpstr>Summary of all experiments</vt:lpstr>
      <vt:lpstr>Possible Interpretation</vt:lpstr>
      <vt:lpstr>Proposal</vt:lpstr>
      <vt:lpstr>PowerPoint Presentation</vt:lpstr>
      <vt:lpstr>PowerPoint Presentation</vt:lpstr>
      <vt:lpstr>PowerPoint Presentation</vt:lpstr>
      <vt:lpstr>Structure of network in JVET-Y0143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Rickard Sjöberg</dc:creator>
  <cp:keywords/>
  <dc:description/>
  <cp:lastModifiedBy>Jacob Ström</cp:lastModifiedBy>
  <cp:revision>8</cp:revision>
  <dcterms:created xsi:type="dcterms:W3CDTF">2019-11-04T13:17:40Z</dcterms:created>
  <dcterms:modified xsi:type="dcterms:W3CDTF">2022-04-21T07:30:20Z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</Properties>
</file>