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9" r:id="rId7"/>
    <p:sldId id="270" r:id="rId8"/>
    <p:sldId id="261" r:id="rId9"/>
    <p:sldId id="262" r:id="rId10"/>
    <p:sldId id="263" r:id="rId11"/>
    <p:sldId id="264" r:id="rId12"/>
    <p:sldId id="265" r:id="rId13"/>
    <p:sldId id="267" r:id="rId14"/>
    <p:sldId id="266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78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7D126A-0613-61F6-5CE5-0DE011CB7C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6FB5E91-A2EA-4AB8-4D65-FA87B838B1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047412-EAB9-057B-0C2C-0660DD8B9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884CC-FE16-4B3C-9CEF-711225453624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0AB1DF-852E-5589-0149-37190C1A5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2E7DA8-8084-2CD9-F1CB-EC378F086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CC7B-C530-4DC1-8837-A10FA6B74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799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D84546-3942-F1AD-162E-18B22833F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9E02ED9-1C3F-BA84-CBFE-2ED21CD5B8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D73689-215D-6944-8556-7F9CEC038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884CC-FE16-4B3C-9CEF-711225453624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9F929B-62C2-40D1-C0AB-EB3B416E5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74C6BD2-185A-13F0-AB2C-64909A950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CC7B-C530-4DC1-8837-A10FA6B74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980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6808181-CD71-F103-04D1-14926C59FE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D6F68A-AFEC-B385-E66F-C742C29853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1A75C1-7D83-06EB-68A6-1720FBB38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884CC-FE16-4B3C-9CEF-711225453624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D32ECA7-7BFA-A5B1-CD25-C70A5D90B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186255-6720-DE6F-0FFB-999723697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CC7B-C530-4DC1-8837-A10FA6B74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210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8E2F2E-6C22-B57A-A872-CBEA6D7F3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0FF12E-5A82-6626-9121-411CC179CA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2C062F-46E8-1BDD-EBCC-27B909BAB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884CC-FE16-4B3C-9CEF-711225453624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9C0C34-3A31-B687-E1B5-C2F74D4A9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86292D-C877-4CEC-7089-DA4A8C50E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CC7B-C530-4DC1-8837-A10FA6B74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126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4F700E-27CC-04F3-7B47-569D45A72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03423EC-0ABD-2F0B-31DC-7A3C58AFD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34698E-8DE3-F770-081E-14902741C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884CC-FE16-4B3C-9CEF-711225453624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4DFD0F-4F01-EB08-FE2E-F26594331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B858F3-6152-6D9E-11E5-D030831BB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CC7B-C530-4DC1-8837-A10FA6B74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97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28BA5F-B2A9-99E9-A251-4DB2EDC8F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30BBB55-BE00-00B5-5641-3966AF1B81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14002F3-A1EC-A363-AD44-6CA9DBB542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EDBA36B-674E-0646-53BA-50AFFE4E5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884CC-FE16-4B3C-9CEF-711225453624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8CC0C84-DFCB-D8C4-F116-5A95AB4DB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0B7DEEB-F190-85EF-C535-0569CF0D9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CC7B-C530-4DC1-8837-A10FA6B74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212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795D0F-3DDE-41D7-21B8-0098E881E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F37DB4D-307C-3064-19B8-35DFA43E91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1B00FF1-460A-28E9-9348-E44F6F80FF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209DC70-147F-3F71-2293-2DE38EB8E9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2776780-07C3-B811-B7FC-4348CE9BBC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6BE45A1-C4CE-0B44-6CE8-B38C31816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884CC-FE16-4B3C-9CEF-711225453624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2ABECB3-423B-BAA4-E7DF-D655AD905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45E7309-98C3-C15B-7EA2-5D58D5890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CC7B-C530-4DC1-8837-A10FA6B74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75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B10FCA-3A37-9FB8-AAB6-C10DE76FA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8833853-0D35-6D31-64E0-DE2777B0D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884CC-FE16-4B3C-9CEF-711225453624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91D60B0-B5EE-9A17-0E86-0752A194C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D813ECD-BAE5-8AB3-DD07-697BD456E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CC7B-C530-4DC1-8837-A10FA6B74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025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9DAB513-FBCE-7A78-B7A8-BC2FEF8DC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884CC-FE16-4B3C-9CEF-711225453624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6821DD9-EC50-DA71-2B45-660DC3929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1B7CC78-B90B-A0A5-3784-D4AB41A7A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CC7B-C530-4DC1-8837-A10FA6B74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595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9AF54C-8BA4-0945-6CC3-CA851B37B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25A284-1D57-81D6-A081-D9EC56D526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0149B0F-E3DF-6803-7234-386EDF9B2D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2B613AB-AC43-7093-936A-53FC46327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884CC-FE16-4B3C-9CEF-711225453624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97E85F6-6213-3E41-8E0D-62677BCD9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48402A-5E4E-4977-1451-AE6184BBA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CC7B-C530-4DC1-8837-A10FA6B74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143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4E9B8E-9366-1AFF-8365-881E7CDC4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A3DF81A-1329-BEFB-E1CB-55799DBDF1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D1870BA-AFF5-596E-2DED-51DEE18B8E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7EAFFC6-5AAA-B967-329F-88DED32C9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884CC-FE16-4B3C-9CEF-711225453624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5A91167-DAB3-33DC-5D56-BBE14BA3E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72CD028-E721-F37F-4AD2-7D8E8246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CC7B-C530-4DC1-8837-A10FA6B74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784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C158EF6-07DE-CC6C-F483-3C304BC1C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1E9DAE9-7261-FC5A-8058-BE7EA254E1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904DBC-F2A1-1E0A-1C01-E1177B21E7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884CC-FE16-4B3C-9CEF-711225453624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B1146E-F381-AB3C-5D9B-EB5AD54003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262E7D-8B89-854C-0BC5-B20FFF2B5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9CC7B-C530-4DC1-8837-A10FA6B74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989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39A5F7-F7A2-6890-8507-FB6D2C5198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6566" y="2055066"/>
            <a:ext cx="9558867" cy="166566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altLang="zh-CN" dirty="0">
                <a:latin typeface="Calibri Light" panose="020F0302020204030204" pitchFamily="34" charset="0"/>
                <a:cs typeface="Calibri Light" panose="020F0302020204030204" pitchFamily="34" charset="0"/>
              </a:rPr>
              <a:t>AHG11:post-process filter based on CNN and transformer</a:t>
            </a:r>
            <a:endParaRPr lang="zh-CN" alt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9E426DA-EC5D-B9D4-17F1-7A929306D7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08325"/>
            <a:ext cx="9144000" cy="1655762"/>
          </a:xfrm>
        </p:spPr>
        <p:txBody>
          <a:bodyPr>
            <a:normAutofit fontScale="92500"/>
          </a:bodyPr>
          <a:lstStyle/>
          <a:p>
            <a:r>
              <a:rPr lang="en-US" altLang="zh-CN" sz="2000" dirty="0" err="1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Tianhong</a:t>
            </a:r>
            <a:r>
              <a:rPr lang="en-US" altLang="zh-CN" sz="20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Liu, </a:t>
            </a:r>
            <a:r>
              <a:rPr lang="en-US" altLang="zh-CN" sz="2000" dirty="0" err="1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Wenxue</a:t>
            </a:r>
            <a:r>
              <a:rPr lang="en-US" altLang="zh-CN" sz="20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Cui, Chen Hui, Feng Jiang (Harbin Institute of Technology)</a:t>
            </a:r>
          </a:p>
          <a:p>
            <a:r>
              <a:rPr lang="en-US" altLang="zh-CN" sz="20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Ying Gao, Shaowei </a:t>
            </a:r>
            <a:r>
              <a:rPr lang="en-US" altLang="zh-CN" sz="2000" dirty="0" err="1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Xie</a:t>
            </a:r>
            <a:r>
              <a:rPr lang="en-US" altLang="zh-CN" sz="20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and Ping Wu  (ZTE Corporation)</a:t>
            </a:r>
          </a:p>
          <a:p>
            <a:endParaRPr lang="en-US" altLang="zh-CN" sz="20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zh-CN" sz="20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2022.04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B787CC4-2028-5EDC-020A-C7DB34F645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33" y="313296"/>
            <a:ext cx="2681865" cy="94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中兴通讯股份有限公司">
            <a:extLst>
              <a:ext uri="{FF2B5EF4-FFF2-40B4-BE49-F238E27FC236}">
                <a16:creationId xmlns:a16="http://schemas.microsoft.com/office/drawing/2014/main" id="{C2F132F8-E7E7-7D94-DA60-2DFD2E810F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1534" r="45191" b="31547"/>
          <a:stretch/>
        </p:blipFill>
        <p:spPr bwMode="auto">
          <a:xfrm>
            <a:off x="262467" y="470844"/>
            <a:ext cx="1261533" cy="628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1454390-6F33-EFEC-66AE-8A895AAE6B67}"/>
              </a:ext>
            </a:extLst>
          </p:cNvPr>
          <p:cNvSpPr txBox="1"/>
          <p:nvPr/>
        </p:nvSpPr>
        <p:spPr>
          <a:xfrm>
            <a:off x="9762067" y="523616"/>
            <a:ext cx="2099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JVET-Z0101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72650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673BE8FF-45F3-D478-363A-48BE4F02A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18" y="258129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b="1" dirty="0">
                <a:solidFill>
                  <a:srgbClr val="00B0F0"/>
                </a:solidFill>
                <a:latin typeface="+mn-lt"/>
                <a:cs typeface="Arial" panose="020B0604020202020204" pitchFamily="34" charset="0"/>
              </a:rPr>
              <a:t>Experimental Results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B86563F-3A23-1015-3C1B-8B9981197E39}"/>
              </a:ext>
            </a:extLst>
          </p:cNvPr>
          <p:cNvSpPr txBox="1"/>
          <p:nvPr/>
        </p:nvSpPr>
        <p:spPr>
          <a:xfrm>
            <a:off x="922865" y="1170003"/>
            <a:ext cx="105156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The proposed post-process filter is evaluated based on VTM-11.0-NNVC.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Class B, C, D, F are inferenced in whole frame format.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Class A1, A2 are inferenced by 960*960 tiles with 32 overlapping pixels.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BE6190-2AB5-603B-FA67-BCB79BC54978}"/>
              </a:ext>
            </a:extLst>
          </p:cNvPr>
          <p:cNvSpPr txBox="1"/>
          <p:nvPr/>
        </p:nvSpPr>
        <p:spPr>
          <a:xfrm>
            <a:off x="2954866" y="2535753"/>
            <a:ext cx="609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effectLst/>
                <a:ea typeface="等线" panose="02010600030101010101" pitchFamily="2" charset="-122"/>
              </a:rPr>
              <a:t>BD-rate of DFNN over VTM-11.0 NNVC in RA configuration</a:t>
            </a:r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BC95FAC-EF13-9D8E-7702-68CE86083F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865" y="2905085"/>
            <a:ext cx="10744200" cy="3438525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5C91FEA7-7EC8-6AA6-8042-2A81B1DE0E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066" y="6227338"/>
            <a:ext cx="1422400" cy="50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中兴通讯股份有限公司">
            <a:extLst>
              <a:ext uri="{FF2B5EF4-FFF2-40B4-BE49-F238E27FC236}">
                <a16:creationId xmlns:a16="http://schemas.microsoft.com/office/drawing/2014/main" id="{9BAA9F5F-5744-0899-5DEC-F60CF7CD24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1534" r="45191" b="31547"/>
          <a:stretch/>
        </p:blipFill>
        <p:spPr bwMode="auto">
          <a:xfrm>
            <a:off x="9925077" y="6343610"/>
            <a:ext cx="643392" cy="32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017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673BE8FF-45F3-D478-363A-48BE4F02A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18" y="258129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b="1" dirty="0">
                <a:solidFill>
                  <a:srgbClr val="00B0F0"/>
                </a:solidFill>
                <a:latin typeface="+mn-lt"/>
                <a:cs typeface="Arial" panose="020B0604020202020204" pitchFamily="34" charset="0"/>
              </a:rPr>
              <a:t>Class F Results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B86563F-3A23-1015-3C1B-8B9981197E39}"/>
              </a:ext>
            </a:extLst>
          </p:cNvPr>
          <p:cNvSpPr txBox="1"/>
          <p:nvPr/>
        </p:nvSpPr>
        <p:spPr>
          <a:xfrm>
            <a:off x="922865" y="1170003"/>
            <a:ext cx="10515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Sequence </a:t>
            </a:r>
            <a:r>
              <a:rPr lang="en-US" altLang="zh-CN" sz="2400" dirty="0" err="1"/>
              <a:t>SlideEditing</a:t>
            </a:r>
            <a:r>
              <a:rPr lang="en-US" altLang="zh-CN" sz="2400" dirty="0"/>
              <a:t> performs worst in table, followed by </a:t>
            </a:r>
            <a:r>
              <a:rPr lang="en-US" altLang="zh-CN" sz="2400" dirty="0" err="1"/>
              <a:t>SlideShow</a:t>
            </a:r>
            <a:r>
              <a:rPr lang="en-US" altLang="zh-CN" sz="2400" dirty="0"/>
              <a:t> and </a:t>
            </a:r>
            <a:r>
              <a:rPr lang="en-US" altLang="zh-CN" sz="2400" dirty="0" err="1"/>
              <a:t>BasketbalDrillText</a:t>
            </a:r>
            <a:r>
              <a:rPr lang="en-US" altLang="zh-CN" sz="2400" dirty="0"/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BE6190-2AB5-603B-FA67-BCB79BC54978}"/>
              </a:ext>
            </a:extLst>
          </p:cNvPr>
          <p:cNvSpPr txBox="1"/>
          <p:nvPr/>
        </p:nvSpPr>
        <p:spPr>
          <a:xfrm>
            <a:off x="2345267" y="2706965"/>
            <a:ext cx="73405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effectLst/>
                <a:ea typeface="等线" panose="02010600030101010101" pitchFamily="2" charset="-122"/>
              </a:rPr>
              <a:t>BD-rate of DFNN over VTM-11.0 NNVC in RA configuration on class F</a:t>
            </a: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7976184-2D8F-F644-9F35-DAE7291A0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291" y="3285067"/>
            <a:ext cx="8643418" cy="2965491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70D993F7-6CD9-9903-694B-FED523AF1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066" y="6227338"/>
            <a:ext cx="1422400" cy="50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中兴通讯股份有限公司">
            <a:extLst>
              <a:ext uri="{FF2B5EF4-FFF2-40B4-BE49-F238E27FC236}">
                <a16:creationId xmlns:a16="http://schemas.microsoft.com/office/drawing/2014/main" id="{94675D6C-C405-C37E-5F90-ECD8D346E1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1534" r="45191" b="31547"/>
          <a:stretch/>
        </p:blipFill>
        <p:spPr bwMode="auto">
          <a:xfrm>
            <a:off x="9925077" y="6343610"/>
            <a:ext cx="643392" cy="32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84909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673BE8FF-45F3-D478-363A-48BE4F02A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18" y="258129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b="1" dirty="0">
                <a:solidFill>
                  <a:srgbClr val="00B0F0"/>
                </a:solidFill>
                <a:latin typeface="+mn-lt"/>
                <a:cs typeface="Arial" panose="020B0604020202020204" pitchFamily="34" charset="0"/>
              </a:rPr>
              <a:t>Class F Visualization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BE6190-2AB5-603B-FA67-BCB79BC54978}"/>
              </a:ext>
            </a:extLst>
          </p:cNvPr>
          <p:cNvSpPr txBox="1"/>
          <p:nvPr/>
        </p:nvSpPr>
        <p:spPr>
          <a:xfrm>
            <a:off x="239150" y="6292973"/>
            <a:ext cx="10370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effectLst/>
                <a:ea typeface="等线" panose="02010600030101010101" pitchFamily="2" charset="-122"/>
              </a:rPr>
              <a:t>(a) 60th frame of </a:t>
            </a:r>
            <a:r>
              <a:rPr lang="en-US" altLang="zh-CN" sz="1800" dirty="0" err="1">
                <a:effectLst/>
                <a:ea typeface="等线" panose="02010600030101010101" pitchFamily="2" charset="-122"/>
              </a:rPr>
              <a:t>SlideEditing</a:t>
            </a:r>
            <a:r>
              <a:rPr lang="en-US" altLang="zh-CN" sz="1800" dirty="0">
                <a:effectLst/>
                <a:ea typeface="等线" panose="02010600030101010101" pitchFamily="2" charset="-122"/>
              </a:rPr>
              <a:t>. (b) 60th frame of </a:t>
            </a:r>
            <a:r>
              <a:rPr lang="en-US" altLang="zh-CN" sz="1800" dirty="0" err="1">
                <a:effectLst/>
                <a:ea typeface="等线" panose="02010600030101010101" pitchFamily="2" charset="-122"/>
              </a:rPr>
              <a:t>SlideShow</a:t>
            </a:r>
            <a:r>
              <a:rPr lang="en-US" altLang="zh-CN" sz="1800" dirty="0">
                <a:effectLst/>
                <a:ea typeface="等线" panose="02010600030101010101" pitchFamily="2" charset="-122"/>
              </a:rPr>
              <a:t>. (c) 60th frame of </a:t>
            </a:r>
            <a:r>
              <a:rPr lang="en-US" altLang="zh-CN" sz="1800" dirty="0" err="1">
                <a:effectLst/>
                <a:ea typeface="等线" panose="02010600030101010101" pitchFamily="2" charset="-122"/>
              </a:rPr>
              <a:t>BasketballDrillText</a:t>
            </a:r>
            <a:r>
              <a:rPr lang="en-US" altLang="zh-CN" sz="1800" dirty="0">
                <a:effectLst/>
                <a:ea typeface="等线" panose="02010600030101010101" pitchFamily="2" charset="-122"/>
              </a:rPr>
              <a:t>.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1A828B7-C0DE-C972-CC2A-C45306182C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546" y="1236808"/>
            <a:ext cx="3893443" cy="219006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CC178DC-8DD5-D5A1-BE03-8D53759B6D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692" y="3726969"/>
            <a:ext cx="4160783" cy="240045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9CF3F91-5A8B-6543-0E06-FC78D022C4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972" y="1238938"/>
            <a:ext cx="3893442" cy="219006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2D5DF45-5243-0367-52D5-C7558C46CF97}"/>
              </a:ext>
            </a:extLst>
          </p:cNvPr>
          <p:cNvSpPr txBox="1"/>
          <p:nvPr/>
        </p:nvSpPr>
        <p:spPr>
          <a:xfrm>
            <a:off x="5084740" y="2333969"/>
            <a:ext cx="56023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D4CB9C1-4752-267E-6FC2-7DDBC2D55678}"/>
              </a:ext>
            </a:extLst>
          </p:cNvPr>
          <p:cNvSpPr txBox="1"/>
          <p:nvPr/>
        </p:nvSpPr>
        <p:spPr>
          <a:xfrm>
            <a:off x="10903303" y="2192003"/>
            <a:ext cx="560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F2209C6-D2DA-3693-3DAF-20E657AAF986}"/>
              </a:ext>
            </a:extLst>
          </p:cNvPr>
          <p:cNvSpPr txBox="1"/>
          <p:nvPr/>
        </p:nvSpPr>
        <p:spPr>
          <a:xfrm>
            <a:off x="8171939" y="4851916"/>
            <a:ext cx="560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53AFCC81-7FC9-ACCF-A8D9-8925CB8773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066" y="6227338"/>
            <a:ext cx="1422400" cy="50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中兴通讯股份有限公司">
            <a:extLst>
              <a:ext uri="{FF2B5EF4-FFF2-40B4-BE49-F238E27FC236}">
                <a16:creationId xmlns:a16="http://schemas.microsoft.com/office/drawing/2014/main" id="{06DBF6D1-04F9-12CC-7222-C0060F6C17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1534" r="45191" b="31547"/>
          <a:stretch/>
        </p:blipFill>
        <p:spPr bwMode="auto">
          <a:xfrm>
            <a:off x="9925077" y="6343610"/>
            <a:ext cx="643392" cy="32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668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673BE8FF-45F3-D478-363A-48BE4F02A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18" y="258129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b="1" dirty="0">
                <a:solidFill>
                  <a:srgbClr val="00B0F0"/>
                </a:solidFill>
                <a:latin typeface="+mn-lt"/>
                <a:cs typeface="Arial" panose="020B0604020202020204" pitchFamily="34" charset="0"/>
              </a:rPr>
              <a:t>Conclusion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7F71851-C6DF-BA60-3B4D-0952F894FA66}"/>
              </a:ext>
            </a:extLst>
          </p:cNvPr>
          <p:cNvSpPr txBox="1"/>
          <p:nvPr/>
        </p:nvSpPr>
        <p:spPr>
          <a:xfrm>
            <a:off x="838200" y="1490133"/>
            <a:ext cx="105155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A </a:t>
            </a:r>
            <a:r>
              <a:rPr lang="en-US" altLang="zh-CN" sz="2400" b="1" dirty="0"/>
              <a:t>post-process filter </a:t>
            </a:r>
            <a:r>
              <a:rPr lang="en-US" altLang="zh-CN" sz="2400" dirty="0"/>
              <a:t>named DFNN based on the combination of CNN and transformer is reported.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DFNN achieves average BD-rate reduction {-1.66%, -6.31%, -3.63%} on PSNR and {-1.34%, -5.64%, -2.56%} on MS-SSIM under random access configuration over </a:t>
            </a:r>
            <a:r>
              <a:rPr lang="en-US" altLang="zh-CN" sz="2400" b="1" dirty="0"/>
              <a:t>class A1, A2, B, C, D</a:t>
            </a:r>
            <a:r>
              <a:rPr lang="en-US" altLang="zh-CN" sz="24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DFNN achieves average BD-rate reduction {10.60%, 0.19%, 1.80%} on PSNR and	{-0.97%, -1.69%, 0.23%} on MS-SSIM under random access configuration over </a:t>
            </a:r>
            <a:r>
              <a:rPr lang="en-US" altLang="zh-CN" sz="2400" b="1" dirty="0"/>
              <a:t>class F</a:t>
            </a:r>
            <a:r>
              <a:rPr lang="en-US" altLang="zh-CN" sz="24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Data that full of text texture need to be added into training dataset to get further research results.</a:t>
            </a:r>
            <a:endParaRPr lang="zh-CN" altLang="en-US" sz="2400" dirty="0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E0CDFE80-81BB-0841-6D5F-F7C41A6437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066" y="6227338"/>
            <a:ext cx="1422400" cy="50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中兴通讯股份有限公司">
            <a:extLst>
              <a:ext uri="{FF2B5EF4-FFF2-40B4-BE49-F238E27FC236}">
                <a16:creationId xmlns:a16="http://schemas.microsoft.com/office/drawing/2014/main" id="{CF08D7BC-51C6-63E9-08C9-EC93350880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1534" r="45191" b="31547"/>
          <a:stretch/>
        </p:blipFill>
        <p:spPr bwMode="auto">
          <a:xfrm>
            <a:off x="9925077" y="6343610"/>
            <a:ext cx="643392" cy="32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4704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673BE8FF-45F3-D478-363A-48BE4F02A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069" y="2410312"/>
            <a:ext cx="5181862" cy="2037376"/>
          </a:xfrm>
        </p:spPr>
        <p:txBody>
          <a:bodyPr>
            <a:noAutofit/>
          </a:bodyPr>
          <a:lstStyle/>
          <a:p>
            <a:pPr algn="ctr">
              <a:buClrTx/>
              <a:buSzTx/>
              <a:buFontTx/>
            </a:pPr>
            <a:r>
              <a:rPr lang="en-US" altLang="zh-CN" sz="8000" b="1" dirty="0">
                <a:solidFill>
                  <a:srgbClr val="00B0F0"/>
                </a:solidFill>
                <a:latin typeface="+mn-lt"/>
                <a:cs typeface="Arial" panose="020B0604020202020204" pitchFamily="34" charset="0"/>
              </a:rPr>
              <a:t>Thank you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D0DB5B1D-6EBE-6522-B44F-A28F8F2355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066" y="6227338"/>
            <a:ext cx="1422400" cy="50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中兴通讯股份有限公司">
            <a:extLst>
              <a:ext uri="{FF2B5EF4-FFF2-40B4-BE49-F238E27FC236}">
                <a16:creationId xmlns:a16="http://schemas.microsoft.com/office/drawing/2014/main" id="{DC855299-101C-45DD-B5E5-C8C2532A8F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1534" r="45191" b="31547"/>
          <a:stretch/>
        </p:blipFill>
        <p:spPr bwMode="auto">
          <a:xfrm>
            <a:off x="9925077" y="6343610"/>
            <a:ext cx="643392" cy="32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57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31BDF433-4DE2-2B9C-562C-D6C82C9FC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18" y="258129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b="1" dirty="0">
                <a:solidFill>
                  <a:srgbClr val="00B0F0"/>
                </a:solidFill>
                <a:latin typeface="+mn-lt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0BC698-8BD0-9FB8-FB54-54396AA56E74}"/>
              </a:ext>
            </a:extLst>
          </p:cNvPr>
          <p:cNvSpPr txBox="1"/>
          <p:nvPr/>
        </p:nvSpPr>
        <p:spPr>
          <a:xfrm>
            <a:off x="159280" y="1193336"/>
            <a:ext cx="118734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In this contribution, a </a:t>
            </a:r>
            <a:r>
              <a:rPr lang="en-US" altLang="zh-CN" sz="2400" b="1" dirty="0"/>
              <a:t>post-process filter</a:t>
            </a:r>
            <a:r>
              <a:rPr lang="en-US" altLang="zh-CN" sz="2400" dirty="0"/>
              <a:t> based on the combination of CNN and transformer is reported, named </a:t>
            </a:r>
            <a:r>
              <a:rPr lang="en-US" altLang="zh-CN" sz="2400" b="1" dirty="0"/>
              <a:t>DFNN</a:t>
            </a:r>
            <a:r>
              <a:rPr lang="en-US" altLang="zh-CN" sz="2400" dirty="0"/>
              <a:t>. </a:t>
            </a:r>
          </a:p>
          <a:p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DFNN is composed of convolutional-based local attention block (</a:t>
            </a:r>
            <a:r>
              <a:rPr lang="en-US" altLang="zh-CN" sz="2400" b="1" dirty="0"/>
              <a:t>LAB</a:t>
            </a:r>
            <a:r>
              <a:rPr lang="en-US" altLang="zh-CN" sz="2400" dirty="0"/>
              <a:t>) and transformer-based global attention block (</a:t>
            </a:r>
            <a:r>
              <a:rPr lang="en-US" altLang="zh-CN" sz="2400" b="1" dirty="0"/>
              <a:t>GAB</a:t>
            </a:r>
            <a:r>
              <a:rPr lang="en-US" altLang="zh-CN" sz="2400" dirty="0"/>
              <a:t>)</a:t>
            </a:r>
            <a:r>
              <a:rPr lang="en-US" altLang="zh-CN" sz="2400" b="1" dirty="0"/>
              <a:t> </a:t>
            </a:r>
            <a:r>
              <a:rPr lang="en-US" altLang="zh-CN" sz="2400" dirty="0"/>
              <a:t>to extract feature from different perspectives.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DFNN applies </a:t>
            </a:r>
            <a:r>
              <a:rPr lang="en-US" altLang="zh-CN" sz="2400" b="1" dirty="0"/>
              <a:t>channel-wise attention</a:t>
            </a:r>
            <a:r>
              <a:rPr lang="en-US" altLang="zh-CN" sz="2400" dirty="0"/>
              <a:t> to fuse output features of the above two blocks.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DFNN achieves average BD-rate reduction {-1.66%, -6.31%, -3.63%} on PSNR and { -1.34%, -5.64%, -2.56%} on MS-SSIM under random access configuration over </a:t>
            </a:r>
            <a:r>
              <a:rPr lang="en-US" altLang="zh-CN" sz="2400" b="1" dirty="0"/>
              <a:t>class A1, A2, B, C, D</a:t>
            </a:r>
            <a:r>
              <a:rPr lang="en-US" altLang="zh-CN" sz="24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DFNN achieves average BD-rate reduction {10.60%, 0.19%, 1.80%} on PSNR and	{ -0.97%, -1.69%, 0.23%} on MS-SSIM under random access configuration over </a:t>
            </a:r>
            <a:r>
              <a:rPr lang="en-US" altLang="zh-CN" sz="2400" b="1" dirty="0"/>
              <a:t>class F</a:t>
            </a:r>
            <a:r>
              <a:rPr lang="en-US" altLang="zh-CN" sz="2400" dirty="0"/>
              <a:t>.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A05989CA-8E68-7F64-D9E6-9C473DFD73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066" y="6227338"/>
            <a:ext cx="1422400" cy="50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中兴通讯股份有限公司">
            <a:extLst>
              <a:ext uri="{FF2B5EF4-FFF2-40B4-BE49-F238E27FC236}">
                <a16:creationId xmlns:a16="http://schemas.microsoft.com/office/drawing/2014/main" id="{A74591DA-2465-D1C4-3FBC-8B55E9CE9F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1534" r="45191" b="31547"/>
          <a:stretch/>
        </p:blipFill>
        <p:spPr bwMode="auto">
          <a:xfrm>
            <a:off x="9925077" y="6343610"/>
            <a:ext cx="643392" cy="32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4727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673BE8FF-45F3-D478-363A-48BE4F02A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18" y="258129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b="1" dirty="0">
                <a:solidFill>
                  <a:srgbClr val="00B0F0"/>
                </a:solidFill>
                <a:latin typeface="+mn-lt"/>
                <a:cs typeface="Arial" panose="020B0604020202020204" pitchFamily="34" charset="0"/>
              </a:rPr>
              <a:t>Network Structure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0F2CD41-635B-25C8-6CDC-B9675A189319}"/>
              </a:ext>
            </a:extLst>
          </p:cNvPr>
          <p:cNvGrpSpPr/>
          <p:nvPr/>
        </p:nvGrpSpPr>
        <p:grpSpPr>
          <a:xfrm>
            <a:off x="885071" y="1319236"/>
            <a:ext cx="10421858" cy="2578762"/>
            <a:chOff x="961271" y="1132970"/>
            <a:chExt cx="10421858" cy="2578762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769B7385-FD34-B6A6-92BC-C9AF2FAC673B}"/>
                </a:ext>
              </a:extLst>
            </p:cNvPr>
            <p:cNvSpPr/>
            <p:nvPr/>
          </p:nvSpPr>
          <p:spPr>
            <a:xfrm>
              <a:off x="2887341" y="1700747"/>
              <a:ext cx="295068" cy="12929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</a:rPr>
                <a:t>Conv</a:t>
              </a:r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2CBF44DC-9787-39AC-C06F-41F11BE4AD4E}"/>
                </a:ext>
              </a:extLst>
            </p:cNvPr>
            <p:cNvSpPr/>
            <p:nvPr/>
          </p:nvSpPr>
          <p:spPr>
            <a:xfrm>
              <a:off x="8653052" y="1700741"/>
              <a:ext cx="295068" cy="12929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</a:rPr>
                <a:t>Conv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直接箭头连接符 6">
              <a:extLst>
                <a:ext uri="{FF2B5EF4-FFF2-40B4-BE49-F238E27FC236}">
                  <a16:creationId xmlns:a16="http://schemas.microsoft.com/office/drawing/2014/main" id="{C80EB938-9805-702F-E68C-A76CA8DFA17D}"/>
                </a:ext>
              </a:extLst>
            </p:cNvPr>
            <p:cNvCxnSpPr>
              <a:cxnSpLocks/>
            </p:cNvCxnSpPr>
            <p:nvPr/>
          </p:nvCxnSpPr>
          <p:spPr>
            <a:xfrm>
              <a:off x="4331679" y="2348690"/>
              <a:ext cx="604687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005E6810-6D0C-B130-052C-9610FE7BD2B9}"/>
                </a:ext>
              </a:extLst>
            </p:cNvPr>
            <p:cNvSpPr/>
            <p:nvPr/>
          </p:nvSpPr>
          <p:spPr>
            <a:xfrm>
              <a:off x="7603046" y="1706842"/>
              <a:ext cx="574635" cy="12929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2000" dirty="0">
                  <a:solidFill>
                    <a:schemeClr val="tx1"/>
                  </a:solidFill>
                </a:rPr>
                <a:t>DFB</a:t>
              </a:r>
              <a:r>
                <a:rPr lang="en-US" altLang="zh-CN" sz="2000" baseline="-25000" dirty="0">
                  <a:solidFill>
                    <a:schemeClr val="tx1"/>
                  </a:solidFill>
                </a:rPr>
                <a:t>M</a:t>
              </a:r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39764C98-CFA8-84E8-DFA3-02BD33AFC888}"/>
                </a:ext>
              </a:extLst>
            </p:cNvPr>
            <p:cNvCxnSpPr>
              <a:cxnSpLocks/>
              <a:stCxn id="22" idx="3"/>
              <a:endCxn id="8" idx="1"/>
            </p:cNvCxnSpPr>
            <p:nvPr/>
          </p:nvCxnSpPr>
          <p:spPr>
            <a:xfrm>
              <a:off x="6951202" y="2348690"/>
              <a:ext cx="651844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id="{E66E4BB2-33E8-4569-63CD-FE80BADCA9EF}"/>
                </a:ext>
              </a:extLst>
            </p:cNvPr>
            <p:cNvCxnSpPr>
              <a:cxnSpLocks/>
            </p:cNvCxnSpPr>
            <p:nvPr/>
          </p:nvCxnSpPr>
          <p:spPr>
            <a:xfrm>
              <a:off x="2162739" y="1886025"/>
              <a:ext cx="704455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id="{FD1B2239-318C-7A90-12D5-AF7DCCBFA647}"/>
                </a:ext>
              </a:extLst>
            </p:cNvPr>
            <p:cNvCxnSpPr>
              <a:cxnSpLocks/>
              <a:stCxn id="5" idx="3"/>
              <a:endCxn id="23" idx="1"/>
            </p:cNvCxnSpPr>
            <p:nvPr/>
          </p:nvCxnSpPr>
          <p:spPr>
            <a:xfrm>
              <a:off x="3182409" y="2347225"/>
              <a:ext cx="574635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id="{BAEF0380-F944-9A08-F4AB-1EC23F9546F4}"/>
                </a:ext>
              </a:extLst>
            </p:cNvPr>
            <p:cNvCxnSpPr>
              <a:cxnSpLocks/>
              <a:stCxn id="8" idx="3"/>
              <a:endCxn id="6" idx="1"/>
            </p:cNvCxnSpPr>
            <p:nvPr/>
          </p:nvCxnSpPr>
          <p:spPr>
            <a:xfrm flipV="1">
              <a:off x="8177681" y="2347219"/>
              <a:ext cx="475371" cy="610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id="{AD3CC187-7575-AF9A-159E-09EDAD82C0B9}"/>
                </a:ext>
              </a:extLst>
            </p:cNvPr>
            <p:cNvCxnSpPr>
              <a:cxnSpLocks/>
              <a:stCxn id="6" idx="3"/>
              <a:endCxn id="15" idx="2"/>
            </p:cNvCxnSpPr>
            <p:nvPr/>
          </p:nvCxnSpPr>
          <p:spPr>
            <a:xfrm>
              <a:off x="8948120" y="2347219"/>
              <a:ext cx="460516" cy="147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连接符: 肘形 13">
              <a:extLst>
                <a:ext uri="{FF2B5EF4-FFF2-40B4-BE49-F238E27FC236}">
                  <a16:creationId xmlns:a16="http://schemas.microsoft.com/office/drawing/2014/main" id="{C37AF740-F836-8BC6-58EB-E2B4EEF4F4A6}"/>
                </a:ext>
              </a:extLst>
            </p:cNvPr>
            <p:cNvCxnSpPr>
              <a:cxnSpLocks/>
              <a:endCxn id="15" idx="0"/>
            </p:cNvCxnSpPr>
            <p:nvPr/>
          </p:nvCxnSpPr>
          <p:spPr>
            <a:xfrm>
              <a:off x="2514966" y="1132970"/>
              <a:ext cx="7078995" cy="1016531"/>
            </a:xfrm>
            <a:prstGeom prst="bentConnector2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流程图: 或者 14">
              <a:extLst>
                <a:ext uri="{FF2B5EF4-FFF2-40B4-BE49-F238E27FC236}">
                  <a16:creationId xmlns:a16="http://schemas.microsoft.com/office/drawing/2014/main" id="{0EC69B0D-AAA1-8981-A628-169FCC5E794B}"/>
                </a:ext>
              </a:extLst>
            </p:cNvPr>
            <p:cNvSpPr/>
            <p:nvPr/>
          </p:nvSpPr>
          <p:spPr>
            <a:xfrm>
              <a:off x="9408636" y="2149501"/>
              <a:ext cx="370649" cy="398376"/>
            </a:xfrm>
            <a:prstGeom prst="flowChar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</a:endParaRPr>
            </a:p>
          </p:txBody>
        </p:sp>
        <p:cxnSp>
          <p:nvCxnSpPr>
            <p:cNvPr id="16" name="直接箭头连接符 15">
              <a:extLst>
                <a:ext uri="{FF2B5EF4-FFF2-40B4-BE49-F238E27FC236}">
                  <a16:creationId xmlns:a16="http://schemas.microsoft.com/office/drawing/2014/main" id="{419A67B2-B843-E573-FDF3-B4AE466DC157}"/>
                </a:ext>
              </a:extLst>
            </p:cNvPr>
            <p:cNvCxnSpPr>
              <a:cxnSpLocks/>
              <a:stCxn id="15" idx="6"/>
              <a:endCxn id="18" idx="1"/>
            </p:cNvCxnSpPr>
            <p:nvPr/>
          </p:nvCxnSpPr>
          <p:spPr>
            <a:xfrm>
              <a:off x="9779285" y="2348689"/>
              <a:ext cx="353718" cy="302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3E302641-6035-8FE0-4477-79295B5A1143}"/>
                </a:ext>
              </a:extLst>
            </p:cNvPr>
            <p:cNvSpPr/>
            <p:nvPr/>
          </p:nvSpPr>
          <p:spPr>
            <a:xfrm>
              <a:off x="965032" y="1132971"/>
              <a:ext cx="1198800" cy="119996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1B2830A-07E1-706E-7392-06CF11CA4B6C}"/>
                </a:ext>
              </a:extLst>
            </p:cNvPr>
            <p:cNvSpPr/>
            <p:nvPr/>
          </p:nvSpPr>
          <p:spPr>
            <a:xfrm>
              <a:off x="10133003" y="1751734"/>
              <a:ext cx="1198800" cy="119996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2D71AF9B-455D-A0AB-6601-4C60BC17A532}"/>
                </a:ext>
              </a:extLst>
            </p:cNvPr>
            <p:cNvCxnSpPr/>
            <p:nvPr/>
          </p:nvCxnSpPr>
          <p:spPr>
            <a:xfrm flipV="1">
              <a:off x="2523433" y="1132971"/>
              <a:ext cx="0" cy="75305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CA33D8E-FE38-553A-A115-7BCD7F1E4973}"/>
                </a:ext>
              </a:extLst>
            </p:cNvPr>
            <p:cNvSpPr/>
            <p:nvPr/>
          </p:nvSpPr>
          <p:spPr>
            <a:xfrm>
              <a:off x="961271" y="2511769"/>
              <a:ext cx="1198800" cy="119996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id="{D8A2C9C2-006B-605C-DC43-5970EEE54B59}"/>
                </a:ext>
              </a:extLst>
            </p:cNvPr>
            <p:cNvCxnSpPr>
              <a:cxnSpLocks/>
            </p:cNvCxnSpPr>
            <p:nvPr/>
          </p:nvCxnSpPr>
          <p:spPr>
            <a:xfrm>
              <a:off x="2162738" y="2783492"/>
              <a:ext cx="704455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458E939-F088-6E2D-B10F-97925E3DE6EA}"/>
                </a:ext>
              </a:extLst>
            </p:cNvPr>
            <p:cNvSpPr txBox="1"/>
            <p:nvPr/>
          </p:nvSpPr>
          <p:spPr>
            <a:xfrm>
              <a:off x="6102103" y="2056302"/>
              <a:ext cx="849099" cy="584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/>
                <a:t>…</a:t>
              </a:r>
              <a:endParaRPr lang="zh-CN" altLang="en-US" sz="3200" dirty="0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916B55AD-3521-AFE0-34FA-1C10FE8295B6}"/>
                </a:ext>
              </a:extLst>
            </p:cNvPr>
            <p:cNvSpPr/>
            <p:nvPr/>
          </p:nvSpPr>
          <p:spPr>
            <a:xfrm>
              <a:off x="3757044" y="1714466"/>
              <a:ext cx="574635" cy="12929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2000" dirty="0">
                  <a:solidFill>
                    <a:schemeClr val="tx1"/>
                  </a:solidFill>
                </a:rPr>
                <a:t>DFB</a:t>
              </a:r>
              <a:r>
                <a:rPr lang="en-US" altLang="zh-CN" sz="2000" baseline="-25000" dirty="0">
                  <a:solidFill>
                    <a:schemeClr val="tx1"/>
                  </a:solidFill>
                </a:rPr>
                <a:t>1</a:t>
              </a:r>
              <a:endParaRPr lang="zh-CN" altLang="en-US" sz="20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F7E43C3F-8797-70F3-91B0-1F0F3EC54820}"/>
                </a:ext>
              </a:extLst>
            </p:cNvPr>
            <p:cNvSpPr/>
            <p:nvPr/>
          </p:nvSpPr>
          <p:spPr>
            <a:xfrm>
              <a:off x="4944116" y="1714466"/>
              <a:ext cx="574635" cy="12929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2000" dirty="0">
                  <a:solidFill>
                    <a:schemeClr val="tx1"/>
                  </a:solidFill>
                </a:rPr>
                <a:t>DFB</a:t>
              </a:r>
              <a:r>
                <a:rPr lang="en-US" altLang="zh-CN" sz="2000" baseline="-25000" dirty="0">
                  <a:solidFill>
                    <a:schemeClr val="tx1"/>
                  </a:solidFill>
                </a:rPr>
                <a:t>2</a:t>
              </a:r>
              <a:endParaRPr lang="zh-CN" altLang="en-US" sz="2000" baseline="-25000" dirty="0">
                <a:solidFill>
                  <a:schemeClr val="tx1"/>
                </a:solidFill>
              </a:endParaRPr>
            </a:p>
          </p:txBody>
        </p:sp>
        <p:cxnSp>
          <p:nvCxnSpPr>
            <p:cNvPr id="25" name="直接箭头连接符 24">
              <a:extLst>
                <a:ext uri="{FF2B5EF4-FFF2-40B4-BE49-F238E27FC236}">
                  <a16:creationId xmlns:a16="http://schemas.microsoft.com/office/drawing/2014/main" id="{0A331F59-E3E3-1F29-9113-DFCBC1E2493E}"/>
                </a:ext>
              </a:extLst>
            </p:cNvPr>
            <p:cNvCxnSpPr>
              <a:cxnSpLocks/>
            </p:cNvCxnSpPr>
            <p:nvPr/>
          </p:nvCxnSpPr>
          <p:spPr>
            <a:xfrm>
              <a:off x="5518751" y="2348690"/>
              <a:ext cx="651844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4A037AA-1B22-D15E-BB2A-6DAC8A303DE9}"/>
                </a:ext>
              </a:extLst>
            </p:cNvPr>
            <p:cNvSpPr txBox="1"/>
            <p:nvPr/>
          </p:nvSpPr>
          <p:spPr>
            <a:xfrm>
              <a:off x="982765" y="1397791"/>
              <a:ext cx="11789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/>
                <a:t>Lossy </a:t>
              </a:r>
            </a:p>
            <a:p>
              <a:pPr algn="ctr"/>
              <a:r>
                <a:rPr lang="en-US" altLang="zh-CN" sz="2000" dirty="0"/>
                <a:t>Frame</a:t>
              </a:r>
              <a:endParaRPr lang="zh-CN" altLang="en-US" sz="2000" dirty="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273AB6F-B302-E24E-53B4-854A14DAB49E}"/>
                </a:ext>
              </a:extLst>
            </p:cNvPr>
            <p:cNvSpPr txBox="1"/>
            <p:nvPr/>
          </p:nvSpPr>
          <p:spPr>
            <a:xfrm>
              <a:off x="981157" y="2757807"/>
              <a:ext cx="11789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/>
                <a:t>QP </a:t>
              </a:r>
            </a:p>
            <a:p>
              <a:pPr algn="ctr"/>
              <a:r>
                <a:rPr lang="en-US" altLang="zh-CN" sz="2000" dirty="0"/>
                <a:t>Map</a:t>
              </a:r>
              <a:endParaRPr lang="zh-CN" altLang="en-US" sz="2000" dirty="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FBE1E57-CF74-6DA7-0852-6B29142DC371}"/>
                </a:ext>
              </a:extLst>
            </p:cNvPr>
            <p:cNvSpPr txBox="1"/>
            <p:nvPr/>
          </p:nvSpPr>
          <p:spPr>
            <a:xfrm>
              <a:off x="10091808" y="2007001"/>
              <a:ext cx="12913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/>
                <a:t>Enhanced Frame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2855EA71-7C3B-D37D-5E9B-CD27FE92F614}"/>
              </a:ext>
            </a:extLst>
          </p:cNvPr>
          <p:cNvSpPr txBox="1"/>
          <p:nvPr/>
        </p:nvSpPr>
        <p:spPr>
          <a:xfrm>
            <a:off x="743496" y="4138841"/>
            <a:ext cx="1070179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/>
              <a:t>The filter consists of three parts: Head, backbone, and reconstruction</a:t>
            </a:r>
          </a:p>
          <a:p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Head part: one 3×3 convolutional layer, extract the shallow features of the input frame.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Backbone part: M deep fusion blocks (DFBs).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Reconstruction part: one 3×3 convolutional layer.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Two inputs: 3-channel lossy frame, QP map of the frame.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Residual connection between input frame and output: Learn global residual information.</a:t>
            </a:r>
          </a:p>
        </p:txBody>
      </p:sp>
      <p:pic>
        <p:nvPicPr>
          <p:cNvPr id="32" name="Picture 2">
            <a:extLst>
              <a:ext uri="{FF2B5EF4-FFF2-40B4-BE49-F238E27FC236}">
                <a16:creationId xmlns:a16="http://schemas.microsoft.com/office/drawing/2014/main" id="{25363382-1891-AB99-387D-37BF69A963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066" y="6227338"/>
            <a:ext cx="1422400" cy="50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中兴通讯股份有限公司">
            <a:extLst>
              <a:ext uri="{FF2B5EF4-FFF2-40B4-BE49-F238E27FC236}">
                <a16:creationId xmlns:a16="http://schemas.microsoft.com/office/drawing/2014/main" id="{366D64A9-C866-6988-E433-935664776A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1534" r="45191" b="31547"/>
          <a:stretch/>
        </p:blipFill>
        <p:spPr bwMode="auto">
          <a:xfrm>
            <a:off x="9925077" y="6343610"/>
            <a:ext cx="643392" cy="32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504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673BE8FF-45F3-D478-363A-48BE4F02A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18" y="258129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b="1" dirty="0">
                <a:solidFill>
                  <a:srgbClr val="00B0F0"/>
                </a:solidFill>
                <a:latin typeface="+mn-lt"/>
                <a:cs typeface="Arial" panose="020B0604020202020204" pitchFamily="34" charset="0"/>
              </a:rPr>
              <a:t>Network Details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855EA71-7C3B-D37D-5E9B-CD27FE92F614}"/>
              </a:ext>
            </a:extLst>
          </p:cNvPr>
          <p:cNvSpPr txBox="1"/>
          <p:nvPr/>
        </p:nvSpPr>
        <p:spPr>
          <a:xfrm>
            <a:off x="824765" y="4432487"/>
            <a:ext cx="1070179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/>
              <a:t>DFB</a:t>
            </a:r>
            <a:r>
              <a:rPr lang="en-US" altLang="zh-CN" sz="2000" dirty="0"/>
              <a:t> consists of 6 residual blocks (</a:t>
            </a:r>
            <a:r>
              <a:rPr lang="en-US" altLang="zh-CN" sz="2000" b="1" dirty="0"/>
              <a:t>RB</a:t>
            </a:r>
            <a:r>
              <a:rPr lang="en-US" altLang="zh-CN" sz="2000" dirty="0"/>
              <a:t>s), local attention block (</a:t>
            </a:r>
            <a:r>
              <a:rPr lang="en-US" altLang="zh-CN" sz="2000" b="1" dirty="0"/>
              <a:t>LAB</a:t>
            </a:r>
            <a:r>
              <a:rPr lang="en-US" altLang="zh-CN" sz="2000" dirty="0"/>
              <a:t>), global attention block (</a:t>
            </a:r>
            <a:r>
              <a:rPr lang="en-US" altLang="zh-CN" sz="2000" b="1" dirty="0"/>
              <a:t>GAB</a:t>
            </a:r>
            <a:r>
              <a:rPr lang="en-US" altLang="zh-CN" sz="2000" dirty="0"/>
              <a:t>) and channel-wise attention module.</a:t>
            </a:r>
          </a:p>
          <a:p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Channel-wise attention module: Use Global Pool function and linear layers to calculate channel wise fusion weight of GAB and LAB.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The output of DFB is the sum of weighted LAB feature and GAB feature.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684D679-A9C7-3F1C-2F65-DBE0F4367C70}"/>
              </a:ext>
            </a:extLst>
          </p:cNvPr>
          <p:cNvGrpSpPr/>
          <p:nvPr/>
        </p:nvGrpSpPr>
        <p:grpSpPr>
          <a:xfrm>
            <a:off x="1439274" y="1129507"/>
            <a:ext cx="8789046" cy="2299493"/>
            <a:chOff x="1727140" y="3657509"/>
            <a:chExt cx="8789046" cy="229949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25306A2-C181-FE51-386C-98FB03DB87B8}"/>
                </a:ext>
              </a:extLst>
            </p:cNvPr>
            <p:cNvSpPr txBox="1"/>
            <p:nvPr/>
          </p:nvSpPr>
          <p:spPr>
            <a:xfrm>
              <a:off x="3023198" y="4475853"/>
              <a:ext cx="849099" cy="584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/>
                <a:t>…</a:t>
              </a:r>
              <a:endParaRPr lang="zh-CN" altLang="en-US" sz="3200" dirty="0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2DFE9EDD-2C34-DB86-896B-5FAAAC2F3919}"/>
                </a:ext>
              </a:extLst>
            </p:cNvPr>
            <p:cNvSpPr/>
            <p:nvPr/>
          </p:nvSpPr>
          <p:spPr>
            <a:xfrm>
              <a:off x="4800107" y="3657509"/>
              <a:ext cx="489613" cy="1002560"/>
            </a:xfrm>
            <a:prstGeom prst="roundRect">
              <a:avLst/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LAB</a:t>
              </a: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9A1AE095-39D3-0422-7FED-50BA9502D3BB}"/>
                </a:ext>
              </a:extLst>
            </p:cNvPr>
            <p:cNvSpPr/>
            <p:nvPr/>
          </p:nvSpPr>
          <p:spPr>
            <a:xfrm>
              <a:off x="4800342" y="4846482"/>
              <a:ext cx="489378" cy="1110520"/>
            </a:xfrm>
            <a:prstGeom prst="roundRect">
              <a:avLst/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GAB</a:t>
              </a:r>
              <a:endParaRPr lang="zh-CN" altLang="en-US" sz="1400" dirty="0"/>
            </a:p>
          </p:txBody>
        </p:sp>
        <p:sp>
          <p:nvSpPr>
            <p:cNvPr id="35" name="流程图: 或者 34">
              <a:extLst>
                <a:ext uri="{FF2B5EF4-FFF2-40B4-BE49-F238E27FC236}">
                  <a16:creationId xmlns:a16="http://schemas.microsoft.com/office/drawing/2014/main" id="{DFA8790C-CEB1-2C62-7AB7-D894D72FE82A}"/>
                </a:ext>
              </a:extLst>
            </p:cNvPr>
            <p:cNvSpPr/>
            <p:nvPr/>
          </p:nvSpPr>
          <p:spPr>
            <a:xfrm>
              <a:off x="5612867" y="4621502"/>
              <a:ext cx="270750" cy="261764"/>
            </a:xfrm>
            <a:prstGeom prst="flowChartOr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cxnSp>
          <p:nvCxnSpPr>
            <p:cNvPr id="36" name="直接箭头连接符 35">
              <a:extLst>
                <a:ext uri="{FF2B5EF4-FFF2-40B4-BE49-F238E27FC236}">
                  <a16:creationId xmlns:a16="http://schemas.microsoft.com/office/drawing/2014/main" id="{8FF66CF0-DFEB-FDAC-9EE7-BBA02C71D737}"/>
                </a:ext>
              </a:extLst>
            </p:cNvPr>
            <p:cNvCxnSpPr>
              <a:cxnSpLocks/>
              <a:stCxn id="33" idx="3"/>
              <a:endCxn id="35" idx="1"/>
            </p:cNvCxnSpPr>
            <p:nvPr/>
          </p:nvCxnSpPr>
          <p:spPr>
            <a:xfrm>
              <a:off x="5289720" y="4158789"/>
              <a:ext cx="362797" cy="50104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>
              <a:extLst>
                <a:ext uri="{FF2B5EF4-FFF2-40B4-BE49-F238E27FC236}">
                  <a16:creationId xmlns:a16="http://schemas.microsoft.com/office/drawing/2014/main" id="{D6FA9810-72D8-A563-0B8C-476675561A0A}"/>
                </a:ext>
              </a:extLst>
            </p:cNvPr>
            <p:cNvCxnSpPr>
              <a:cxnSpLocks/>
              <a:stCxn id="34" idx="3"/>
              <a:endCxn id="35" idx="3"/>
            </p:cNvCxnSpPr>
            <p:nvPr/>
          </p:nvCxnSpPr>
          <p:spPr>
            <a:xfrm flipV="1">
              <a:off x="5289720" y="4844932"/>
              <a:ext cx="362797" cy="55681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F4301FAE-DB7E-D08A-49C7-0425E5574AEB}"/>
                </a:ext>
              </a:extLst>
            </p:cNvPr>
            <p:cNvSpPr/>
            <p:nvPr/>
          </p:nvSpPr>
          <p:spPr>
            <a:xfrm>
              <a:off x="6123372" y="4193817"/>
              <a:ext cx="340158" cy="113222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Global Pool</a:t>
              </a:r>
              <a:endParaRPr lang="zh-CN" altLang="en-US" sz="1400" dirty="0"/>
            </a:p>
          </p:txBody>
        </p:sp>
        <p:cxnSp>
          <p:nvCxnSpPr>
            <p:cNvPr id="39" name="直接箭头连接符 38">
              <a:extLst>
                <a:ext uri="{FF2B5EF4-FFF2-40B4-BE49-F238E27FC236}">
                  <a16:creationId xmlns:a16="http://schemas.microsoft.com/office/drawing/2014/main" id="{C23C7476-F375-29AF-E598-8BF67A4960F6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>
              <a:off x="5883617" y="4752384"/>
              <a:ext cx="23399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5C854E41-F5A7-6279-930A-3EBF4909E55F}"/>
                </a:ext>
              </a:extLst>
            </p:cNvPr>
            <p:cNvSpPr/>
            <p:nvPr/>
          </p:nvSpPr>
          <p:spPr>
            <a:xfrm>
              <a:off x="7356858" y="4191617"/>
              <a:ext cx="340158" cy="52803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FC</a:t>
              </a:r>
              <a:endParaRPr lang="zh-CN" altLang="en-US" sz="1400" dirty="0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CC9924D5-EA98-A863-FC97-F69773F7EC42}"/>
                </a:ext>
              </a:extLst>
            </p:cNvPr>
            <p:cNvSpPr/>
            <p:nvPr/>
          </p:nvSpPr>
          <p:spPr>
            <a:xfrm>
              <a:off x="7356858" y="4781027"/>
              <a:ext cx="340158" cy="52803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FC</a:t>
              </a:r>
              <a:endParaRPr lang="zh-CN" altLang="en-US" sz="1400" dirty="0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0A262439-C81A-F9B0-152B-6BDD0187D6AB}"/>
                </a:ext>
              </a:extLst>
            </p:cNvPr>
            <p:cNvSpPr/>
            <p:nvPr/>
          </p:nvSpPr>
          <p:spPr>
            <a:xfrm>
              <a:off x="7970952" y="4191615"/>
              <a:ext cx="340158" cy="114561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 err="1"/>
                <a:t>Softmax</a:t>
              </a:r>
              <a:endParaRPr lang="zh-CN" altLang="en-US" sz="1400" dirty="0"/>
            </a:p>
          </p:txBody>
        </p:sp>
        <p:cxnSp>
          <p:nvCxnSpPr>
            <p:cNvPr id="43" name="直接箭头连接符 42">
              <a:extLst>
                <a:ext uri="{FF2B5EF4-FFF2-40B4-BE49-F238E27FC236}">
                  <a16:creationId xmlns:a16="http://schemas.microsoft.com/office/drawing/2014/main" id="{437550CE-9010-7728-03C1-44174A06C3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66408" y="4528533"/>
              <a:ext cx="282192" cy="21592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>
              <a:extLst>
                <a:ext uri="{FF2B5EF4-FFF2-40B4-BE49-F238E27FC236}">
                  <a16:creationId xmlns:a16="http://schemas.microsoft.com/office/drawing/2014/main" id="{2BDBC4DB-E6D9-4B11-44CE-9CBCCA32696F}"/>
                </a:ext>
              </a:extLst>
            </p:cNvPr>
            <p:cNvCxnSpPr>
              <a:cxnSpLocks/>
            </p:cNvCxnSpPr>
            <p:nvPr/>
          </p:nvCxnSpPr>
          <p:spPr>
            <a:xfrm>
              <a:off x="7070095" y="4769532"/>
              <a:ext cx="270136" cy="32539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箭头连接符 44">
              <a:extLst>
                <a:ext uri="{FF2B5EF4-FFF2-40B4-BE49-F238E27FC236}">
                  <a16:creationId xmlns:a16="http://schemas.microsoft.com/office/drawing/2014/main" id="{F58D81E8-8B1E-964A-29F6-2072C40CA174}"/>
                </a:ext>
              </a:extLst>
            </p:cNvPr>
            <p:cNvCxnSpPr>
              <a:cxnSpLocks/>
            </p:cNvCxnSpPr>
            <p:nvPr/>
          </p:nvCxnSpPr>
          <p:spPr>
            <a:xfrm>
              <a:off x="7711721" y="4528533"/>
              <a:ext cx="28219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箭头连接符 45">
              <a:extLst>
                <a:ext uri="{FF2B5EF4-FFF2-40B4-BE49-F238E27FC236}">
                  <a16:creationId xmlns:a16="http://schemas.microsoft.com/office/drawing/2014/main" id="{461D89F4-11A4-7616-CF4A-180CDC64412C}"/>
                </a:ext>
              </a:extLst>
            </p:cNvPr>
            <p:cNvCxnSpPr>
              <a:cxnSpLocks/>
            </p:cNvCxnSpPr>
            <p:nvPr/>
          </p:nvCxnSpPr>
          <p:spPr>
            <a:xfrm>
              <a:off x="7693273" y="5023457"/>
              <a:ext cx="28219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>
              <a:extLst>
                <a:ext uri="{FF2B5EF4-FFF2-40B4-BE49-F238E27FC236}">
                  <a16:creationId xmlns:a16="http://schemas.microsoft.com/office/drawing/2014/main" id="{EEE6580C-A6C1-57E1-ACC1-562A36000293}"/>
                </a:ext>
              </a:extLst>
            </p:cNvPr>
            <p:cNvCxnSpPr>
              <a:cxnSpLocks/>
            </p:cNvCxnSpPr>
            <p:nvPr/>
          </p:nvCxnSpPr>
          <p:spPr>
            <a:xfrm>
              <a:off x="5289720" y="4099815"/>
              <a:ext cx="339813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箭头连接符 47">
              <a:extLst>
                <a:ext uri="{FF2B5EF4-FFF2-40B4-BE49-F238E27FC236}">
                  <a16:creationId xmlns:a16="http://schemas.microsoft.com/office/drawing/2014/main" id="{B88516CD-5A4F-5446-E7D6-6091CA117A0F}"/>
                </a:ext>
              </a:extLst>
            </p:cNvPr>
            <p:cNvCxnSpPr>
              <a:cxnSpLocks/>
            </p:cNvCxnSpPr>
            <p:nvPr/>
          </p:nvCxnSpPr>
          <p:spPr>
            <a:xfrm>
              <a:off x="5289720" y="5451221"/>
              <a:ext cx="342081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EF760112-DA73-127C-6939-99001A94B1D2}"/>
                </a:ext>
              </a:extLst>
            </p:cNvPr>
            <p:cNvGrpSpPr/>
            <p:nvPr/>
          </p:nvGrpSpPr>
          <p:grpSpPr>
            <a:xfrm>
              <a:off x="8699295" y="3961846"/>
              <a:ext cx="270750" cy="261764"/>
              <a:chOff x="9527387" y="4628739"/>
              <a:chExt cx="216000" cy="216000"/>
            </a:xfrm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45404EB5-ED27-AA2B-D21D-6C362024C396}"/>
                  </a:ext>
                </a:extLst>
              </p:cNvPr>
              <p:cNvSpPr/>
              <p:nvPr/>
            </p:nvSpPr>
            <p:spPr>
              <a:xfrm>
                <a:off x="9527387" y="4628739"/>
                <a:ext cx="216000" cy="216000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B65C3F32-3FB9-7C05-33FD-52DD5FB40440}"/>
                  </a:ext>
                </a:extLst>
              </p:cNvPr>
              <p:cNvSpPr/>
              <p:nvPr/>
            </p:nvSpPr>
            <p:spPr>
              <a:xfrm>
                <a:off x="9620328" y="4721892"/>
                <a:ext cx="36000" cy="36000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56F61E8D-7592-2EA8-7E3F-1477F4A59DC2}"/>
                </a:ext>
              </a:extLst>
            </p:cNvPr>
            <p:cNvGrpSpPr/>
            <p:nvPr/>
          </p:nvGrpSpPr>
          <p:grpSpPr>
            <a:xfrm>
              <a:off x="8710232" y="5323685"/>
              <a:ext cx="270750" cy="261764"/>
              <a:chOff x="9527387" y="4628739"/>
              <a:chExt cx="216000" cy="216000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FCC972BD-2F9E-B464-01FB-7B93DA23AF9D}"/>
                  </a:ext>
                </a:extLst>
              </p:cNvPr>
              <p:cNvSpPr/>
              <p:nvPr/>
            </p:nvSpPr>
            <p:spPr>
              <a:xfrm>
                <a:off x="9527387" y="4628739"/>
                <a:ext cx="216000" cy="216000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4A895A54-47DB-D322-1E06-CF2454379CE8}"/>
                  </a:ext>
                </a:extLst>
              </p:cNvPr>
              <p:cNvSpPr/>
              <p:nvPr/>
            </p:nvSpPr>
            <p:spPr>
              <a:xfrm>
                <a:off x="9620328" y="4721892"/>
                <a:ext cx="36000" cy="36000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</p:grpSp>
        <p:cxnSp>
          <p:nvCxnSpPr>
            <p:cNvPr id="51" name="直接箭头连接符 50">
              <a:extLst>
                <a:ext uri="{FF2B5EF4-FFF2-40B4-BE49-F238E27FC236}">
                  <a16:creationId xmlns:a16="http://schemas.microsoft.com/office/drawing/2014/main" id="{D5F05449-134A-DAA5-961F-8E171AB5F9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11110" y="4152263"/>
              <a:ext cx="376743" cy="38830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箭头连接符 51">
              <a:extLst>
                <a:ext uri="{FF2B5EF4-FFF2-40B4-BE49-F238E27FC236}">
                  <a16:creationId xmlns:a16="http://schemas.microsoft.com/office/drawing/2014/main" id="{82919B6F-EDDA-B3FA-545A-AEE033B0CC0F}"/>
                </a:ext>
              </a:extLst>
            </p:cNvPr>
            <p:cNvCxnSpPr>
              <a:cxnSpLocks/>
            </p:cNvCxnSpPr>
            <p:nvPr/>
          </p:nvCxnSpPr>
          <p:spPr>
            <a:xfrm>
              <a:off x="8325339" y="5070590"/>
              <a:ext cx="376580" cy="31651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流程图: 或者 52">
              <a:extLst>
                <a:ext uri="{FF2B5EF4-FFF2-40B4-BE49-F238E27FC236}">
                  <a16:creationId xmlns:a16="http://schemas.microsoft.com/office/drawing/2014/main" id="{523E502A-8568-AC73-796E-F53CDD8CA0EA}"/>
                </a:ext>
              </a:extLst>
            </p:cNvPr>
            <p:cNvSpPr/>
            <p:nvPr/>
          </p:nvSpPr>
          <p:spPr>
            <a:xfrm>
              <a:off x="9320070" y="4621502"/>
              <a:ext cx="270750" cy="261764"/>
            </a:xfrm>
            <a:prstGeom prst="flowChar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cxnSp>
          <p:nvCxnSpPr>
            <p:cNvPr id="54" name="直接箭头连接符 53">
              <a:extLst>
                <a:ext uri="{FF2B5EF4-FFF2-40B4-BE49-F238E27FC236}">
                  <a16:creationId xmlns:a16="http://schemas.microsoft.com/office/drawing/2014/main" id="{763C9BCC-4D0A-4ED8-0D5C-E756715CD4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80982" y="4882349"/>
              <a:ext cx="376580" cy="45488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箭头连接符 54">
              <a:extLst>
                <a:ext uri="{FF2B5EF4-FFF2-40B4-BE49-F238E27FC236}">
                  <a16:creationId xmlns:a16="http://schemas.microsoft.com/office/drawing/2014/main" id="{D70AF84E-C3FA-C2A6-1066-677151E45659}"/>
                </a:ext>
              </a:extLst>
            </p:cNvPr>
            <p:cNvCxnSpPr>
              <a:cxnSpLocks/>
              <a:endCxn id="53" idx="1"/>
            </p:cNvCxnSpPr>
            <p:nvPr/>
          </p:nvCxnSpPr>
          <p:spPr>
            <a:xfrm>
              <a:off x="8970046" y="4144701"/>
              <a:ext cx="389674" cy="51513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立方体 55">
              <a:extLst>
                <a:ext uri="{FF2B5EF4-FFF2-40B4-BE49-F238E27FC236}">
                  <a16:creationId xmlns:a16="http://schemas.microsoft.com/office/drawing/2014/main" id="{13BC7654-89C7-6C67-0BD3-BC4FB5EF9345}"/>
                </a:ext>
              </a:extLst>
            </p:cNvPr>
            <p:cNvSpPr/>
            <p:nvPr/>
          </p:nvSpPr>
          <p:spPr>
            <a:xfrm>
              <a:off x="2009179" y="4391172"/>
              <a:ext cx="289312" cy="779710"/>
            </a:xfrm>
            <a:prstGeom prst="cube">
              <a:avLst>
                <a:gd name="adj" fmla="val 7205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57" name="立方体 56">
              <a:extLst>
                <a:ext uri="{FF2B5EF4-FFF2-40B4-BE49-F238E27FC236}">
                  <a16:creationId xmlns:a16="http://schemas.microsoft.com/office/drawing/2014/main" id="{162B463B-6797-3A0F-8F00-5ED49BBDF986}"/>
                </a:ext>
              </a:extLst>
            </p:cNvPr>
            <p:cNvSpPr/>
            <p:nvPr/>
          </p:nvSpPr>
          <p:spPr>
            <a:xfrm>
              <a:off x="9992077" y="4329799"/>
              <a:ext cx="289312" cy="779710"/>
            </a:xfrm>
            <a:prstGeom prst="cube">
              <a:avLst>
                <a:gd name="adj" fmla="val 7205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cxnSp>
          <p:nvCxnSpPr>
            <p:cNvPr id="58" name="直接箭头连接符 57">
              <a:extLst>
                <a:ext uri="{FF2B5EF4-FFF2-40B4-BE49-F238E27FC236}">
                  <a16:creationId xmlns:a16="http://schemas.microsoft.com/office/drawing/2014/main" id="{5E82E142-8C75-310D-22C2-AC00851016AF}"/>
                </a:ext>
              </a:extLst>
            </p:cNvPr>
            <p:cNvCxnSpPr>
              <a:cxnSpLocks/>
            </p:cNvCxnSpPr>
            <p:nvPr/>
          </p:nvCxnSpPr>
          <p:spPr>
            <a:xfrm>
              <a:off x="9635529" y="4773553"/>
              <a:ext cx="35916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箭头连接符 58">
              <a:extLst>
                <a:ext uri="{FF2B5EF4-FFF2-40B4-BE49-F238E27FC236}">
                  <a16:creationId xmlns:a16="http://schemas.microsoft.com/office/drawing/2014/main" id="{9C3F6CE1-AE00-A0F5-58FE-7ABC940F92A8}"/>
                </a:ext>
              </a:extLst>
            </p:cNvPr>
            <p:cNvCxnSpPr>
              <a:cxnSpLocks/>
              <a:stCxn id="66" idx="3"/>
              <a:endCxn id="33" idx="1"/>
            </p:cNvCxnSpPr>
            <p:nvPr/>
          </p:nvCxnSpPr>
          <p:spPr>
            <a:xfrm flipV="1">
              <a:off x="4363887" y="4158789"/>
              <a:ext cx="436220" cy="60113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箭头连接符 59">
              <a:extLst>
                <a:ext uri="{FF2B5EF4-FFF2-40B4-BE49-F238E27FC236}">
                  <a16:creationId xmlns:a16="http://schemas.microsoft.com/office/drawing/2014/main" id="{0E45D22B-62C2-849B-E4CB-02AC3D5E5AA4}"/>
                </a:ext>
              </a:extLst>
            </p:cNvPr>
            <p:cNvCxnSpPr>
              <a:cxnSpLocks/>
              <a:stCxn id="66" idx="3"/>
              <a:endCxn id="34" idx="1"/>
            </p:cNvCxnSpPr>
            <p:nvPr/>
          </p:nvCxnSpPr>
          <p:spPr>
            <a:xfrm>
              <a:off x="4363887" y="4759928"/>
              <a:ext cx="436455" cy="64181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617CCE5-5EE1-A36C-B3D3-48756B10F3DD}"/>
                </a:ext>
              </a:extLst>
            </p:cNvPr>
            <p:cNvSpPr txBox="1"/>
            <p:nvPr/>
          </p:nvSpPr>
          <p:spPr>
            <a:xfrm>
              <a:off x="1727140" y="5309065"/>
              <a:ext cx="698080" cy="434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Input</a:t>
              </a:r>
            </a:p>
            <a:p>
              <a:pPr algn="ctr"/>
              <a:r>
                <a:rPr lang="en-US" altLang="zh-CN" sz="1200" dirty="0"/>
                <a:t>Feature</a:t>
              </a:r>
              <a:endParaRPr lang="zh-CN" altLang="en-US" sz="1200" dirty="0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2C75080-1565-F4B3-86F5-308A90A66381}"/>
                </a:ext>
              </a:extLst>
            </p:cNvPr>
            <p:cNvSpPr txBox="1"/>
            <p:nvPr/>
          </p:nvSpPr>
          <p:spPr>
            <a:xfrm>
              <a:off x="9818106" y="5401742"/>
              <a:ext cx="698080" cy="434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Output</a:t>
              </a:r>
            </a:p>
            <a:p>
              <a:pPr algn="ctr"/>
              <a:r>
                <a:rPr lang="en-US" altLang="zh-CN" sz="1200" dirty="0"/>
                <a:t>Feature</a:t>
              </a:r>
              <a:endParaRPr lang="zh-CN" altLang="en-US" sz="1200" dirty="0"/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19D66739-048C-2E53-62FE-7FCC7153783D}"/>
                </a:ext>
              </a:extLst>
            </p:cNvPr>
            <p:cNvSpPr/>
            <p:nvPr/>
          </p:nvSpPr>
          <p:spPr>
            <a:xfrm>
              <a:off x="2577517" y="4193817"/>
              <a:ext cx="340158" cy="113222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RB</a:t>
              </a:r>
              <a:r>
                <a:rPr lang="en-US" altLang="zh-CN" sz="1400" baseline="-25000" dirty="0"/>
                <a:t>1</a:t>
              </a:r>
            </a:p>
          </p:txBody>
        </p:sp>
        <p:cxnSp>
          <p:nvCxnSpPr>
            <p:cNvPr id="64" name="直接箭头连接符 63">
              <a:extLst>
                <a:ext uri="{FF2B5EF4-FFF2-40B4-BE49-F238E27FC236}">
                  <a16:creationId xmlns:a16="http://schemas.microsoft.com/office/drawing/2014/main" id="{844C1598-4C42-72C0-895D-8F27B994E19E}"/>
                </a:ext>
              </a:extLst>
            </p:cNvPr>
            <p:cNvCxnSpPr>
              <a:cxnSpLocks/>
            </p:cNvCxnSpPr>
            <p:nvPr/>
          </p:nvCxnSpPr>
          <p:spPr>
            <a:xfrm>
              <a:off x="2239723" y="4768241"/>
              <a:ext cx="33930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箭头连接符 64">
              <a:extLst>
                <a:ext uri="{FF2B5EF4-FFF2-40B4-BE49-F238E27FC236}">
                  <a16:creationId xmlns:a16="http://schemas.microsoft.com/office/drawing/2014/main" id="{3624D066-1188-75AB-84E7-EABC2AD76193}"/>
                </a:ext>
              </a:extLst>
            </p:cNvPr>
            <p:cNvCxnSpPr>
              <a:cxnSpLocks/>
            </p:cNvCxnSpPr>
            <p:nvPr/>
          </p:nvCxnSpPr>
          <p:spPr>
            <a:xfrm>
              <a:off x="2912515" y="4768241"/>
              <a:ext cx="33930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D673DD69-4CFB-E735-C757-B4CEEC09DB8B}"/>
                </a:ext>
              </a:extLst>
            </p:cNvPr>
            <p:cNvSpPr/>
            <p:nvPr/>
          </p:nvSpPr>
          <p:spPr>
            <a:xfrm>
              <a:off x="4023729" y="4193817"/>
              <a:ext cx="340158" cy="113222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RB</a:t>
              </a:r>
              <a:r>
                <a:rPr lang="en-US" altLang="zh-CN" sz="1400" baseline="-25000" dirty="0"/>
                <a:t>6</a:t>
              </a:r>
            </a:p>
          </p:txBody>
        </p:sp>
        <p:cxnSp>
          <p:nvCxnSpPr>
            <p:cNvPr id="67" name="直接箭头连接符 66">
              <a:extLst>
                <a:ext uri="{FF2B5EF4-FFF2-40B4-BE49-F238E27FC236}">
                  <a16:creationId xmlns:a16="http://schemas.microsoft.com/office/drawing/2014/main" id="{3A5B18EF-A3B9-5C33-9FDF-2067E97B7E1C}"/>
                </a:ext>
              </a:extLst>
            </p:cNvPr>
            <p:cNvCxnSpPr>
              <a:cxnSpLocks/>
            </p:cNvCxnSpPr>
            <p:nvPr/>
          </p:nvCxnSpPr>
          <p:spPr>
            <a:xfrm>
              <a:off x="3685935" y="4768241"/>
              <a:ext cx="33930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03AF1FEB-885E-5D34-E88D-53897EB35D63}"/>
                </a:ext>
              </a:extLst>
            </p:cNvPr>
            <p:cNvSpPr/>
            <p:nvPr/>
          </p:nvSpPr>
          <p:spPr>
            <a:xfrm>
              <a:off x="6721317" y="4193817"/>
              <a:ext cx="340158" cy="113222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FC</a:t>
              </a:r>
              <a:endParaRPr lang="zh-CN" altLang="en-US" sz="1400" dirty="0"/>
            </a:p>
          </p:txBody>
        </p:sp>
        <p:cxnSp>
          <p:nvCxnSpPr>
            <p:cNvPr id="69" name="直接箭头连接符 68">
              <a:extLst>
                <a:ext uri="{FF2B5EF4-FFF2-40B4-BE49-F238E27FC236}">
                  <a16:creationId xmlns:a16="http://schemas.microsoft.com/office/drawing/2014/main" id="{BC494A86-0BF0-625E-561B-9CB459D11B98}"/>
                </a:ext>
              </a:extLst>
            </p:cNvPr>
            <p:cNvCxnSpPr>
              <a:cxnSpLocks/>
              <a:stCxn id="38" idx="3"/>
              <a:endCxn id="68" idx="1"/>
            </p:cNvCxnSpPr>
            <p:nvPr/>
          </p:nvCxnSpPr>
          <p:spPr>
            <a:xfrm>
              <a:off x="6463530" y="4759928"/>
              <a:ext cx="257787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4" name="Picture 2">
            <a:extLst>
              <a:ext uri="{FF2B5EF4-FFF2-40B4-BE49-F238E27FC236}">
                <a16:creationId xmlns:a16="http://schemas.microsoft.com/office/drawing/2014/main" id="{A2929BC5-516D-725F-9B36-A5315EEBE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066" y="6227338"/>
            <a:ext cx="1422400" cy="50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4" descr="中兴通讯股份有限公司">
            <a:extLst>
              <a:ext uri="{FF2B5EF4-FFF2-40B4-BE49-F238E27FC236}">
                <a16:creationId xmlns:a16="http://schemas.microsoft.com/office/drawing/2014/main" id="{271D36B8-8C29-E1E8-DBAC-97116E726F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1534" r="45191" b="31547"/>
          <a:stretch/>
        </p:blipFill>
        <p:spPr bwMode="auto">
          <a:xfrm>
            <a:off x="9925077" y="6343610"/>
            <a:ext cx="643392" cy="32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文本框 75">
            <a:extLst>
              <a:ext uri="{FF2B5EF4-FFF2-40B4-BE49-F238E27FC236}">
                <a16:creationId xmlns:a16="http://schemas.microsoft.com/office/drawing/2014/main" id="{60AB302F-C963-5F3D-2892-BB8D8A9ABE82}"/>
              </a:ext>
            </a:extLst>
          </p:cNvPr>
          <p:cNvSpPr txBox="1"/>
          <p:nvPr/>
        </p:nvSpPr>
        <p:spPr>
          <a:xfrm>
            <a:off x="4442519" y="3752624"/>
            <a:ext cx="22549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Architecture of </a:t>
            </a:r>
            <a:r>
              <a:rPr lang="en-US" altLang="zh-CN" sz="1800" b="1" dirty="0"/>
              <a:t>DFB</a:t>
            </a:r>
            <a:r>
              <a:rPr lang="en-US" altLang="zh-CN" sz="1800" dirty="0"/>
              <a:t>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42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673BE8FF-45F3-D478-363A-48BE4F02A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18" y="258129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b="1" dirty="0">
                <a:solidFill>
                  <a:srgbClr val="00B0F0"/>
                </a:solidFill>
                <a:latin typeface="+mn-lt"/>
                <a:cs typeface="Arial" panose="020B0604020202020204" pitchFamily="34" charset="0"/>
              </a:rPr>
              <a:t>Network Details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684D679-A9C7-3F1C-2F65-DBE0F4367C70}"/>
              </a:ext>
            </a:extLst>
          </p:cNvPr>
          <p:cNvGrpSpPr/>
          <p:nvPr/>
        </p:nvGrpSpPr>
        <p:grpSpPr>
          <a:xfrm>
            <a:off x="1452481" y="1064863"/>
            <a:ext cx="8789046" cy="2299493"/>
            <a:chOff x="1727140" y="3657509"/>
            <a:chExt cx="8789046" cy="229949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25306A2-C181-FE51-386C-98FB03DB87B8}"/>
                </a:ext>
              </a:extLst>
            </p:cNvPr>
            <p:cNvSpPr txBox="1"/>
            <p:nvPr/>
          </p:nvSpPr>
          <p:spPr>
            <a:xfrm>
              <a:off x="3023198" y="4475853"/>
              <a:ext cx="849099" cy="584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/>
                <a:t>…</a:t>
              </a:r>
              <a:endParaRPr lang="zh-CN" altLang="en-US" sz="3200" dirty="0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2DFE9EDD-2C34-DB86-896B-5FAAAC2F3919}"/>
                </a:ext>
              </a:extLst>
            </p:cNvPr>
            <p:cNvSpPr/>
            <p:nvPr/>
          </p:nvSpPr>
          <p:spPr>
            <a:xfrm>
              <a:off x="4800107" y="3657509"/>
              <a:ext cx="489613" cy="1002560"/>
            </a:xfrm>
            <a:prstGeom prst="roundRect">
              <a:avLst/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LAB</a:t>
              </a: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9A1AE095-39D3-0422-7FED-50BA9502D3BB}"/>
                </a:ext>
              </a:extLst>
            </p:cNvPr>
            <p:cNvSpPr/>
            <p:nvPr/>
          </p:nvSpPr>
          <p:spPr>
            <a:xfrm>
              <a:off x="4800342" y="4846482"/>
              <a:ext cx="489378" cy="1110520"/>
            </a:xfrm>
            <a:prstGeom prst="roundRect">
              <a:avLst/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GAB</a:t>
              </a:r>
              <a:endParaRPr lang="zh-CN" altLang="en-US" sz="1400" dirty="0"/>
            </a:p>
          </p:txBody>
        </p:sp>
        <p:sp>
          <p:nvSpPr>
            <p:cNvPr id="35" name="流程图: 或者 34">
              <a:extLst>
                <a:ext uri="{FF2B5EF4-FFF2-40B4-BE49-F238E27FC236}">
                  <a16:creationId xmlns:a16="http://schemas.microsoft.com/office/drawing/2014/main" id="{DFA8790C-CEB1-2C62-7AB7-D894D72FE82A}"/>
                </a:ext>
              </a:extLst>
            </p:cNvPr>
            <p:cNvSpPr/>
            <p:nvPr/>
          </p:nvSpPr>
          <p:spPr>
            <a:xfrm>
              <a:off x="5612867" y="4621502"/>
              <a:ext cx="270750" cy="261764"/>
            </a:xfrm>
            <a:prstGeom prst="flowChartOr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cxnSp>
          <p:nvCxnSpPr>
            <p:cNvPr id="36" name="直接箭头连接符 35">
              <a:extLst>
                <a:ext uri="{FF2B5EF4-FFF2-40B4-BE49-F238E27FC236}">
                  <a16:creationId xmlns:a16="http://schemas.microsoft.com/office/drawing/2014/main" id="{8FF66CF0-DFEB-FDAC-9EE7-BBA02C71D737}"/>
                </a:ext>
              </a:extLst>
            </p:cNvPr>
            <p:cNvCxnSpPr>
              <a:cxnSpLocks/>
              <a:stCxn id="33" idx="3"/>
              <a:endCxn id="35" idx="1"/>
            </p:cNvCxnSpPr>
            <p:nvPr/>
          </p:nvCxnSpPr>
          <p:spPr>
            <a:xfrm>
              <a:off x="5289720" y="4158789"/>
              <a:ext cx="362797" cy="50104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>
              <a:extLst>
                <a:ext uri="{FF2B5EF4-FFF2-40B4-BE49-F238E27FC236}">
                  <a16:creationId xmlns:a16="http://schemas.microsoft.com/office/drawing/2014/main" id="{D6FA9810-72D8-A563-0B8C-476675561A0A}"/>
                </a:ext>
              </a:extLst>
            </p:cNvPr>
            <p:cNvCxnSpPr>
              <a:cxnSpLocks/>
              <a:stCxn id="34" idx="3"/>
              <a:endCxn id="35" idx="3"/>
            </p:cNvCxnSpPr>
            <p:nvPr/>
          </p:nvCxnSpPr>
          <p:spPr>
            <a:xfrm flipV="1">
              <a:off x="5289720" y="4844932"/>
              <a:ext cx="362797" cy="55681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F4301FAE-DB7E-D08A-49C7-0425E5574AEB}"/>
                </a:ext>
              </a:extLst>
            </p:cNvPr>
            <p:cNvSpPr/>
            <p:nvPr/>
          </p:nvSpPr>
          <p:spPr>
            <a:xfrm>
              <a:off x="6123372" y="4193817"/>
              <a:ext cx="340158" cy="113222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Global Pool</a:t>
              </a:r>
              <a:endParaRPr lang="zh-CN" altLang="en-US" sz="1400" dirty="0"/>
            </a:p>
          </p:txBody>
        </p:sp>
        <p:cxnSp>
          <p:nvCxnSpPr>
            <p:cNvPr id="39" name="直接箭头连接符 38">
              <a:extLst>
                <a:ext uri="{FF2B5EF4-FFF2-40B4-BE49-F238E27FC236}">
                  <a16:creationId xmlns:a16="http://schemas.microsoft.com/office/drawing/2014/main" id="{C23C7476-F375-29AF-E598-8BF67A4960F6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>
              <a:off x="5883617" y="4752384"/>
              <a:ext cx="23399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5C854E41-F5A7-6279-930A-3EBF4909E55F}"/>
                </a:ext>
              </a:extLst>
            </p:cNvPr>
            <p:cNvSpPr/>
            <p:nvPr/>
          </p:nvSpPr>
          <p:spPr>
            <a:xfrm>
              <a:off x="7356858" y="4191617"/>
              <a:ext cx="340158" cy="52803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FC</a:t>
              </a:r>
              <a:endParaRPr lang="zh-CN" altLang="en-US" sz="1400" dirty="0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CC9924D5-EA98-A863-FC97-F69773F7EC42}"/>
                </a:ext>
              </a:extLst>
            </p:cNvPr>
            <p:cNvSpPr/>
            <p:nvPr/>
          </p:nvSpPr>
          <p:spPr>
            <a:xfrm>
              <a:off x="7356858" y="4781027"/>
              <a:ext cx="340158" cy="52803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FC</a:t>
              </a:r>
              <a:endParaRPr lang="zh-CN" altLang="en-US" sz="1400" dirty="0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0A262439-C81A-F9B0-152B-6BDD0187D6AB}"/>
                </a:ext>
              </a:extLst>
            </p:cNvPr>
            <p:cNvSpPr/>
            <p:nvPr/>
          </p:nvSpPr>
          <p:spPr>
            <a:xfrm>
              <a:off x="7970952" y="4191615"/>
              <a:ext cx="340158" cy="114561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 err="1"/>
                <a:t>Softmax</a:t>
              </a:r>
              <a:endParaRPr lang="zh-CN" altLang="en-US" sz="1400" dirty="0"/>
            </a:p>
          </p:txBody>
        </p:sp>
        <p:cxnSp>
          <p:nvCxnSpPr>
            <p:cNvPr id="43" name="直接箭头连接符 42">
              <a:extLst>
                <a:ext uri="{FF2B5EF4-FFF2-40B4-BE49-F238E27FC236}">
                  <a16:creationId xmlns:a16="http://schemas.microsoft.com/office/drawing/2014/main" id="{437550CE-9010-7728-03C1-44174A06C3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66408" y="4528533"/>
              <a:ext cx="282192" cy="21592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>
              <a:extLst>
                <a:ext uri="{FF2B5EF4-FFF2-40B4-BE49-F238E27FC236}">
                  <a16:creationId xmlns:a16="http://schemas.microsoft.com/office/drawing/2014/main" id="{2BDBC4DB-E6D9-4B11-44CE-9CBCCA32696F}"/>
                </a:ext>
              </a:extLst>
            </p:cNvPr>
            <p:cNvCxnSpPr>
              <a:cxnSpLocks/>
            </p:cNvCxnSpPr>
            <p:nvPr/>
          </p:nvCxnSpPr>
          <p:spPr>
            <a:xfrm>
              <a:off x="7070095" y="4769532"/>
              <a:ext cx="270136" cy="32539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箭头连接符 44">
              <a:extLst>
                <a:ext uri="{FF2B5EF4-FFF2-40B4-BE49-F238E27FC236}">
                  <a16:creationId xmlns:a16="http://schemas.microsoft.com/office/drawing/2014/main" id="{F58D81E8-8B1E-964A-29F6-2072C40CA174}"/>
                </a:ext>
              </a:extLst>
            </p:cNvPr>
            <p:cNvCxnSpPr>
              <a:cxnSpLocks/>
            </p:cNvCxnSpPr>
            <p:nvPr/>
          </p:nvCxnSpPr>
          <p:spPr>
            <a:xfrm>
              <a:off x="7711721" y="4528533"/>
              <a:ext cx="28219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箭头连接符 45">
              <a:extLst>
                <a:ext uri="{FF2B5EF4-FFF2-40B4-BE49-F238E27FC236}">
                  <a16:creationId xmlns:a16="http://schemas.microsoft.com/office/drawing/2014/main" id="{461D89F4-11A4-7616-CF4A-180CDC64412C}"/>
                </a:ext>
              </a:extLst>
            </p:cNvPr>
            <p:cNvCxnSpPr>
              <a:cxnSpLocks/>
            </p:cNvCxnSpPr>
            <p:nvPr/>
          </p:nvCxnSpPr>
          <p:spPr>
            <a:xfrm>
              <a:off x="7693273" y="5023457"/>
              <a:ext cx="28219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>
              <a:extLst>
                <a:ext uri="{FF2B5EF4-FFF2-40B4-BE49-F238E27FC236}">
                  <a16:creationId xmlns:a16="http://schemas.microsoft.com/office/drawing/2014/main" id="{EEE6580C-A6C1-57E1-ACC1-562A36000293}"/>
                </a:ext>
              </a:extLst>
            </p:cNvPr>
            <p:cNvCxnSpPr>
              <a:cxnSpLocks/>
            </p:cNvCxnSpPr>
            <p:nvPr/>
          </p:nvCxnSpPr>
          <p:spPr>
            <a:xfrm>
              <a:off x="5289720" y="4099815"/>
              <a:ext cx="339813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箭头连接符 47">
              <a:extLst>
                <a:ext uri="{FF2B5EF4-FFF2-40B4-BE49-F238E27FC236}">
                  <a16:creationId xmlns:a16="http://schemas.microsoft.com/office/drawing/2014/main" id="{B88516CD-5A4F-5446-E7D6-6091CA117A0F}"/>
                </a:ext>
              </a:extLst>
            </p:cNvPr>
            <p:cNvCxnSpPr>
              <a:cxnSpLocks/>
            </p:cNvCxnSpPr>
            <p:nvPr/>
          </p:nvCxnSpPr>
          <p:spPr>
            <a:xfrm>
              <a:off x="5289720" y="5451221"/>
              <a:ext cx="342081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EF760112-DA73-127C-6939-99001A94B1D2}"/>
                </a:ext>
              </a:extLst>
            </p:cNvPr>
            <p:cNvGrpSpPr/>
            <p:nvPr/>
          </p:nvGrpSpPr>
          <p:grpSpPr>
            <a:xfrm>
              <a:off x="8699295" y="3961846"/>
              <a:ext cx="270750" cy="261764"/>
              <a:chOff x="9527387" y="4628739"/>
              <a:chExt cx="216000" cy="216000"/>
            </a:xfrm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45404EB5-ED27-AA2B-D21D-6C362024C396}"/>
                  </a:ext>
                </a:extLst>
              </p:cNvPr>
              <p:cNvSpPr/>
              <p:nvPr/>
            </p:nvSpPr>
            <p:spPr>
              <a:xfrm>
                <a:off x="9527387" y="4628739"/>
                <a:ext cx="216000" cy="216000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B65C3F32-3FB9-7C05-33FD-52DD5FB40440}"/>
                  </a:ext>
                </a:extLst>
              </p:cNvPr>
              <p:cNvSpPr/>
              <p:nvPr/>
            </p:nvSpPr>
            <p:spPr>
              <a:xfrm>
                <a:off x="9620328" y="4721892"/>
                <a:ext cx="36000" cy="36000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56F61E8D-7592-2EA8-7E3F-1477F4A59DC2}"/>
                </a:ext>
              </a:extLst>
            </p:cNvPr>
            <p:cNvGrpSpPr/>
            <p:nvPr/>
          </p:nvGrpSpPr>
          <p:grpSpPr>
            <a:xfrm>
              <a:off x="8710232" y="5323685"/>
              <a:ext cx="270750" cy="261764"/>
              <a:chOff x="9527387" y="4628739"/>
              <a:chExt cx="216000" cy="216000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FCC972BD-2F9E-B464-01FB-7B93DA23AF9D}"/>
                  </a:ext>
                </a:extLst>
              </p:cNvPr>
              <p:cNvSpPr/>
              <p:nvPr/>
            </p:nvSpPr>
            <p:spPr>
              <a:xfrm>
                <a:off x="9527387" y="4628739"/>
                <a:ext cx="216000" cy="216000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4A895A54-47DB-D322-1E06-CF2454379CE8}"/>
                  </a:ext>
                </a:extLst>
              </p:cNvPr>
              <p:cNvSpPr/>
              <p:nvPr/>
            </p:nvSpPr>
            <p:spPr>
              <a:xfrm>
                <a:off x="9620328" y="4721892"/>
                <a:ext cx="36000" cy="36000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</p:grpSp>
        <p:cxnSp>
          <p:nvCxnSpPr>
            <p:cNvPr id="51" name="直接箭头连接符 50">
              <a:extLst>
                <a:ext uri="{FF2B5EF4-FFF2-40B4-BE49-F238E27FC236}">
                  <a16:creationId xmlns:a16="http://schemas.microsoft.com/office/drawing/2014/main" id="{D5F05449-134A-DAA5-961F-8E171AB5F9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11110" y="4152263"/>
              <a:ext cx="376743" cy="38830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箭头连接符 51">
              <a:extLst>
                <a:ext uri="{FF2B5EF4-FFF2-40B4-BE49-F238E27FC236}">
                  <a16:creationId xmlns:a16="http://schemas.microsoft.com/office/drawing/2014/main" id="{82919B6F-EDDA-B3FA-545A-AEE033B0CC0F}"/>
                </a:ext>
              </a:extLst>
            </p:cNvPr>
            <p:cNvCxnSpPr>
              <a:cxnSpLocks/>
            </p:cNvCxnSpPr>
            <p:nvPr/>
          </p:nvCxnSpPr>
          <p:spPr>
            <a:xfrm>
              <a:off x="8325339" y="5070590"/>
              <a:ext cx="376580" cy="31651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流程图: 或者 52">
              <a:extLst>
                <a:ext uri="{FF2B5EF4-FFF2-40B4-BE49-F238E27FC236}">
                  <a16:creationId xmlns:a16="http://schemas.microsoft.com/office/drawing/2014/main" id="{523E502A-8568-AC73-796E-F53CDD8CA0EA}"/>
                </a:ext>
              </a:extLst>
            </p:cNvPr>
            <p:cNvSpPr/>
            <p:nvPr/>
          </p:nvSpPr>
          <p:spPr>
            <a:xfrm>
              <a:off x="9320070" y="4621502"/>
              <a:ext cx="270750" cy="261764"/>
            </a:xfrm>
            <a:prstGeom prst="flowChar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cxnSp>
          <p:nvCxnSpPr>
            <p:cNvPr id="54" name="直接箭头连接符 53">
              <a:extLst>
                <a:ext uri="{FF2B5EF4-FFF2-40B4-BE49-F238E27FC236}">
                  <a16:creationId xmlns:a16="http://schemas.microsoft.com/office/drawing/2014/main" id="{763C9BCC-4D0A-4ED8-0D5C-E756715CD4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80982" y="4882349"/>
              <a:ext cx="376580" cy="45488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箭头连接符 54">
              <a:extLst>
                <a:ext uri="{FF2B5EF4-FFF2-40B4-BE49-F238E27FC236}">
                  <a16:creationId xmlns:a16="http://schemas.microsoft.com/office/drawing/2014/main" id="{D70AF84E-C3FA-C2A6-1066-677151E45659}"/>
                </a:ext>
              </a:extLst>
            </p:cNvPr>
            <p:cNvCxnSpPr>
              <a:cxnSpLocks/>
              <a:endCxn id="53" idx="1"/>
            </p:cNvCxnSpPr>
            <p:nvPr/>
          </p:nvCxnSpPr>
          <p:spPr>
            <a:xfrm>
              <a:off x="8970046" y="4144701"/>
              <a:ext cx="389674" cy="51513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立方体 55">
              <a:extLst>
                <a:ext uri="{FF2B5EF4-FFF2-40B4-BE49-F238E27FC236}">
                  <a16:creationId xmlns:a16="http://schemas.microsoft.com/office/drawing/2014/main" id="{13BC7654-89C7-6C67-0BD3-BC4FB5EF9345}"/>
                </a:ext>
              </a:extLst>
            </p:cNvPr>
            <p:cNvSpPr/>
            <p:nvPr/>
          </p:nvSpPr>
          <p:spPr>
            <a:xfrm>
              <a:off x="2009179" y="4391172"/>
              <a:ext cx="289312" cy="779710"/>
            </a:xfrm>
            <a:prstGeom prst="cube">
              <a:avLst>
                <a:gd name="adj" fmla="val 7205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57" name="立方体 56">
              <a:extLst>
                <a:ext uri="{FF2B5EF4-FFF2-40B4-BE49-F238E27FC236}">
                  <a16:creationId xmlns:a16="http://schemas.microsoft.com/office/drawing/2014/main" id="{162B463B-6797-3A0F-8F00-5ED49BBDF986}"/>
                </a:ext>
              </a:extLst>
            </p:cNvPr>
            <p:cNvSpPr/>
            <p:nvPr/>
          </p:nvSpPr>
          <p:spPr>
            <a:xfrm>
              <a:off x="9992077" y="4329799"/>
              <a:ext cx="289312" cy="779710"/>
            </a:xfrm>
            <a:prstGeom prst="cube">
              <a:avLst>
                <a:gd name="adj" fmla="val 7205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cxnSp>
          <p:nvCxnSpPr>
            <p:cNvPr id="58" name="直接箭头连接符 57">
              <a:extLst>
                <a:ext uri="{FF2B5EF4-FFF2-40B4-BE49-F238E27FC236}">
                  <a16:creationId xmlns:a16="http://schemas.microsoft.com/office/drawing/2014/main" id="{5E82E142-8C75-310D-22C2-AC00851016AF}"/>
                </a:ext>
              </a:extLst>
            </p:cNvPr>
            <p:cNvCxnSpPr>
              <a:cxnSpLocks/>
            </p:cNvCxnSpPr>
            <p:nvPr/>
          </p:nvCxnSpPr>
          <p:spPr>
            <a:xfrm>
              <a:off x="9635529" y="4773553"/>
              <a:ext cx="35916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箭头连接符 58">
              <a:extLst>
                <a:ext uri="{FF2B5EF4-FFF2-40B4-BE49-F238E27FC236}">
                  <a16:creationId xmlns:a16="http://schemas.microsoft.com/office/drawing/2014/main" id="{9C3F6CE1-AE00-A0F5-58FE-7ABC940F92A8}"/>
                </a:ext>
              </a:extLst>
            </p:cNvPr>
            <p:cNvCxnSpPr>
              <a:cxnSpLocks/>
              <a:stCxn id="66" idx="3"/>
              <a:endCxn id="33" idx="1"/>
            </p:cNvCxnSpPr>
            <p:nvPr/>
          </p:nvCxnSpPr>
          <p:spPr>
            <a:xfrm flipV="1">
              <a:off x="4363887" y="4158789"/>
              <a:ext cx="436220" cy="60113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箭头连接符 59">
              <a:extLst>
                <a:ext uri="{FF2B5EF4-FFF2-40B4-BE49-F238E27FC236}">
                  <a16:creationId xmlns:a16="http://schemas.microsoft.com/office/drawing/2014/main" id="{0E45D22B-62C2-849B-E4CB-02AC3D5E5AA4}"/>
                </a:ext>
              </a:extLst>
            </p:cNvPr>
            <p:cNvCxnSpPr>
              <a:cxnSpLocks/>
              <a:stCxn id="66" idx="3"/>
              <a:endCxn id="34" idx="1"/>
            </p:cNvCxnSpPr>
            <p:nvPr/>
          </p:nvCxnSpPr>
          <p:spPr>
            <a:xfrm>
              <a:off x="4363887" y="4759928"/>
              <a:ext cx="436455" cy="64181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617CCE5-5EE1-A36C-B3D3-48756B10F3DD}"/>
                </a:ext>
              </a:extLst>
            </p:cNvPr>
            <p:cNvSpPr txBox="1"/>
            <p:nvPr/>
          </p:nvSpPr>
          <p:spPr>
            <a:xfrm>
              <a:off x="1727140" y="5309065"/>
              <a:ext cx="698080" cy="434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Input</a:t>
              </a:r>
            </a:p>
            <a:p>
              <a:pPr algn="ctr"/>
              <a:r>
                <a:rPr lang="en-US" altLang="zh-CN" sz="1200" dirty="0"/>
                <a:t>Feature</a:t>
              </a:r>
              <a:endParaRPr lang="zh-CN" altLang="en-US" sz="1200" dirty="0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2C75080-1565-F4B3-86F5-308A90A66381}"/>
                </a:ext>
              </a:extLst>
            </p:cNvPr>
            <p:cNvSpPr txBox="1"/>
            <p:nvPr/>
          </p:nvSpPr>
          <p:spPr>
            <a:xfrm>
              <a:off x="9818106" y="5401742"/>
              <a:ext cx="698080" cy="434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Output</a:t>
              </a:r>
            </a:p>
            <a:p>
              <a:pPr algn="ctr"/>
              <a:r>
                <a:rPr lang="en-US" altLang="zh-CN" sz="1200" dirty="0"/>
                <a:t>Feature</a:t>
              </a:r>
              <a:endParaRPr lang="zh-CN" altLang="en-US" sz="1200" dirty="0"/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19D66739-048C-2E53-62FE-7FCC7153783D}"/>
                </a:ext>
              </a:extLst>
            </p:cNvPr>
            <p:cNvSpPr/>
            <p:nvPr/>
          </p:nvSpPr>
          <p:spPr>
            <a:xfrm>
              <a:off x="2577517" y="4193817"/>
              <a:ext cx="340158" cy="113222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RB</a:t>
              </a:r>
              <a:r>
                <a:rPr lang="en-US" altLang="zh-CN" sz="1400" baseline="-25000" dirty="0"/>
                <a:t>1</a:t>
              </a:r>
            </a:p>
          </p:txBody>
        </p:sp>
        <p:cxnSp>
          <p:nvCxnSpPr>
            <p:cNvPr id="64" name="直接箭头连接符 63">
              <a:extLst>
                <a:ext uri="{FF2B5EF4-FFF2-40B4-BE49-F238E27FC236}">
                  <a16:creationId xmlns:a16="http://schemas.microsoft.com/office/drawing/2014/main" id="{844C1598-4C42-72C0-895D-8F27B994E19E}"/>
                </a:ext>
              </a:extLst>
            </p:cNvPr>
            <p:cNvCxnSpPr>
              <a:cxnSpLocks/>
            </p:cNvCxnSpPr>
            <p:nvPr/>
          </p:nvCxnSpPr>
          <p:spPr>
            <a:xfrm>
              <a:off x="2239723" y="4768241"/>
              <a:ext cx="33930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箭头连接符 64">
              <a:extLst>
                <a:ext uri="{FF2B5EF4-FFF2-40B4-BE49-F238E27FC236}">
                  <a16:creationId xmlns:a16="http://schemas.microsoft.com/office/drawing/2014/main" id="{3624D066-1188-75AB-84E7-EABC2AD76193}"/>
                </a:ext>
              </a:extLst>
            </p:cNvPr>
            <p:cNvCxnSpPr>
              <a:cxnSpLocks/>
            </p:cNvCxnSpPr>
            <p:nvPr/>
          </p:nvCxnSpPr>
          <p:spPr>
            <a:xfrm>
              <a:off x="2912515" y="4768241"/>
              <a:ext cx="33930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D673DD69-4CFB-E735-C757-B4CEEC09DB8B}"/>
                </a:ext>
              </a:extLst>
            </p:cNvPr>
            <p:cNvSpPr/>
            <p:nvPr/>
          </p:nvSpPr>
          <p:spPr>
            <a:xfrm>
              <a:off x="4023729" y="4193817"/>
              <a:ext cx="340158" cy="113222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RB</a:t>
              </a:r>
              <a:r>
                <a:rPr lang="en-US" altLang="zh-CN" sz="1400" baseline="-25000" dirty="0"/>
                <a:t>6</a:t>
              </a:r>
            </a:p>
          </p:txBody>
        </p:sp>
        <p:cxnSp>
          <p:nvCxnSpPr>
            <p:cNvPr id="67" name="直接箭头连接符 66">
              <a:extLst>
                <a:ext uri="{FF2B5EF4-FFF2-40B4-BE49-F238E27FC236}">
                  <a16:creationId xmlns:a16="http://schemas.microsoft.com/office/drawing/2014/main" id="{3A5B18EF-A3B9-5C33-9FDF-2067E97B7E1C}"/>
                </a:ext>
              </a:extLst>
            </p:cNvPr>
            <p:cNvCxnSpPr>
              <a:cxnSpLocks/>
            </p:cNvCxnSpPr>
            <p:nvPr/>
          </p:nvCxnSpPr>
          <p:spPr>
            <a:xfrm>
              <a:off x="3685935" y="4768241"/>
              <a:ext cx="33930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03AF1FEB-885E-5D34-E88D-53897EB35D63}"/>
                </a:ext>
              </a:extLst>
            </p:cNvPr>
            <p:cNvSpPr/>
            <p:nvPr/>
          </p:nvSpPr>
          <p:spPr>
            <a:xfrm>
              <a:off x="6721317" y="4193817"/>
              <a:ext cx="340158" cy="113222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FC</a:t>
              </a:r>
              <a:endParaRPr lang="zh-CN" altLang="en-US" sz="1400" dirty="0"/>
            </a:p>
          </p:txBody>
        </p:sp>
        <p:cxnSp>
          <p:nvCxnSpPr>
            <p:cNvPr id="69" name="直接箭头连接符 68">
              <a:extLst>
                <a:ext uri="{FF2B5EF4-FFF2-40B4-BE49-F238E27FC236}">
                  <a16:creationId xmlns:a16="http://schemas.microsoft.com/office/drawing/2014/main" id="{BC494A86-0BF0-625E-561B-9CB459D11B98}"/>
                </a:ext>
              </a:extLst>
            </p:cNvPr>
            <p:cNvCxnSpPr>
              <a:cxnSpLocks/>
              <a:stCxn id="38" idx="3"/>
              <a:endCxn id="68" idx="1"/>
            </p:cNvCxnSpPr>
            <p:nvPr/>
          </p:nvCxnSpPr>
          <p:spPr>
            <a:xfrm>
              <a:off x="6463530" y="4759928"/>
              <a:ext cx="257787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4" name="Picture 2">
            <a:extLst>
              <a:ext uri="{FF2B5EF4-FFF2-40B4-BE49-F238E27FC236}">
                <a16:creationId xmlns:a16="http://schemas.microsoft.com/office/drawing/2014/main" id="{A2929BC5-516D-725F-9B36-A5315EEBE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066" y="6227338"/>
            <a:ext cx="1422400" cy="50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4" descr="中兴通讯股份有限公司">
            <a:extLst>
              <a:ext uri="{FF2B5EF4-FFF2-40B4-BE49-F238E27FC236}">
                <a16:creationId xmlns:a16="http://schemas.microsoft.com/office/drawing/2014/main" id="{271D36B8-8C29-E1E8-DBAC-97116E726F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1534" r="45191" b="31547"/>
          <a:stretch/>
        </p:blipFill>
        <p:spPr bwMode="auto">
          <a:xfrm>
            <a:off x="9925077" y="6343610"/>
            <a:ext cx="643392" cy="32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6" name="组合 75">
            <a:extLst>
              <a:ext uri="{FF2B5EF4-FFF2-40B4-BE49-F238E27FC236}">
                <a16:creationId xmlns:a16="http://schemas.microsoft.com/office/drawing/2014/main" id="{01DE8D9D-BA0E-8619-2C55-707A76438A70}"/>
              </a:ext>
            </a:extLst>
          </p:cNvPr>
          <p:cNvGrpSpPr>
            <a:grpSpLocks noChangeAspect="1"/>
          </p:cNvGrpSpPr>
          <p:nvPr/>
        </p:nvGrpSpPr>
        <p:grpSpPr>
          <a:xfrm>
            <a:off x="739582" y="4390019"/>
            <a:ext cx="3613189" cy="1534323"/>
            <a:chOff x="3525268" y="691996"/>
            <a:chExt cx="4685186" cy="1989541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8197BA41-5313-6D7A-2635-71350A4E51EF}"/>
                </a:ext>
              </a:extLst>
            </p:cNvPr>
            <p:cNvSpPr/>
            <p:nvPr/>
          </p:nvSpPr>
          <p:spPr>
            <a:xfrm>
              <a:off x="4776406" y="691996"/>
              <a:ext cx="412960" cy="12929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Conv 3*3</a:t>
              </a:r>
              <a:endParaRPr lang="zh-CN" altLang="en-US" sz="1400" dirty="0"/>
            </a:p>
          </p:txBody>
        </p:sp>
        <p:cxnSp>
          <p:nvCxnSpPr>
            <p:cNvPr id="78" name="直接箭头连接符 77">
              <a:extLst>
                <a:ext uri="{FF2B5EF4-FFF2-40B4-BE49-F238E27FC236}">
                  <a16:creationId xmlns:a16="http://schemas.microsoft.com/office/drawing/2014/main" id="{C66A4B79-0729-04D1-274A-FCB1F1036D98}"/>
                </a:ext>
              </a:extLst>
            </p:cNvPr>
            <p:cNvCxnSpPr>
              <a:cxnSpLocks/>
              <a:endCxn id="77" idx="1"/>
            </p:cNvCxnSpPr>
            <p:nvPr/>
          </p:nvCxnSpPr>
          <p:spPr>
            <a:xfrm>
              <a:off x="4213626" y="1338474"/>
              <a:ext cx="56278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19625EB8-0F3C-8FF6-9C8E-13BE12E3FFE3}"/>
                </a:ext>
              </a:extLst>
            </p:cNvPr>
            <p:cNvSpPr/>
            <p:nvPr/>
          </p:nvSpPr>
          <p:spPr>
            <a:xfrm>
              <a:off x="5440226" y="691996"/>
              <a:ext cx="412960" cy="12929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 err="1"/>
                <a:t>PReLU</a:t>
              </a:r>
              <a:endParaRPr lang="zh-CN" altLang="en-US" sz="1400" dirty="0"/>
            </a:p>
          </p:txBody>
        </p:sp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0B1B1D0F-4197-254E-0B3B-93756B8BDC03}"/>
                </a:ext>
              </a:extLst>
            </p:cNvPr>
            <p:cNvSpPr/>
            <p:nvPr/>
          </p:nvSpPr>
          <p:spPr>
            <a:xfrm>
              <a:off x="6132088" y="691996"/>
              <a:ext cx="412960" cy="12929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Conv 3*3</a:t>
              </a:r>
              <a:endParaRPr lang="zh-CN" altLang="en-US" sz="1400" dirty="0"/>
            </a:p>
          </p:txBody>
        </p:sp>
        <p:sp>
          <p:nvSpPr>
            <p:cNvPr id="81" name="流程图: 或者 80">
              <a:extLst>
                <a:ext uri="{FF2B5EF4-FFF2-40B4-BE49-F238E27FC236}">
                  <a16:creationId xmlns:a16="http://schemas.microsoft.com/office/drawing/2014/main" id="{4CBF9837-594E-075E-9773-D1DDD1E8B4C7}"/>
                </a:ext>
              </a:extLst>
            </p:cNvPr>
            <p:cNvSpPr/>
            <p:nvPr/>
          </p:nvSpPr>
          <p:spPr>
            <a:xfrm>
              <a:off x="6833375" y="1139286"/>
              <a:ext cx="370649" cy="398376"/>
            </a:xfrm>
            <a:prstGeom prst="flowChartOr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cxnSp>
          <p:nvCxnSpPr>
            <p:cNvPr id="82" name="直接箭头连接符 81">
              <a:extLst>
                <a:ext uri="{FF2B5EF4-FFF2-40B4-BE49-F238E27FC236}">
                  <a16:creationId xmlns:a16="http://schemas.microsoft.com/office/drawing/2014/main" id="{C058CA02-8F9B-3747-5D38-61AA30943B90}"/>
                </a:ext>
              </a:extLst>
            </p:cNvPr>
            <p:cNvCxnSpPr>
              <a:cxnSpLocks/>
              <a:stCxn id="80" idx="3"/>
              <a:endCxn id="81" idx="2"/>
            </p:cNvCxnSpPr>
            <p:nvPr/>
          </p:nvCxnSpPr>
          <p:spPr>
            <a:xfrm>
              <a:off x="6545048" y="1338474"/>
              <a:ext cx="288327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箭头连接符 82">
              <a:extLst>
                <a:ext uri="{FF2B5EF4-FFF2-40B4-BE49-F238E27FC236}">
                  <a16:creationId xmlns:a16="http://schemas.microsoft.com/office/drawing/2014/main" id="{0016E09E-821D-EFC1-1589-8B17AF3ADCFE}"/>
                </a:ext>
              </a:extLst>
            </p:cNvPr>
            <p:cNvCxnSpPr>
              <a:cxnSpLocks/>
              <a:stCxn id="77" idx="3"/>
              <a:endCxn id="79" idx="1"/>
            </p:cNvCxnSpPr>
            <p:nvPr/>
          </p:nvCxnSpPr>
          <p:spPr>
            <a:xfrm>
              <a:off x="5189366" y="1338474"/>
              <a:ext cx="25086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箭头连接符 83">
              <a:extLst>
                <a:ext uri="{FF2B5EF4-FFF2-40B4-BE49-F238E27FC236}">
                  <a16:creationId xmlns:a16="http://schemas.microsoft.com/office/drawing/2014/main" id="{338BA078-041F-418D-657C-16EC3686725F}"/>
                </a:ext>
              </a:extLst>
            </p:cNvPr>
            <p:cNvCxnSpPr>
              <a:cxnSpLocks/>
              <a:endCxn id="80" idx="1"/>
            </p:cNvCxnSpPr>
            <p:nvPr/>
          </p:nvCxnSpPr>
          <p:spPr>
            <a:xfrm>
              <a:off x="5853186" y="1338474"/>
              <a:ext cx="27890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箭头连接符 84">
              <a:extLst>
                <a:ext uri="{FF2B5EF4-FFF2-40B4-BE49-F238E27FC236}">
                  <a16:creationId xmlns:a16="http://schemas.microsoft.com/office/drawing/2014/main" id="{F302D95A-23FA-6BB6-4E4F-F79F25A363BD}"/>
                </a:ext>
              </a:extLst>
            </p:cNvPr>
            <p:cNvCxnSpPr>
              <a:cxnSpLocks/>
              <a:stCxn id="81" idx="6"/>
            </p:cNvCxnSpPr>
            <p:nvPr/>
          </p:nvCxnSpPr>
          <p:spPr>
            <a:xfrm>
              <a:off x="7204024" y="1338474"/>
              <a:ext cx="288327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连接符: 肘形 85">
              <a:extLst>
                <a:ext uri="{FF2B5EF4-FFF2-40B4-BE49-F238E27FC236}">
                  <a16:creationId xmlns:a16="http://schemas.microsoft.com/office/drawing/2014/main" id="{DB70451E-59CA-5384-B21F-00E23BF7D62A}"/>
                </a:ext>
              </a:extLst>
            </p:cNvPr>
            <p:cNvCxnSpPr>
              <a:endCxn id="81" idx="0"/>
            </p:cNvCxnSpPr>
            <p:nvPr/>
          </p:nvCxnSpPr>
          <p:spPr>
            <a:xfrm flipV="1">
              <a:off x="4495563" y="1139286"/>
              <a:ext cx="2523137" cy="199188"/>
            </a:xfrm>
            <a:prstGeom prst="bentConnector4">
              <a:avLst>
                <a:gd name="adj1" fmla="val 19"/>
                <a:gd name="adj2" fmla="val 474052"/>
              </a:avLst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8DBDF434-8835-3030-10CF-DE3CB146A99A}"/>
                </a:ext>
              </a:extLst>
            </p:cNvPr>
            <p:cNvSpPr txBox="1"/>
            <p:nvPr/>
          </p:nvSpPr>
          <p:spPr>
            <a:xfrm>
              <a:off x="3525268" y="2079205"/>
              <a:ext cx="965200" cy="59863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Input Feature</a:t>
              </a:r>
              <a:endParaRPr lang="zh-CN" altLang="en-US" sz="1200" dirty="0"/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04DFD880-58A7-B93D-D3F7-F169AF65034C}"/>
                </a:ext>
              </a:extLst>
            </p:cNvPr>
            <p:cNvSpPr txBox="1"/>
            <p:nvPr/>
          </p:nvSpPr>
          <p:spPr>
            <a:xfrm>
              <a:off x="7245254" y="2082901"/>
              <a:ext cx="965200" cy="59863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Output Feature</a:t>
              </a:r>
              <a:endParaRPr lang="zh-CN" altLang="en-US" sz="1200" dirty="0"/>
            </a:p>
          </p:txBody>
        </p:sp>
        <p:sp>
          <p:nvSpPr>
            <p:cNvPr id="89" name="立方体 88">
              <a:extLst>
                <a:ext uri="{FF2B5EF4-FFF2-40B4-BE49-F238E27FC236}">
                  <a16:creationId xmlns:a16="http://schemas.microsoft.com/office/drawing/2014/main" id="{1D3CDAA7-74AA-B38B-CDA7-2AD6EFCD5897}"/>
                </a:ext>
              </a:extLst>
            </p:cNvPr>
            <p:cNvSpPr/>
            <p:nvPr/>
          </p:nvSpPr>
          <p:spPr>
            <a:xfrm>
              <a:off x="3823751" y="865898"/>
              <a:ext cx="389875" cy="945151"/>
            </a:xfrm>
            <a:prstGeom prst="cube">
              <a:avLst>
                <a:gd name="adj" fmla="val 72057"/>
              </a:avLst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0" name="立方体 89">
              <a:extLst>
                <a:ext uri="{FF2B5EF4-FFF2-40B4-BE49-F238E27FC236}">
                  <a16:creationId xmlns:a16="http://schemas.microsoft.com/office/drawing/2014/main" id="{09728C3F-54FC-9DDE-75C5-25769481DFDE}"/>
                </a:ext>
              </a:extLst>
            </p:cNvPr>
            <p:cNvSpPr/>
            <p:nvPr/>
          </p:nvSpPr>
          <p:spPr>
            <a:xfrm>
              <a:off x="7495056" y="865898"/>
              <a:ext cx="389875" cy="945151"/>
            </a:xfrm>
            <a:prstGeom prst="cube">
              <a:avLst>
                <a:gd name="adj" fmla="val 72057"/>
              </a:avLst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sp>
        <p:nvSpPr>
          <p:cNvPr id="7" name="左大括号 6">
            <a:extLst>
              <a:ext uri="{FF2B5EF4-FFF2-40B4-BE49-F238E27FC236}">
                <a16:creationId xmlns:a16="http://schemas.microsoft.com/office/drawing/2014/main" id="{88B2C1F6-D4BE-81C2-B5CC-4CCD434FBFC2}"/>
              </a:ext>
            </a:extLst>
          </p:cNvPr>
          <p:cNvSpPr/>
          <p:nvPr/>
        </p:nvSpPr>
        <p:spPr>
          <a:xfrm rot="5400000">
            <a:off x="2138182" y="2258365"/>
            <a:ext cx="584776" cy="2514451"/>
          </a:xfrm>
          <a:prstGeom prst="leftBrace">
            <a:avLst>
              <a:gd name="adj1" fmla="val 8333"/>
              <a:gd name="adj2" fmla="val 48482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8FE40266-FADF-41B3-FA2C-8FCDE25DC2B2}"/>
              </a:ext>
            </a:extLst>
          </p:cNvPr>
          <p:cNvSpPr txBox="1"/>
          <p:nvPr/>
        </p:nvSpPr>
        <p:spPr>
          <a:xfrm>
            <a:off x="4811553" y="459522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1800" dirty="0"/>
              <a:t>Residual blocks (RBs): Pre-process input features.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A675A82E-9E08-1AFE-3AF6-86717B3E6EAD}"/>
              </a:ext>
            </a:extLst>
          </p:cNvPr>
          <p:cNvSpPr txBox="1"/>
          <p:nvPr/>
        </p:nvSpPr>
        <p:spPr>
          <a:xfrm>
            <a:off x="1452481" y="6276894"/>
            <a:ext cx="22549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Architecture of RBs.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2102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673BE8FF-45F3-D478-363A-48BE4F02A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18" y="258129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b="1" dirty="0">
                <a:solidFill>
                  <a:srgbClr val="00B0F0"/>
                </a:solidFill>
                <a:latin typeface="+mn-lt"/>
                <a:cs typeface="Arial" panose="020B0604020202020204" pitchFamily="34" charset="0"/>
              </a:rPr>
              <a:t>Network Details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684D679-A9C7-3F1C-2F65-DBE0F4367C70}"/>
              </a:ext>
            </a:extLst>
          </p:cNvPr>
          <p:cNvGrpSpPr/>
          <p:nvPr/>
        </p:nvGrpSpPr>
        <p:grpSpPr>
          <a:xfrm>
            <a:off x="1452481" y="1064863"/>
            <a:ext cx="8789046" cy="2299493"/>
            <a:chOff x="1727140" y="3657509"/>
            <a:chExt cx="8789046" cy="229949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25306A2-C181-FE51-386C-98FB03DB87B8}"/>
                </a:ext>
              </a:extLst>
            </p:cNvPr>
            <p:cNvSpPr txBox="1"/>
            <p:nvPr/>
          </p:nvSpPr>
          <p:spPr>
            <a:xfrm>
              <a:off x="3023198" y="4475853"/>
              <a:ext cx="849099" cy="584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/>
                <a:t>…</a:t>
              </a:r>
              <a:endParaRPr lang="zh-CN" altLang="en-US" sz="3200" dirty="0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2DFE9EDD-2C34-DB86-896B-5FAAAC2F3919}"/>
                </a:ext>
              </a:extLst>
            </p:cNvPr>
            <p:cNvSpPr/>
            <p:nvPr/>
          </p:nvSpPr>
          <p:spPr>
            <a:xfrm>
              <a:off x="4800107" y="3657509"/>
              <a:ext cx="489613" cy="1002560"/>
            </a:xfrm>
            <a:prstGeom prst="roundRect">
              <a:avLst/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LAB</a:t>
              </a: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9A1AE095-39D3-0422-7FED-50BA9502D3BB}"/>
                </a:ext>
              </a:extLst>
            </p:cNvPr>
            <p:cNvSpPr/>
            <p:nvPr/>
          </p:nvSpPr>
          <p:spPr>
            <a:xfrm>
              <a:off x="4800342" y="4846482"/>
              <a:ext cx="489378" cy="1110520"/>
            </a:xfrm>
            <a:prstGeom prst="roundRect">
              <a:avLst/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GAB</a:t>
              </a:r>
              <a:endParaRPr lang="zh-CN" altLang="en-US" sz="1400" dirty="0"/>
            </a:p>
          </p:txBody>
        </p:sp>
        <p:sp>
          <p:nvSpPr>
            <p:cNvPr id="35" name="流程图: 或者 34">
              <a:extLst>
                <a:ext uri="{FF2B5EF4-FFF2-40B4-BE49-F238E27FC236}">
                  <a16:creationId xmlns:a16="http://schemas.microsoft.com/office/drawing/2014/main" id="{DFA8790C-CEB1-2C62-7AB7-D894D72FE82A}"/>
                </a:ext>
              </a:extLst>
            </p:cNvPr>
            <p:cNvSpPr/>
            <p:nvPr/>
          </p:nvSpPr>
          <p:spPr>
            <a:xfrm>
              <a:off x="5612867" y="4621502"/>
              <a:ext cx="270750" cy="261764"/>
            </a:xfrm>
            <a:prstGeom prst="flowChartOr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cxnSp>
          <p:nvCxnSpPr>
            <p:cNvPr id="36" name="直接箭头连接符 35">
              <a:extLst>
                <a:ext uri="{FF2B5EF4-FFF2-40B4-BE49-F238E27FC236}">
                  <a16:creationId xmlns:a16="http://schemas.microsoft.com/office/drawing/2014/main" id="{8FF66CF0-DFEB-FDAC-9EE7-BBA02C71D737}"/>
                </a:ext>
              </a:extLst>
            </p:cNvPr>
            <p:cNvCxnSpPr>
              <a:cxnSpLocks/>
              <a:stCxn id="33" idx="3"/>
              <a:endCxn id="35" idx="1"/>
            </p:cNvCxnSpPr>
            <p:nvPr/>
          </p:nvCxnSpPr>
          <p:spPr>
            <a:xfrm>
              <a:off x="5289720" y="4158789"/>
              <a:ext cx="362797" cy="50104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>
              <a:extLst>
                <a:ext uri="{FF2B5EF4-FFF2-40B4-BE49-F238E27FC236}">
                  <a16:creationId xmlns:a16="http://schemas.microsoft.com/office/drawing/2014/main" id="{D6FA9810-72D8-A563-0B8C-476675561A0A}"/>
                </a:ext>
              </a:extLst>
            </p:cNvPr>
            <p:cNvCxnSpPr>
              <a:cxnSpLocks/>
              <a:stCxn id="34" idx="3"/>
              <a:endCxn id="35" idx="3"/>
            </p:cNvCxnSpPr>
            <p:nvPr/>
          </p:nvCxnSpPr>
          <p:spPr>
            <a:xfrm flipV="1">
              <a:off x="5289720" y="4844932"/>
              <a:ext cx="362797" cy="55681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F4301FAE-DB7E-D08A-49C7-0425E5574AEB}"/>
                </a:ext>
              </a:extLst>
            </p:cNvPr>
            <p:cNvSpPr/>
            <p:nvPr/>
          </p:nvSpPr>
          <p:spPr>
            <a:xfrm>
              <a:off x="6123372" y="4193817"/>
              <a:ext cx="340158" cy="113222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Global Pool</a:t>
              </a:r>
              <a:endParaRPr lang="zh-CN" altLang="en-US" sz="1400" dirty="0"/>
            </a:p>
          </p:txBody>
        </p:sp>
        <p:cxnSp>
          <p:nvCxnSpPr>
            <p:cNvPr id="39" name="直接箭头连接符 38">
              <a:extLst>
                <a:ext uri="{FF2B5EF4-FFF2-40B4-BE49-F238E27FC236}">
                  <a16:creationId xmlns:a16="http://schemas.microsoft.com/office/drawing/2014/main" id="{C23C7476-F375-29AF-E598-8BF67A4960F6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>
              <a:off x="5883617" y="4752384"/>
              <a:ext cx="23399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5C854E41-F5A7-6279-930A-3EBF4909E55F}"/>
                </a:ext>
              </a:extLst>
            </p:cNvPr>
            <p:cNvSpPr/>
            <p:nvPr/>
          </p:nvSpPr>
          <p:spPr>
            <a:xfrm>
              <a:off x="7356858" y="4191617"/>
              <a:ext cx="340158" cy="52803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FC</a:t>
              </a:r>
              <a:endParaRPr lang="zh-CN" altLang="en-US" sz="1400" dirty="0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CC9924D5-EA98-A863-FC97-F69773F7EC42}"/>
                </a:ext>
              </a:extLst>
            </p:cNvPr>
            <p:cNvSpPr/>
            <p:nvPr/>
          </p:nvSpPr>
          <p:spPr>
            <a:xfrm>
              <a:off x="7356858" y="4781027"/>
              <a:ext cx="340158" cy="52803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FC</a:t>
              </a:r>
              <a:endParaRPr lang="zh-CN" altLang="en-US" sz="1400" dirty="0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0A262439-C81A-F9B0-152B-6BDD0187D6AB}"/>
                </a:ext>
              </a:extLst>
            </p:cNvPr>
            <p:cNvSpPr/>
            <p:nvPr/>
          </p:nvSpPr>
          <p:spPr>
            <a:xfrm>
              <a:off x="7970952" y="4191615"/>
              <a:ext cx="340158" cy="114561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 err="1"/>
                <a:t>Softmax</a:t>
              </a:r>
              <a:endParaRPr lang="zh-CN" altLang="en-US" sz="1400" dirty="0"/>
            </a:p>
          </p:txBody>
        </p:sp>
        <p:cxnSp>
          <p:nvCxnSpPr>
            <p:cNvPr id="43" name="直接箭头连接符 42">
              <a:extLst>
                <a:ext uri="{FF2B5EF4-FFF2-40B4-BE49-F238E27FC236}">
                  <a16:creationId xmlns:a16="http://schemas.microsoft.com/office/drawing/2014/main" id="{437550CE-9010-7728-03C1-44174A06C3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66408" y="4528533"/>
              <a:ext cx="282192" cy="21592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>
              <a:extLst>
                <a:ext uri="{FF2B5EF4-FFF2-40B4-BE49-F238E27FC236}">
                  <a16:creationId xmlns:a16="http://schemas.microsoft.com/office/drawing/2014/main" id="{2BDBC4DB-E6D9-4B11-44CE-9CBCCA32696F}"/>
                </a:ext>
              </a:extLst>
            </p:cNvPr>
            <p:cNvCxnSpPr>
              <a:cxnSpLocks/>
            </p:cNvCxnSpPr>
            <p:nvPr/>
          </p:nvCxnSpPr>
          <p:spPr>
            <a:xfrm>
              <a:off x="7070095" y="4769532"/>
              <a:ext cx="270136" cy="32539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箭头连接符 44">
              <a:extLst>
                <a:ext uri="{FF2B5EF4-FFF2-40B4-BE49-F238E27FC236}">
                  <a16:creationId xmlns:a16="http://schemas.microsoft.com/office/drawing/2014/main" id="{F58D81E8-8B1E-964A-29F6-2072C40CA174}"/>
                </a:ext>
              </a:extLst>
            </p:cNvPr>
            <p:cNvCxnSpPr>
              <a:cxnSpLocks/>
            </p:cNvCxnSpPr>
            <p:nvPr/>
          </p:nvCxnSpPr>
          <p:spPr>
            <a:xfrm>
              <a:off x="7711721" y="4528533"/>
              <a:ext cx="28219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箭头连接符 45">
              <a:extLst>
                <a:ext uri="{FF2B5EF4-FFF2-40B4-BE49-F238E27FC236}">
                  <a16:creationId xmlns:a16="http://schemas.microsoft.com/office/drawing/2014/main" id="{461D89F4-11A4-7616-CF4A-180CDC64412C}"/>
                </a:ext>
              </a:extLst>
            </p:cNvPr>
            <p:cNvCxnSpPr>
              <a:cxnSpLocks/>
            </p:cNvCxnSpPr>
            <p:nvPr/>
          </p:nvCxnSpPr>
          <p:spPr>
            <a:xfrm>
              <a:off x="7693273" y="5023457"/>
              <a:ext cx="28219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>
              <a:extLst>
                <a:ext uri="{FF2B5EF4-FFF2-40B4-BE49-F238E27FC236}">
                  <a16:creationId xmlns:a16="http://schemas.microsoft.com/office/drawing/2014/main" id="{EEE6580C-A6C1-57E1-ACC1-562A36000293}"/>
                </a:ext>
              </a:extLst>
            </p:cNvPr>
            <p:cNvCxnSpPr>
              <a:cxnSpLocks/>
            </p:cNvCxnSpPr>
            <p:nvPr/>
          </p:nvCxnSpPr>
          <p:spPr>
            <a:xfrm>
              <a:off x="5289720" y="4099815"/>
              <a:ext cx="339813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箭头连接符 47">
              <a:extLst>
                <a:ext uri="{FF2B5EF4-FFF2-40B4-BE49-F238E27FC236}">
                  <a16:creationId xmlns:a16="http://schemas.microsoft.com/office/drawing/2014/main" id="{B88516CD-5A4F-5446-E7D6-6091CA117A0F}"/>
                </a:ext>
              </a:extLst>
            </p:cNvPr>
            <p:cNvCxnSpPr>
              <a:cxnSpLocks/>
            </p:cNvCxnSpPr>
            <p:nvPr/>
          </p:nvCxnSpPr>
          <p:spPr>
            <a:xfrm>
              <a:off x="5289720" y="5451221"/>
              <a:ext cx="342081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EF760112-DA73-127C-6939-99001A94B1D2}"/>
                </a:ext>
              </a:extLst>
            </p:cNvPr>
            <p:cNvGrpSpPr/>
            <p:nvPr/>
          </p:nvGrpSpPr>
          <p:grpSpPr>
            <a:xfrm>
              <a:off x="8699295" y="3961846"/>
              <a:ext cx="270750" cy="261764"/>
              <a:chOff x="9527387" y="4628739"/>
              <a:chExt cx="216000" cy="216000"/>
            </a:xfrm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45404EB5-ED27-AA2B-D21D-6C362024C396}"/>
                  </a:ext>
                </a:extLst>
              </p:cNvPr>
              <p:cNvSpPr/>
              <p:nvPr/>
            </p:nvSpPr>
            <p:spPr>
              <a:xfrm>
                <a:off x="9527387" y="4628739"/>
                <a:ext cx="216000" cy="216000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B65C3F32-3FB9-7C05-33FD-52DD5FB40440}"/>
                  </a:ext>
                </a:extLst>
              </p:cNvPr>
              <p:cNvSpPr/>
              <p:nvPr/>
            </p:nvSpPr>
            <p:spPr>
              <a:xfrm>
                <a:off x="9620328" y="4721892"/>
                <a:ext cx="36000" cy="36000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56F61E8D-7592-2EA8-7E3F-1477F4A59DC2}"/>
                </a:ext>
              </a:extLst>
            </p:cNvPr>
            <p:cNvGrpSpPr/>
            <p:nvPr/>
          </p:nvGrpSpPr>
          <p:grpSpPr>
            <a:xfrm>
              <a:off x="8710232" y="5323685"/>
              <a:ext cx="270750" cy="261764"/>
              <a:chOff x="9527387" y="4628739"/>
              <a:chExt cx="216000" cy="216000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FCC972BD-2F9E-B464-01FB-7B93DA23AF9D}"/>
                  </a:ext>
                </a:extLst>
              </p:cNvPr>
              <p:cNvSpPr/>
              <p:nvPr/>
            </p:nvSpPr>
            <p:spPr>
              <a:xfrm>
                <a:off x="9527387" y="4628739"/>
                <a:ext cx="216000" cy="216000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4A895A54-47DB-D322-1E06-CF2454379CE8}"/>
                  </a:ext>
                </a:extLst>
              </p:cNvPr>
              <p:cNvSpPr/>
              <p:nvPr/>
            </p:nvSpPr>
            <p:spPr>
              <a:xfrm>
                <a:off x="9620328" y="4721892"/>
                <a:ext cx="36000" cy="36000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</p:grpSp>
        <p:cxnSp>
          <p:nvCxnSpPr>
            <p:cNvPr id="51" name="直接箭头连接符 50">
              <a:extLst>
                <a:ext uri="{FF2B5EF4-FFF2-40B4-BE49-F238E27FC236}">
                  <a16:creationId xmlns:a16="http://schemas.microsoft.com/office/drawing/2014/main" id="{D5F05449-134A-DAA5-961F-8E171AB5F9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11110" y="4152263"/>
              <a:ext cx="376743" cy="38830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箭头连接符 51">
              <a:extLst>
                <a:ext uri="{FF2B5EF4-FFF2-40B4-BE49-F238E27FC236}">
                  <a16:creationId xmlns:a16="http://schemas.microsoft.com/office/drawing/2014/main" id="{82919B6F-EDDA-B3FA-545A-AEE033B0CC0F}"/>
                </a:ext>
              </a:extLst>
            </p:cNvPr>
            <p:cNvCxnSpPr>
              <a:cxnSpLocks/>
            </p:cNvCxnSpPr>
            <p:nvPr/>
          </p:nvCxnSpPr>
          <p:spPr>
            <a:xfrm>
              <a:off x="8325339" y="5070590"/>
              <a:ext cx="376580" cy="31651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流程图: 或者 52">
              <a:extLst>
                <a:ext uri="{FF2B5EF4-FFF2-40B4-BE49-F238E27FC236}">
                  <a16:creationId xmlns:a16="http://schemas.microsoft.com/office/drawing/2014/main" id="{523E502A-8568-AC73-796E-F53CDD8CA0EA}"/>
                </a:ext>
              </a:extLst>
            </p:cNvPr>
            <p:cNvSpPr/>
            <p:nvPr/>
          </p:nvSpPr>
          <p:spPr>
            <a:xfrm>
              <a:off x="9320070" y="4621502"/>
              <a:ext cx="270750" cy="261764"/>
            </a:xfrm>
            <a:prstGeom prst="flowChar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cxnSp>
          <p:nvCxnSpPr>
            <p:cNvPr id="54" name="直接箭头连接符 53">
              <a:extLst>
                <a:ext uri="{FF2B5EF4-FFF2-40B4-BE49-F238E27FC236}">
                  <a16:creationId xmlns:a16="http://schemas.microsoft.com/office/drawing/2014/main" id="{763C9BCC-4D0A-4ED8-0D5C-E756715CD4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80982" y="4882349"/>
              <a:ext cx="376580" cy="45488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箭头连接符 54">
              <a:extLst>
                <a:ext uri="{FF2B5EF4-FFF2-40B4-BE49-F238E27FC236}">
                  <a16:creationId xmlns:a16="http://schemas.microsoft.com/office/drawing/2014/main" id="{D70AF84E-C3FA-C2A6-1066-677151E45659}"/>
                </a:ext>
              </a:extLst>
            </p:cNvPr>
            <p:cNvCxnSpPr>
              <a:cxnSpLocks/>
              <a:endCxn id="53" idx="1"/>
            </p:cNvCxnSpPr>
            <p:nvPr/>
          </p:nvCxnSpPr>
          <p:spPr>
            <a:xfrm>
              <a:off x="8970046" y="4144701"/>
              <a:ext cx="389674" cy="51513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立方体 55">
              <a:extLst>
                <a:ext uri="{FF2B5EF4-FFF2-40B4-BE49-F238E27FC236}">
                  <a16:creationId xmlns:a16="http://schemas.microsoft.com/office/drawing/2014/main" id="{13BC7654-89C7-6C67-0BD3-BC4FB5EF9345}"/>
                </a:ext>
              </a:extLst>
            </p:cNvPr>
            <p:cNvSpPr/>
            <p:nvPr/>
          </p:nvSpPr>
          <p:spPr>
            <a:xfrm>
              <a:off x="2009179" y="4391172"/>
              <a:ext cx="289312" cy="779710"/>
            </a:xfrm>
            <a:prstGeom prst="cube">
              <a:avLst>
                <a:gd name="adj" fmla="val 7205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57" name="立方体 56">
              <a:extLst>
                <a:ext uri="{FF2B5EF4-FFF2-40B4-BE49-F238E27FC236}">
                  <a16:creationId xmlns:a16="http://schemas.microsoft.com/office/drawing/2014/main" id="{162B463B-6797-3A0F-8F00-5ED49BBDF986}"/>
                </a:ext>
              </a:extLst>
            </p:cNvPr>
            <p:cNvSpPr/>
            <p:nvPr/>
          </p:nvSpPr>
          <p:spPr>
            <a:xfrm>
              <a:off x="9992077" y="4329799"/>
              <a:ext cx="289312" cy="779710"/>
            </a:xfrm>
            <a:prstGeom prst="cube">
              <a:avLst>
                <a:gd name="adj" fmla="val 7205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cxnSp>
          <p:nvCxnSpPr>
            <p:cNvPr id="58" name="直接箭头连接符 57">
              <a:extLst>
                <a:ext uri="{FF2B5EF4-FFF2-40B4-BE49-F238E27FC236}">
                  <a16:creationId xmlns:a16="http://schemas.microsoft.com/office/drawing/2014/main" id="{5E82E142-8C75-310D-22C2-AC00851016AF}"/>
                </a:ext>
              </a:extLst>
            </p:cNvPr>
            <p:cNvCxnSpPr>
              <a:cxnSpLocks/>
            </p:cNvCxnSpPr>
            <p:nvPr/>
          </p:nvCxnSpPr>
          <p:spPr>
            <a:xfrm>
              <a:off x="9635529" y="4773553"/>
              <a:ext cx="35916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箭头连接符 58">
              <a:extLst>
                <a:ext uri="{FF2B5EF4-FFF2-40B4-BE49-F238E27FC236}">
                  <a16:creationId xmlns:a16="http://schemas.microsoft.com/office/drawing/2014/main" id="{9C3F6CE1-AE00-A0F5-58FE-7ABC940F92A8}"/>
                </a:ext>
              </a:extLst>
            </p:cNvPr>
            <p:cNvCxnSpPr>
              <a:cxnSpLocks/>
              <a:stCxn id="66" idx="3"/>
              <a:endCxn id="33" idx="1"/>
            </p:cNvCxnSpPr>
            <p:nvPr/>
          </p:nvCxnSpPr>
          <p:spPr>
            <a:xfrm flipV="1">
              <a:off x="4363887" y="4158789"/>
              <a:ext cx="436220" cy="60113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箭头连接符 59">
              <a:extLst>
                <a:ext uri="{FF2B5EF4-FFF2-40B4-BE49-F238E27FC236}">
                  <a16:creationId xmlns:a16="http://schemas.microsoft.com/office/drawing/2014/main" id="{0E45D22B-62C2-849B-E4CB-02AC3D5E5AA4}"/>
                </a:ext>
              </a:extLst>
            </p:cNvPr>
            <p:cNvCxnSpPr>
              <a:cxnSpLocks/>
              <a:stCxn id="66" idx="3"/>
              <a:endCxn id="34" idx="1"/>
            </p:cNvCxnSpPr>
            <p:nvPr/>
          </p:nvCxnSpPr>
          <p:spPr>
            <a:xfrm>
              <a:off x="4363887" y="4759928"/>
              <a:ext cx="436455" cy="64181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617CCE5-5EE1-A36C-B3D3-48756B10F3DD}"/>
                </a:ext>
              </a:extLst>
            </p:cNvPr>
            <p:cNvSpPr txBox="1"/>
            <p:nvPr/>
          </p:nvSpPr>
          <p:spPr>
            <a:xfrm>
              <a:off x="1727140" y="5309065"/>
              <a:ext cx="698080" cy="434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Input</a:t>
              </a:r>
            </a:p>
            <a:p>
              <a:pPr algn="ctr"/>
              <a:r>
                <a:rPr lang="en-US" altLang="zh-CN" sz="1200" dirty="0"/>
                <a:t>Feature</a:t>
              </a:r>
              <a:endParaRPr lang="zh-CN" altLang="en-US" sz="1200" dirty="0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2C75080-1565-F4B3-86F5-308A90A66381}"/>
                </a:ext>
              </a:extLst>
            </p:cNvPr>
            <p:cNvSpPr txBox="1"/>
            <p:nvPr/>
          </p:nvSpPr>
          <p:spPr>
            <a:xfrm>
              <a:off x="9818106" y="5401742"/>
              <a:ext cx="698080" cy="434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Output</a:t>
              </a:r>
            </a:p>
            <a:p>
              <a:pPr algn="ctr"/>
              <a:r>
                <a:rPr lang="en-US" altLang="zh-CN" sz="1200" dirty="0"/>
                <a:t>Feature</a:t>
              </a:r>
              <a:endParaRPr lang="zh-CN" altLang="en-US" sz="1200" dirty="0"/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19D66739-048C-2E53-62FE-7FCC7153783D}"/>
                </a:ext>
              </a:extLst>
            </p:cNvPr>
            <p:cNvSpPr/>
            <p:nvPr/>
          </p:nvSpPr>
          <p:spPr>
            <a:xfrm>
              <a:off x="2577517" y="4193817"/>
              <a:ext cx="340158" cy="113222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RB</a:t>
              </a:r>
              <a:r>
                <a:rPr lang="en-US" altLang="zh-CN" sz="1400" baseline="-25000" dirty="0"/>
                <a:t>1</a:t>
              </a:r>
            </a:p>
          </p:txBody>
        </p:sp>
        <p:cxnSp>
          <p:nvCxnSpPr>
            <p:cNvPr id="64" name="直接箭头连接符 63">
              <a:extLst>
                <a:ext uri="{FF2B5EF4-FFF2-40B4-BE49-F238E27FC236}">
                  <a16:creationId xmlns:a16="http://schemas.microsoft.com/office/drawing/2014/main" id="{844C1598-4C42-72C0-895D-8F27B994E19E}"/>
                </a:ext>
              </a:extLst>
            </p:cNvPr>
            <p:cNvCxnSpPr>
              <a:cxnSpLocks/>
            </p:cNvCxnSpPr>
            <p:nvPr/>
          </p:nvCxnSpPr>
          <p:spPr>
            <a:xfrm>
              <a:off x="2239723" y="4768241"/>
              <a:ext cx="33930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箭头连接符 64">
              <a:extLst>
                <a:ext uri="{FF2B5EF4-FFF2-40B4-BE49-F238E27FC236}">
                  <a16:creationId xmlns:a16="http://schemas.microsoft.com/office/drawing/2014/main" id="{3624D066-1188-75AB-84E7-EABC2AD76193}"/>
                </a:ext>
              </a:extLst>
            </p:cNvPr>
            <p:cNvCxnSpPr>
              <a:cxnSpLocks/>
            </p:cNvCxnSpPr>
            <p:nvPr/>
          </p:nvCxnSpPr>
          <p:spPr>
            <a:xfrm>
              <a:off x="2912515" y="4768241"/>
              <a:ext cx="33930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D673DD69-4CFB-E735-C757-B4CEEC09DB8B}"/>
                </a:ext>
              </a:extLst>
            </p:cNvPr>
            <p:cNvSpPr/>
            <p:nvPr/>
          </p:nvSpPr>
          <p:spPr>
            <a:xfrm>
              <a:off x="4023729" y="4193817"/>
              <a:ext cx="340158" cy="113222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RB</a:t>
              </a:r>
              <a:r>
                <a:rPr lang="en-US" altLang="zh-CN" sz="1400" baseline="-25000" dirty="0"/>
                <a:t>6</a:t>
              </a:r>
            </a:p>
          </p:txBody>
        </p:sp>
        <p:cxnSp>
          <p:nvCxnSpPr>
            <p:cNvPr id="67" name="直接箭头连接符 66">
              <a:extLst>
                <a:ext uri="{FF2B5EF4-FFF2-40B4-BE49-F238E27FC236}">
                  <a16:creationId xmlns:a16="http://schemas.microsoft.com/office/drawing/2014/main" id="{3A5B18EF-A3B9-5C33-9FDF-2067E97B7E1C}"/>
                </a:ext>
              </a:extLst>
            </p:cNvPr>
            <p:cNvCxnSpPr>
              <a:cxnSpLocks/>
            </p:cNvCxnSpPr>
            <p:nvPr/>
          </p:nvCxnSpPr>
          <p:spPr>
            <a:xfrm>
              <a:off x="3685935" y="4768241"/>
              <a:ext cx="33930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03AF1FEB-885E-5D34-E88D-53897EB35D63}"/>
                </a:ext>
              </a:extLst>
            </p:cNvPr>
            <p:cNvSpPr/>
            <p:nvPr/>
          </p:nvSpPr>
          <p:spPr>
            <a:xfrm>
              <a:off x="6721317" y="4193817"/>
              <a:ext cx="340158" cy="113222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FC</a:t>
              </a:r>
              <a:endParaRPr lang="zh-CN" altLang="en-US" sz="1400" dirty="0"/>
            </a:p>
          </p:txBody>
        </p:sp>
        <p:cxnSp>
          <p:nvCxnSpPr>
            <p:cNvPr id="69" name="直接箭头连接符 68">
              <a:extLst>
                <a:ext uri="{FF2B5EF4-FFF2-40B4-BE49-F238E27FC236}">
                  <a16:creationId xmlns:a16="http://schemas.microsoft.com/office/drawing/2014/main" id="{BC494A86-0BF0-625E-561B-9CB459D11B98}"/>
                </a:ext>
              </a:extLst>
            </p:cNvPr>
            <p:cNvCxnSpPr>
              <a:cxnSpLocks/>
              <a:stCxn id="38" idx="3"/>
              <a:endCxn id="68" idx="1"/>
            </p:cNvCxnSpPr>
            <p:nvPr/>
          </p:nvCxnSpPr>
          <p:spPr>
            <a:xfrm>
              <a:off x="6463530" y="4759928"/>
              <a:ext cx="257787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4" name="Picture 2">
            <a:extLst>
              <a:ext uri="{FF2B5EF4-FFF2-40B4-BE49-F238E27FC236}">
                <a16:creationId xmlns:a16="http://schemas.microsoft.com/office/drawing/2014/main" id="{A2929BC5-516D-725F-9B36-A5315EEBE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066" y="6227338"/>
            <a:ext cx="1422400" cy="50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4" descr="中兴通讯股份有限公司">
            <a:extLst>
              <a:ext uri="{FF2B5EF4-FFF2-40B4-BE49-F238E27FC236}">
                <a16:creationId xmlns:a16="http://schemas.microsoft.com/office/drawing/2014/main" id="{271D36B8-8C29-E1E8-DBAC-97116E726F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1534" r="45191" b="31547"/>
          <a:stretch/>
        </p:blipFill>
        <p:spPr bwMode="auto">
          <a:xfrm>
            <a:off x="9925077" y="6343610"/>
            <a:ext cx="643392" cy="32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文本框 90">
            <a:extLst>
              <a:ext uri="{FF2B5EF4-FFF2-40B4-BE49-F238E27FC236}">
                <a16:creationId xmlns:a16="http://schemas.microsoft.com/office/drawing/2014/main" id="{8FE40266-FADF-41B3-FA2C-8FCDE25DC2B2}"/>
              </a:ext>
            </a:extLst>
          </p:cNvPr>
          <p:cNvSpPr txBox="1"/>
          <p:nvPr/>
        </p:nvSpPr>
        <p:spPr>
          <a:xfrm>
            <a:off x="4770254" y="4647113"/>
            <a:ext cx="68184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1800" dirty="0"/>
              <a:t>Local attention block (LAB): Comprised of three cascaded convolutional layers and </a:t>
            </a:r>
            <a:r>
              <a:rPr lang="en-US" altLang="zh-CN" sz="1800" dirty="0" err="1"/>
              <a:t>PReLU</a:t>
            </a:r>
            <a:r>
              <a:rPr lang="en-US" altLang="zh-CN" sz="1800" dirty="0"/>
              <a:t> activation function.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0CDDF6F3-42D8-BD9B-BFDE-1AEFEC5D3A92}"/>
              </a:ext>
            </a:extLst>
          </p:cNvPr>
          <p:cNvGrpSpPr>
            <a:grpSpLocks noChangeAspect="1"/>
          </p:cNvGrpSpPr>
          <p:nvPr/>
        </p:nvGrpSpPr>
        <p:grpSpPr>
          <a:xfrm>
            <a:off x="759937" y="4699033"/>
            <a:ext cx="3566476" cy="1496223"/>
            <a:chOff x="423921" y="3670801"/>
            <a:chExt cx="4672214" cy="1960107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C2B1C070-8085-031B-F3A6-20FB4765AF89}"/>
                </a:ext>
              </a:extLst>
            </p:cNvPr>
            <p:cNvSpPr txBox="1"/>
            <p:nvPr/>
          </p:nvSpPr>
          <p:spPr>
            <a:xfrm>
              <a:off x="423921" y="4998573"/>
              <a:ext cx="965200" cy="6047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Input Feature</a:t>
              </a:r>
              <a:endParaRPr lang="zh-CN" altLang="en-US" sz="1200" dirty="0"/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62F9D61B-7DA5-1DAA-97A2-24BE22BD7029}"/>
                </a:ext>
              </a:extLst>
            </p:cNvPr>
            <p:cNvSpPr txBox="1"/>
            <p:nvPr/>
          </p:nvSpPr>
          <p:spPr>
            <a:xfrm>
              <a:off x="4130935" y="5026110"/>
              <a:ext cx="965200" cy="6047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Output Feature</a:t>
              </a:r>
              <a:endParaRPr lang="zh-CN" altLang="en-US" sz="1200" dirty="0"/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BB6174F2-DB76-F816-3493-3D73E6BABBEC}"/>
                </a:ext>
              </a:extLst>
            </p:cNvPr>
            <p:cNvSpPr/>
            <p:nvPr/>
          </p:nvSpPr>
          <p:spPr>
            <a:xfrm>
              <a:off x="1319482" y="3670801"/>
              <a:ext cx="412960" cy="12929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Conv 3*3</a:t>
              </a:r>
              <a:endParaRPr lang="zh-CN" altLang="en-US" sz="1400" dirty="0"/>
            </a:p>
          </p:txBody>
        </p:sp>
        <p:cxnSp>
          <p:nvCxnSpPr>
            <p:cNvPr id="96" name="直接箭头连接符 95">
              <a:extLst>
                <a:ext uri="{FF2B5EF4-FFF2-40B4-BE49-F238E27FC236}">
                  <a16:creationId xmlns:a16="http://schemas.microsoft.com/office/drawing/2014/main" id="{38AD58D2-0A83-B18A-FCAD-10D9D4945FF6}"/>
                </a:ext>
              </a:extLst>
            </p:cNvPr>
            <p:cNvCxnSpPr>
              <a:cxnSpLocks/>
              <a:endCxn id="95" idx="1"/>
            </p:cNvCxnSpPr>
            <p:nvPr/>
          </p:nvCxnSpPr>
          <p:spPr>
            <a:xfrm flipV="1">
              <a:off x="1093979" y="4317279"/>
              <a:ext cx="225503" cy="496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B3DD2716-BFEF-3046-602D-B15565E32AB1}"/>
                </a:ext>
              </a:extLst>
            </p:cNvPr>
            <p:cNvSpPr/>
            <p:nvPr/>
          </p:nvSpPr>
          <p:spPr>
            <a:xfrm>
              <a:off x="2352602" y="3670801"/>
              <a:ext cx="412960" cy="12929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Conv 3*3</a:t>
              </a:r>
              <a:endParaRPr lang="zh-CN" altLang="en-US" sz="1400" dirty="0"/>
            </a:p>
          </p:txBody>
        </p:sp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D7775B04-9780-322C-8FA0-CD3DD7A06920}"/>
                </a:ext>
              </a:extLst>
            </p:cNvPr>
            <p:cNvSpPr/>
            <p:nvPr/>
          </p:nvSpPr>
          <p:spPr>
            <a:xfrm>
              <a:off x="3396322" y="3670801"/>
              <a:ext cx="412960" cy="12929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Conv 3*3</a:t>
              </a:r>
              <a:endParaRPr lang="zh-CN" altLang="en-US" sz="1400" dirty="0"/>
            </a:p>
          </p:txBody>
        </p:sp>
        <p:cxnSp>
          <p:nvCxnSpPr>
            <p:cNvPr id="99" name="直接箭头连接符 98">
              <a:extLst>
                <a:ext uri="{FF2B5EF4-FFF2-40B4-BE49-F238E27FC236}">
                  <a16:creationId xmlns:a16="http://schemas.microsoft.com/office/drawing/2014/main" id="{BF3BA805-B96A-3354-763D-D3E189FAFAD3}"/>
                </a:ext>
              </a:extLst>
            </p:cNvPr>
            <p:cNvCxnSpPr>
              <a:cxnSpLocks/>
              <a:stCxn id="101" idx="3"/>
              <a:endCxn id="97" idx="1"/>
            </p:cNvCxnSpPr>
            <p:nvPr/>
          </p:nvCxnSpPr>
          <p:spPr>
            <a:xfrm>
              <a:off x="2144756" y="4317279"/>
              <a:ext cx="20784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箭头连接符 99">
              <a:extLst>
                <a:ext uri="{FF2B5EF4-FFF2-40B4-BE49-F238E27FC236}">
                  <a16:creationId xmlns:a16="http://schemas.microsoft.com/office/drawing/2014/main" id="{0DE5E661-BE10-D3EB-A58F-ADB91A9DC000}"/>
                </a:ext>
              </a:extLst>
            </p:cNvPr>
            <p:cNvCxnSpPr>
              <a:cxnSpLocks/>
              <a:stCxn id="104" idx="3"/>
            </p:cNvCxnSpPr>
            <p:nvPr/>
          </p:nvCxnSpPr>
          <p:spPr>
            <a:xfrm>
              <a:off x="4214348" y="4317279"/>
              <a:ext cx="213185" cy="496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id="{FE6DB713-3841-E1F9-B781-5839C13EE3E1}"/>
                </a:ext>
              </a:extLst>
            </p:cNvPr>
            <p:cNvSpPr/>
            <p:nvPr/>
          </p:nvSpPr>
          <p:spPr>
            <a:xfrm>
              <a:off x="1731796" y="3670801"/>
              <a:ext cx="412960" cy="12929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 err="1"/>
                <a:t>PReLU</a:t>
              </a:r>
              <a:endParaRPr lang="zh-CN" altLang="en-US" sz="1400" dirty="0"/>
            </a:p>
          </p:txBody>
        </p:sp>
        <p:sp>
          <p:nvSpPr>
            <p:cNvPr id="102" name="矩形: 圆角 101">
              <a:extLst>
                <a:ext uri="{FF2B5EF4-FFF2-40B4-BE49-F238E27FC236}">
                  <a16:creationId xmlns:a16="http://schemas.microsoft.com/office/drawing/2014/main" id="{09C72485-3581-02F5-338B-42B28C884967}"/>
                </a:ext>
              </a:extLst>
            </p:cNvPr>
            <p:cNvSpPr/>
            <p:nvPr/>
          </p:nvSpPr>
          <p:spPr>
            <a:xfrm>
              <a:off x="2767842" y="3670801"/>
              <a:ext cx="412960" cy="12929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 err="1"/>
                <a:t>PReLU</a:t>
              </a:r>
              <a:endParaRPr lang="zh-CN" altLang="en-US" sz="1400" dirty="0"/>
            </a:p>
          </p:txBody>
        </p:sp>
        <p:cxnSp>
          <p:nvCxnSpPr>
            <p:cNvPr id="103" name="直接箭头连接符 102">
              <a:extLst>
                <a:ext uri="{FF2B5EF4-FFF2-40B4-BE49-F238E27FC236}">
                  <a16:creationId xmlns:a16="http://schemas.microsoft.com/office/drawing/2014/main" id="{1E5A7FA2-AF65-B29A-1EBA-9F8AB97EFDCF}"/>
                </a:ext>
              </a:extLst>
            </p:cNvPr>
            <p:cNvCxnSpPr>
              <a:cxnSpLocks/>
              <a:stCxn id="102" idx="3"/>
              <a:endCxn id="98" idx="1"/>
            </p:cNvCxnSpPr>
            <p:nvPr/>
          </p:nvCxnSpPr>
          <p:spPr>
            <a:xfrm>
              <a:off x="3180802" y="4317279"/>
              <a:ext cx="21552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矩形: 圆角 103">
              <a:extLst>
                <a:ext uri="{FF2B5EF4-FFF2-40B4-BE49-F238E27FC236}">
                  <a16:creationId xmlns:a16="http://schemas.microsoft.com/office/drawing/2014/main" id="{D52FA226-323D-653F-69D6-B579B5CE44F8}"/>
                </a:ext>
              </a:extLst>
            </p:cNvPr>
            <p:cNvSpPr/>
            <p:nvPr/>
          </p:nvSpPr>
          <p:spPr>
            <a:xfrm>
              <a:off x="3801388" y="3670801"/>
              <a:ext cx="412960" cy="12929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 err="1"/>
                <a:t>PReLU</a:t>
              </a:r>
              <a:endParaRPr lang="zh-CN" altLang="en-US" sz="1400" dirty="0"/>
            </a:p>
          </p:txBody>
        </p:sp>
        <p:sp>
          <p:nvSpPr>
            <p:cNvPr id="105" name="立方体 104">
              <a:extLst>
                <a:ext uri="{FF2B5EF4-FFF2-40B4-BE49-F238E27FC236}">
                  <a16:creationId xmlns:a16="http://schemas.microsoft.com/office/drawing/2014/main" id="{720D8E55-448C-0DD1-D6A8-342A948DFF5D}"/>
                </a:ext>
              </a:extLst>
            </p:cNvPr>
            <p:cNvSpPr/>
            <p:nvPr/>
          </p:nvSpPr>
          <p:spPr>
            <a:xfrm>
              <a:off x="711584" y="3844703"/>
              <a:ext cx="389875" cy="945151"/>
            </a:xfrm>
            <a:prstGeom prst="cube">
              <a:avLst>
                <a:gd name="adj" fmla="val 72057"/>
              </a:avLst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6" name="立方体 105">
              <a:extLst>
                <a:ext uri="{FF2B5EF4-FFF2-40B4-BE49-F238E27FC236}">
                  <a16:creationId xmlns:a16="http://schemas.microsoft.com/office/drawing/2014/main" id="{35D1306C-AB88-FB38-15D0-005E24823BC5}"/>
                </a:ext>
              </a:extLst>
            </p:cNvPr>
            <p:cNvSpPr/>
            <p:nvPr/>
          </p:nvSpPr>
          <p:spPr>
            <a:xfrm>
              <a:off x="4418598" y="3844703"/>
              <a:ext cx="389875" cy="945151"/>
            </a:xfrm>
            <a:prstGeom prst="cube">
              <a:avLst>
                <a:gd name="adj" fmla="val 72057"/>
              </a:avLst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cxnSp>
        <p:nvCxnSpPr>
          <p:cNvPr id="3" name="连接符: 曲线 2">
            <a:extLst>
              <a:ext uri="{FF2B5EF4-FFF2-40B4-BE49-F238E27FC236}">
                <a16:creationId xmlns:a16="http://schemas.microsoft.com/office/drawing/2014/main" id="{BF06ADDF-97DC-1715-7BA7-4D913C62C467}"/>
              </a:ext>
            </a:extLst>
          </p:cNvPr>
          <p:cNvCxnSpPr>
            <a:cxnSpLocks/>
            <a:endCxn id="107" idx="1"/>
          </p:cNvCxnSpPr>
          <p:nvPr/>
        </p:nvCxnSpPr>
        <p:spPr>
          <a:xfrm rot="10800000" flipV="1">
            <a:off x="2515623" y="1874894"/>
            <a:ext cx="2170681" cy="2113975"/>
          </a:xfrm>
          <a:prstGeom prst="curvedConnector2">
            <a:avLst/>
          </a:prstGeom>
          <a:ln w="1905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左大括号 106">
            <a:extLst>
              <a:ext uri="{FF2B5EF4-FFF2-40B4-BE49-F238E27FC236}">
                <a16:creationId xmlns:a16="http://schemas.microsoft.com/office/drawing/2014/main" id="{FC656A83-E582-EBFA-7736-E1DCBFC4A443}"/>
              </a:ext>
            </a:extLst>
          </p:cNvPr>
          <p:cNvSpPr/>
          <p:nvPr/>
        </p:nvSpPr>
        <p:spPr>
          <a:xfrm rot="5400000">
            <a:off x="2185064" y="3024032"/>
            <a:ext cx="584776" cy="2514451"/>
          </a:xfrm>
          <a:prstGeom prst="leftBrace">
            <a:avLst>
              <a:gd name="adj1" fmla="val 8333"/>
              <a:gd name="adj2" fmla="val 48482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AF47B48D-5B9E-DF06-282A-677AB144877A}"/>
              </a:ext>
            </a:extLst>
          </p:cNvPr>
          <p:cNvSpPr txBox="1"/>
          <p:nvPr/>
        </p:nvSpPr>
        <p:spPr>
          <a:xfrm>
            <a:off x="1387596" y="6327739"/>
            <a:ext cx="21706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Architecture of LAB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1869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673BE8FF-45F3-D478-363A-48BE4F02A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18" y="258129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b="1" dirty="0">
                <a:solidFill>
                  <a:srgbClr val="00B0F0"/>
                </a:solidFill>
                <a:latin typeface="+mn-lt"/>
                <a:cs typeface="Arial" panose="020B0604020202020204" pitchFamily="34" charset="0"/>
              </a:rPr>
              <a:t>Network Details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684D679-A9C7-3F1C-2F65-DBE0F4367C70}"/>
              </a:ext>
            </a:extLst>
          </p:cNvPr>
          <p:cNvGrpSpPr/>
          <p:nvPr/>
        </p:nvGrpSpPr>
        <p:grpSpPr>
          <a:xfrm>
            <a:off x="1452481" y="1064863"/>
            <a:ext cx="8789046" cy="2299493"/>
            <a:chOff x="1727140" y="3657509"/>
            <a:chExt cx="8789046" cy="229949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25306A2-C181-FE51-386C-98FB03DB87B8}"/>
                </a:ext>
              </a:extLst>
            </p:cNvPr>
            <p:cNvSpPr txBox="1"/>
            <p:nvPr/>
          </p:nvSpPr>
          <p:spPr>
            <a:xfrm>
              <a:off x="3023198" y="4475853"/>
              <a:ext cx="849099" cy="584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/>
                <a:t>…</a:t>
              </a:r>
              <a:endParaRPr lang="zh-CN" altLang="en-US" sz="3200" dirty="0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2DFE9EDD-2C34-DB86-896B-5FAAAC2F3919}"/>
                </a:ext>
              </a:extLst>
            </p:cNvPr>
            <p:cNvSpPr/>
            <p:nvPr/>
          </p:nvSpPr>
          <p:spPr>
            <a:xfrm>
              <a:off x="4800107" y="3657509"/>
              <a:ext cx="489613" cy="1002560"/>
            </a:xfrm>
            <a:prstGeom prst="roundRect">
              <a:avLst/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LAB</a:t>
              </a: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9A1AE095-39D3-0422-7FED-50BA9502D3BB}"/>
                </a:ext>
              </a:extLst>
            </p:cNvPr>
            <p:cNvSpPr/>
            <p:nvPr/>
          </p:nvSpPr>
          <p:spPr>
            <a:xfrm>
              <a:off x="4800342" y="4846482"/>
              <a:ext cx="489378" cy="1110520"/>
            </a:xfrm>
            <a:prstGeom prst="roundRect">
              <a:avLst/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GAB</a:t>
              </a:r>
              <a:endParaRPr lang="zh-CN" altLang="en-US" sz="1400" dirty="0"/>
            </a:p>
          </p:txBody>
        </p:sp>
        <p:sp>
          <p:nvSpPr>
            <p:cNvPr id="35" name="流程图: 或者 34">
              <a:extLst>
                <a:ext uri="{FF2B5EF4-FFF2-40B4-BE49-F238E27FC236}">
                  <a16:creationId xmlns:a16="http://schemas.microsoft.com/office/drawing/2014/main" id="{DFA8790C-CEB1-2C62-7AB7-D894D72FE82A}"/>
                </a:ext>
              </a:extLst>
            </p:cNvPr>
            <p:cNvSpPr/>
            <p:nvPr/>
          </p:nvSpPr>
          <p:spPr>
            <a:xfrm>
              <a:off x="5612867" y="4621502"/>
              <a:ext cx="270750" cy="261764"/>
            </a:xfrm>
            <a:prstGeom prst="flowChartOr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cxnSp>
          <p:nvCxnSpPr>
            <p:cNvPr id="36" name="直接箭头连接符 35">
              <a:extLst>
                <a:ext uri="{FF2B5EF4-FFF2-40B4-BE49-F238E27FC236}">
                  <a16:creationId xmlns:a16="http://schemas.microsoft.com/office/drawing/2014/main" id="{8FF66CF0-DFEB-FDAC-9EE7-BBA02C71D737}"/>
                </a:ext>
              </a:extLst>
            </p:cNvPr>
            <p:cNvCxnSpPr>
              <a:cxnSpLocks/>
              <a:stCxn id="33" idx="3"/>
              <a:endCxn id="35" idx="1"/>
            </p:cNvCxnSpPr>
            <p:nvPr/>
          </p:nvCxnSpPr>
          <p:spPr>
            <a:xfrm>
              <a:off x="5289720" y="4158789"/>
              <a:ext cx="362797" cy="50104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>
              <a:extLst>
                <a:ext uri="{FF2B5EF4-FFF2-40B4-BE49-F238E27FC236}">
                  <a16:creationId xmlns:a16="http://schemas.microsoft.com/office/drawing/2014/main" id="{D6FA9810-72D8-A563-0B8C-476675561A0A}"/>
                </a:ext>
              </a:extLst>
            </p:cNvPr>
            <p:cNvCxnSpPr>
              <a:cxnSpLocks/>
              <a:stCxn id="34" idx="3"/>
              <a:endCxn id="35" idx="3"/>
            </p:cNvCxnSpPr>
            <p:nvPr/>
          </p:nvCxnSpPr>
          <p:spPr>
            <a:xfrm flipV="1">
              <a:off x="5289720" y="4844932"/>
              <a:ext cx="362797" cy="55681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F4301FAE-DB7E-D08A-49C7-0425E5574AEB}"/>
                </a:ext>
              </a:extLst>
            </p:cNvPr>
            <p:cNvSpPr/>
            <p:nvPr/>
          </p:nvSpPr>
          <p:spPr>
            <a:xfrm>
              <a:off x="6123372" y="4193817"/>
              <a:ext cx="340158" cy="113222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Global Pool</a:t>
              </a:r>
              <a:endParaRPr lang="zh-CN" altLang="en-US" sz="1400" dirty="0"/>
            </a:p>
          </p:txBody>
        </p:sp>
        <p:cxnSp>
          <p:nvCxnSpPr>
            <p:cNvPr id="39" name="直接箭头连接符 38">
              <a:extLst>
                <a:ext uri="{FF2B5EF4-FFF2-40B4-BE49-F238E27FC236}">
                  <a16:creationId xmlns:a16="http://schemas.microsoft.com/office/drawing/2014/main" id="{C23C7476-F375-29AF-E598-8BF67A4960F6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>
              <a:off x="5883617" y="4752384"/>
              <a:ext cx="23399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5C854E41-F5A7-6279-930A-3EBF4909E55F}"/>
                </a:ext>
              </a:extLst>
            </p:cNvPr>
            <p:cNvSpPr/>
            <p:nvPr/>
          </p:nvSpPr>
          <p:spPr>
            <a:xfrm>
              <a:off x="7356858" y="4191617"/>
              <a:ext cx="340158" cy="52803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FC</a:t>
              </a:r>
              <a:endParaRPr lang="zh-CN" altLang="en-US" sz="1400" dirty="0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CC9924D5-EA98-A863-FC97-F69773F7EC42}"/>
                </a:ext>
              </a:extLst>
            </p:cNvPr>
            <p:cNvSpPr/>
            <p:nvPr/>
          </p:nvSpPr>
          <p:spPr>
            <a:xfrm>
              <a:off x="7356858" y="4781027"/>
              <a:ext cx="340158" cy="52803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FC</a:t>
              </a:r>
              <a:endParaRPr lang="zh-CN" altLang="en-US" sz="1400" dirty="0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0A262439-C81A-F9B0-152B-6BDD0187D6AB}"/>
                </a:ext>
              </a:extLst>
            </p:cNvPr>
            <p:cNvSpPr/>
            <p:nvPr/>
          </p:nvSpPr>
          <p:spPr>
            <a:xfrm>
              <a:off x="7970952" y="4191615"/>
              <a:ext cx="340158" cy="114561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 err="1"/>
                <a:t>Softmax</a:t>
              </a:r>
              <a:endParaRPr lang="zh-CN" altLang="en-US" sz="1400" dirty="0"/>
            </a:p>
          </p:txBody>
        </p:sp>
        <p:cxnSp>
          <p:nvCxnSpPr>
            <p:cNvPr id="43" name="直接箭头连接符 42">
              <a:extLst>
                <a:ext uri="{FF2B5EF4-FFF2-40B4-BE49-F238E27FC236}">
                  <a16:creationId xmlns:a16="http://schemas.microsoft.com/office/drawing/2014/main" id="{437550CE-9010-7728-03C1-44174A06C3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66408" y="4528533"/>
              <a:ext cx="282192" cy="21592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>
              <a:extLst>
                <a:ext uri="{FF2B5EF4-FFF2-40B4-BE49-F238E27FC236}">
                  <a16:creationId xmlns:a16="http://schemas.microsoft.com/office/drawing/2014/main" id="{2BDBC4DB-E6D9-4B11-44CE-9CBCCA32696F}"/>
                </a:ext>
              </a:extLst>
            </p:cNvPr>
            <p:cNvCxnSpPr>
              <a:cxnSpLocks/>
            </p:cNvCxnSpPr>
            <p:nvPr/>
          </p:nvCxnSpPr>
          <p:spPr>
            <a:xfrm>
              <a:off x="7070095" y="4769532"/>
              <a:ext cx="270136" cy="32539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箭头连接符 44">
              <a:extLst>
                <a:ext uri="{FF2B5EF4-FFF2-40B4-BE49-F238E27FC236}">
                  <a16:creationId xmlns:a16="http://schemas.microsoft.com/office/drawing/2014/main" id="{F58D81E8-8B1E-964A-29F6-2072C40CA174}"/>
                </a:ext>
              </a:extLst>
            </p:cNvPr>
            <p:cNvCxnSpPr>
              <a:cxnSpLocks/>
            </p:cNvCxnSpPr>
            <p:nvPr/>
          </p:nvCxnSpPr>
          <p:spPr>
            <a:xfrm>
              <a:off x="7711721" y="4528533"/>
              <a:ext cx="28219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箭头连接符 45">
              <a:extLst>
                <a:ext uri="{FF2B5EF4-FFF2-40B4-BE49-F238E27FC236}">
                  <a16:creationId xmlns:a16="http://schemas.microsoft.com/office/drawing/2014/main" id="{461D89F4-11A4-7616-CF4A-180CDC64412C}"/>
                </a:ext>
              </a:extLst>
            </p:cNvPr>
            <p:cNvCxnSpPr>
              <a:cxnSpLocks/>
            </p:cNvCxnSpPr>
            <p:nvPr/>
          </p:nvCxnSpPr>
          <p:spPr>
            <a:xfrm>
              <a:off x="7693273" y="5023457"/>
              <a:ext cx="28219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>
              <a:extLst>
                <a:ext uri="{FF2B5EF4-FFF2-40B4-BE49-F238E27FC236}">
                  <a16:creationId xmlns:a16="http://schemas.microsoft.com/office/drawing/2014/main" id="{EEE6580C-A6C1-57E1-ACC1-562A36000293}"/>
                </a:ext>
              </a:extLst>
            </p:cNvPr>
            <p:cNvCxnSpPr>
              <a:cxnSpLocks/>
            </p:cNvCxnSpPr>
            <p:nvPr/>
          </p:nvCxnSpPr>
          <p:spPr>
            <a:xfrm>
              <a:off x="5289720" y="4099815"/>
              <a:ext cx="339813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箭头连接符 47">
              <a:extLst>
                <a:ext uri="{FF2B5EF4-FFF2-40B4-BE49-F238E27FC236}">
                  <a16:creationId xmlns:a16="http://schemas.microsoft.com/office/drawing/2014/main" id="{B88516CD-5A4F-5446-E7D6-6091CA117A0F}"/>
                </a:ext>
              </a:extLst>
            </p:cNvPr>
            <p:cNvCxnSpPr>
              <a:cxnSpLocks/>
            </p:cNvCxnSpPr>
            <p:nvPr/>
          </p:nvCxnSpPr>
          <p:spPr>
            <a:xfrm>
              <a:off x="5289720" y="5451221"/>
              <a:ext cx="342081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EF760112-DA73-127C-6939-99001A94B1D2}"/>
                </a:ext>
              </a:extLst>
            </p:cNvPr>
            <p:cNvGrpSpPr/>
            <p:nvPr/>
          </p:nvGrpSpPr>
          <p:grpSpPr>
            <a:xfrm>
              <a:off x="8699295" y="3961846"/>
              <a:ext cx="270750" cy="261764"/>
              <a:chOff x="9527387" y="4628739"/>
              <a:chExt cx="216000" cy="216000"/>
            </a:xfrm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45404EB5-ED27-AA2B-D21D-6C362024C396}"/>
                  </a:ext>
                </a:extLst>
              </p:cNvPr>
              <p:cNvSpPr/>
              <p:nvPr/>
            </p:nvSpPr>
            <p:spPr>
              <a:xfrm>
                <a:off x="9527387" y="4628739"/>
                <a:ext cx="216000" cy="216000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B65C3F32-3FB9-7C05-33FD-52DD5FB40440}"/>
                  </a:ext>
                </a:extLst>
              </p:cNvPr>
              <p:cNvSpPr/>
              <p:nvPr/>
            </p:nvSpPr>
            <p:spPr>
              <a:xfrm>
                <a:off x="9620328" y="4721892"/>
                <a:ext cx="36000" cy="36000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56F61E8D-7592-2EA8-7E3F-1477F4A59DC2}"/>
                </a:ext>
              </a:extLst>
            </p:cNvPr>
            <p:cNvGrpSpPr/>
            <p:nvPr/>
          </p:nvGrpSpPr>
          <p:grpSpPr>
            <a:xfrm>
              <a:off x="8710232" y="5323685"/>
              <a:ext cx="270750" cy="261764"/>
              <a:chOff x="9527387" y="4628739"/>
              <a:chExt cx="216000" cy="216000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FCC972BD-2F9E-B464-01FB-7B93DA23AF9D}"/>
                  </a:ext>
                </a:extLst>
              </p:cNvPr>
              <p:cNvSpPr/>
              <p:nvPr/>
            </p:nvSpPr>
            <p:spPr>
              <a:xfrm>
                <a:off x="9527387" y="4628739"/>
                <a:ext cx="216000" cy="216000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4A895A54-47DB-D322-1E06-CF2454379CE8}"/>
                  </a:ext>
                </a:extLst>
              </p:cNvPr>
              <p:cNvSpPr/>
              <p:nvPr/>
            </p:nvSpPr>
            <p:spPr>
              <a:xfrm>
                <a:off x="9620328" y="4721892"/>
                <a:ext cx="36000" cy="36000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</p:grpSp>
        <p:cxnSp>
          <p:nvCxnSpPr>
            <p:cNvPr id="51" name="直接箭头连接符 50">
              <a:extLst>
                <a:ext uri="{FF2B5EF4-FFF2-40B4-BE49-F238E27FC236}">
                  <a16:creationId xmlns:a16="http://schemas.microsoft.com/office/drawing/2014/main" id="{D5F05449-134A-DAA5-961F-8E171AB5F9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11110" y="4152263"/>
              <a:ext cx="376743" cy="38830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箭头连接符 51">
              <a:extLst>
                <a:ext uri="{FF2B5EF4-FFF2-40B4-BE49-F238E27FC236}">
                  <a16:creationId xmlns:a16="http://schemas.microsoft.com/office/drawing/2014/main" id="{82919B6F-EDDA-B3FA-545A-AEE033B0CC0F}"/>
                </a:ext>
              </a:extLst>
            </p:cNvPr>
            <p:cNvCxnSpPr>
              <a:cxnSpLocks/>
            </p:cNvCxnSpPr>
            <p:nvPr/>
          </p:nvCxnSpPr>
          <p:spPr>
            <a:xfrm>
              <a:off x="8325339" y="5070590"/>
              <a:ext cx="376580" cy="31651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流程图: 或者 52">
              <a:extLst>
                <a:ext uri="{FF2B5EF4-FFF2-40B4-BE49-F238E27FC236}">
                  <a16:creationId xmlns:a16="http://schemas.microsoft.com/office/drawing/2014/main" id="{523E502A-8568-AC73-796E-F53CDD8CA0EA}"/>
                </a:ext>
              </a:extLst>
            </p:cNvPr>
            <p:cNvSpPr/>
            <p:nvPr/>
          </p:nvSpPr>
          <p:spPr>
            <a:xfrm>
              <a:off x="9320070" y="4621502"/>
              <a:ext cx="270750" cy="261764"/>
            </a:xfrm>
            <a:prstGeom prst="flowChar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cxnSp>
          <p:nvCxnSpPr>
            <p:cNvPr id="54" name="直接箭头连接符 53">
              <a:extLst>
                <a:ext uri="{FF2B5EF4-FFF2-40B4-BE49-F238E27FC236}">
                  <a16:creationId xmlns:a16="http://schemas.microsoft.com/office/drawing/2014/main" id="{763C9BCC-4D0A-4ED8-0D5C-E756715CD4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80982" y="4882349"/>
              <a:ext cx="376580" cy="45488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箭头连接符 54">
              <a:extLst>
                <a:ext uri="{FF2B5EF4-FFF2-40B4-BE49-F238E27FC236}">
                  <a16:creationId xmlns:a16="http://schemas.microsoft.com/office/drawing/2014/main" id="{D70AF84E-C3FA-C2A6-1066-677151E45659}"/>
                </a:ext>
              </a:extLst>
            </p:cNvPr>
            <p:cNvCxnSpPr>
              <a:cxnSpLocks/>
              <a:endCxn id="53" idx="1"/>
            </p:cNvCxnSpPr>
            <p:nvPr/>
          </p:nvCxnSpPr>
          <p:spPr>
            <a:xfrm>
              <a:off x="8970046" y="4144701"/>
              <a:ext cx="389674" cy="51513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立方体 55">
              <a:extLst>
                <a:ext uri="{FF2B5EF4-FFF2-40B4-BE49-F238E27FC236}">
                  <a16:creationId xmlns:a16="http://schemas.microsoft.com/office/drawing/2014/main" id="{13BC7654-89C7-6C67-0BD3-BC4FB5EF9345}"/>
                </a:ext>
              </a:extLst>
            </p:cNvPr>
            <p:cNvSpPr/>
            <p:nvPr/>
          </p:nvSpPr>
          <p:spPr>
            <a:xfrm>
              <a:off x="2009179" y="4391172"/>
              <a:ext cx="289312" cy="779710"/>
            </a:xfrm>
            <a:prstGeom prst="cube">
              <a:avLst>
                <a:gd name="adj" fmla="val 7205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57" name="立方体 56">
              <a:extLst>
                <a:ext uri="{FF2B5EF4-FFF2-40B4-BE49-F238E27FC236}">
                  <a16:creationId xmlns:a16="http://schemas.microsoft.com/office/drawing/2014/main" id="{162B463B-6797-3A0F-8F00-5ED49BBDF986}"/>
                </a:ext>
              </a:extLst>
            </p:cNvPr>
            <p:cNvSpPr/>
            <p:nvPr/>
          </p:nvSpPr>
          <p:spPr>
            <a:xfrm>
              <a:off x="9992077" y="4329799"/>
              <a:ext cx="289312" cy="779710"/>
            </a:xfrm>
            <a:prstGeom prst="cube">
              <a:avLst>
                <a:gd name="adj" fmla="val 7205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cxnSp>
          <p:nvCxnSpPr>
            <p:cNvPr id="58" name="直接箭头连接符 57">
              <a:extLst>
                <a:ext uri="{FF2B5EF4-FFF2-40B4-BE49-F238E27FC236}">
                  <a16:creationId xmlns:a16="http://schemas.microsoft.com/office/drawing/2014/main" id="{5E82E142-8C75-310D-22C2-AC00851016AF}"/>
                </a:ext>
              </a:extLst>
            </p:cNvPr>
            <p:cNvCxnSpPr>
              <a:cxnSpLocks/>
            </p:cNvCxnSpPr>
            <p:nvPr/>
          </p:nvCxnSpPr>
          <p:spPr>
            <a:xfrm>
              <a:off x="9635529" y="4773553"/>
              <a:ext cx="35916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箭头连接符 58">
              <a:extLst>
                <a:ext uri="{FF2B5EF4-FFF2-40B4-BE49-F238E27FC236}">
                  <a16:creationId xmlns:a16="http://schemas.microsoft.com/office/drawing/2014/main" id="{9C3F6CE1-AE00-A0F5-58FE-7ABC940F92A8}"/>
                </a:ext>
              </a:extLst>
            </p:cNvPr>
            <p:cNvCxnSpPr>
              <a:cxnSpLocks/>
              <a:stCxn id="66" idx="3"/>
              <a:endCxn id="33" idx="1"/>
            </p:cNvCxnSpPr>
            <p:nvPr/>
          </p:nvCxnSpPr>
          <p:spPr>
            <a:xfrm flipV="1">
              <a:off x="4363887" y="4158789"/>
              <a:ext cx="436220" cy="60113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箭头连接符 59">
              <a:extLst>
                <a:ext uri="{FF2B5EF4-FFF2-40B4-BE49-F238E27FC236}">
                  <a16:creationId xmlns:a16="http://schemas.microsoft.com/office/drawing/2014/main" id="{0E45D22B-62C2-849B-E4CB-02AC3D5E5AA4}"/>
                </a:ext>
              </a:extLst>
            </p:cNvPr>
            <p:cNvCxnSpPr>
              <a:cxnSpLocks/>
              <a:stCxn id="66" idx="3"/>
              <a:endCxn id="34" idx="1"/>
            </p:cNvCxnSpPr>
            <p:nvPr/>
          </p:nvCxnSpPr>
          <p:spPr>
            <a:xfrm>
              <a:off x="4363887" y="4759928"/>
              <a:ext cx="436455" cy="64181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617CCE5-5EE1-A36C-B3D3-48756B10F3DD}"/>
                </a:ext>
              </a:extLst>
            </p:cNvPr>
            <p:cNvSpPr txBox="1"/>
            <p:nvPr/>
          </p:nvSpPr>
          <p:spPr>
            <a:xfrm>
              <a:off x="1727140" y="5309065"/>
              <a:ext cx="698080" cy="434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Input</a:t>
              </a:r>
            </a:p>
            <a:p>
              <a:pPr algn="ctr"/>
              <a:r>
                <a:rPr lang="en-US" altLang="zh-CN" sz="1200" dirty="0"/>
                <a:t>Feature</a:t>
              </a:r>
              <a:endParaRPr lang="zh-CN" altLang="en-US" sz="1200" dirty="0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2C75080-1565-F4B3-86F5-308A90A66381}"/>
                </a:ext>
              </a:extLst>
            </p:cNvPr>
            <p:cNvSpPr txBox="1"/>
            <p:nvPr/>
          </p:nvSpPr>
          <p:spPr>
            <a:xfrm>
              <a:off x="9818106" y="5401742"/>
              <a:ext cx="698080" cy="434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Output</a:t>
              </a:r>
            </a:p>
            <a:p>
              <a:pPr algn="ctr"/>
              <a:r>
                <a:rPr lang="en-US" altLang="zh-CN" sz="1200" dirty="0"/>
                <a:t>Feature</a:t>
              </a:r>
              <a:endParaRPr lang="zh-CN" altLang="en-US" sz="1200" dirty="0"/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19D66739-048C-2E53-62FE-7FCC7153783D}"/>
                </a:ext>
              </a:extLst>
            </p:cNvPr>
            <p:cNvSpPr/>
            <p:nvPr/>
          </p:nvSpPr>
          <p:spPr>
            <a:xfrm>
              <a:off x="2577517" y="4193817"/>
              <a:ext cx="340158" cy="113222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RB</a:t>
              </a:r>
              <a:r>
                <a:rPr lang="en-US" altLang="zh-CN" sz="1400" baseline="-25000" dirty="0"/>
                <a:t>1</a:t>
              </a:r>
            </a:p>
          </p:txBody>
        </p:sp>
        <p:cxnSp>
          <p:nvCxnSpPr>
            <p:cNvPr id="64" name="直接箭头连接符 63">
              <a:extLst>
                <a:ext uri="{FF2B5EF4-FFF2-40B4-BE49-F238E27FC236}">
                  <a16:creationId xmlns:a16="http://schemas.microsoft.com/office/drawing/2014/main" id="{844C1598-4C42-72C0-895D-8F27B994E19E}"/>
                </a:ext>
              </a:extLst>
            </p:cNvPr>
            <p:cNvCxnSpPr>
              <a:cxnSpLocks/>
            </p:cNvCxnSpPr>
            <p:nvPr/>
          </p:nvCxnSpPr>
          <p:spPr>
            <a:xfrm>
              <a:off x="2239723" y="4768241"/>
              <a:ext cx="33930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箭头连接符 64">
              <a:extLst>
                <a:ext uri="{FF2B5EF4-FFF2-40B4-BE49-F238E27FC236}">
                  <a16:creationId xmlns:a16="http://schemas.microsoft.com/office/drawing/2014/main" id="{3624D066-1188-75AB-84E7-EABC2AD76193}"/>
                </a:ext>
              </a:extLst>
            </p:cNvPr>
            <p:cNvCxnSpPr>
              <a:cxnSpLocks/>
            </p:cNvCxnSpPr>
            <p:nvPr/>
          </p:nvCxnSpPr>
          <p:spPr>
            <a:xfrm>
              <a:off x="2912515" y="4768241"/>
              <a:ext cx="33930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D673DD69-4CFB-E735-C757-B4CEEC09DB8B}"/>
                </a:ext>
              </a:extLst>
            </p:cNvPr>
            <p:cNvSpPr/>
            <p:nvPr/>
          </p:nvSpPr>
          <p:spPr>
            <a:xfrm>
              <a:off x="4023729" y="4193817"/>
              <a:ext cx="340158" cy="113222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RB</a:t>
              </a:r>
              <a:r>
                <a:rPr lang="en-US" altLang="zh-CN" sz="1400" baseline="-25000" dirty="0"/>
                <a:t>6</a:t>
              </a:r>
            </a:p>
          </p:txBody>
        </p:sp>
        <p:cxnSp>
          <p:nvCxnSpPr>
            <p:cNvPr id="67" name="直接箭头连接符 66">
              <a:extLst>
                <a:ext uri="{FF2B5EF4-FFF2-40B4-BE49-F238E27FC236}">
                  <a16:creationId xmlns:a16="http://schemas.microsoft.com/office/drawing/2014/main" id="{3A5B18EF-A3B9-5C33-9FDF-2067E97B7E1C}"/>
                </a:ext>
              </a:extLst>
            </p:cNvPr>
            <p:cNvCxnSpPr>
              <a:cxnSpLocks/>
            </p:cNvCxnSpPr>
            <p:nvPr/>
          </p:nvCxnSpPr>
          <p:spPr>
            <a:xfrm>
              <a:off x="3685935" y="4768241"/>
              <a:ext cx="33930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03AF1FEB-885E-5D34-E88D-53897EB35D63}"/>
                </a:ext>
              </a:extLst>
            </p:cNvPr>
            <p:cNvSpPr/>
            <p:nvPr/>
          </p:nvSpPr>
          <p:spPr>
            <a:xfrm>
              <a:off x="6721317" y="4193817"/>
              <a:ext cx="340158" cy="113222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400" dirty="0"/>
                <a:t>FC</a:t>
              </a:r>
              <a:endParaRPr lang="zh-CN" altLang="en-US" sz="1400" dirty="0"/>
            </a:p>
          </p:txBody>
        </p:sp>
        <p:cxnSp>
          <p:nvCxnSpPr>
            <p:cNvPr id="69" name="直接箭头连接符 68">
              <a:extLst>
                <a:ext uri="{FF2B5EF4-FFF2-40B4-BE49-F238E27FC236}">
                  <a16:creationId xmlns:a16="http://schemas.microsoft.com/office/drawing/2014/main" id="{BC494A86-0BF0-625E-561B-9CB459D11B98}"/>
                </a:ext>
              </a:extLst>
            </p:cNvPr>
            <p:cNvCxnSpPr>
              <a:cxnSpLocks/>
              <a:stCxn id="38" idx="3"/>
              <a:endCxn id="68" idx="1"/>
            </p:cNvCxnSpPr>
            <p:nvPr/>
          </p:nvCxnSpPr>
          <p:spPr>
            <a:xfrm>
              <a:off x="6463530" y="4759928"/>
              <a:ext cx="257787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8FE40266-FADF-41B3-FA2C-8FCDE25DC2B2}"/>
              </a:ext>
            </a:extLst>
          </p:cNvPr>
          <p:cNvSpPr txBox="1"/>
          <p:nvPr/>
        </p:nvSpPr>
        <p:spPr>
          <a:xfrm>
            <a:off x="5463145" y="265131"/>
            <a:ext cx="65764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1800" dirty="0"/>
              <a:t>Global attention block (GAB): Comprised of </a:t>
            </a:r>
            <a:r>
              <a:rPr lang="en-US" altLang="zh-CN" sz="1800" dirty="0" err="1"/>
              <a:t>Swin</a:t>
            </a:r>
            <a:r>
              <a:rPr lang="en-US" altLang="zh-CN" sz="1800" dirty="0"/>
              <a:t> Transformer Blocks, embedding functions and unembedding functions.</a:t>
            </a:r>
          </a:p>
        </p:txBody>
      </p:sp>
      <p:sp>
        <p:nvSpPr>
          <p:cNvPr id="107" name="左大括号 106">
            <a:extLst>
              <a:ext uri="{FF2B5EF4-FFF2-40B4-BE49-F238E27FC236}">
                <a16:creationId xmlns:a16="http://schemas.microsoft.com/office/drawing/2014/main" id="{FC656A83-E582-EBFA-7736-E1DCBFC4A443}"/>
              </a:ext>
            </a:extLst>
          </p:cNvPr>
          <p:cNvSpPr/>
          <p:nvPr/>
        </p:nvSpPr>
        <p:spPr>
          <a:xfrm rot="5400000">
            <a:off x="4134288" y="-296803"/>
            <a:ext cx="584776" cy="8228917"/>
          </a:xfrm>
          <a:prstGeom prst="leftBrace">
            <a:avLst>
              <a:gd name="adj1" fmla="val 8333"/>
              <a:gd name="adj2" fmla="val 46398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886D041A-80B0-3DA1-92EC-5FF716BE0494}"/>
              </a:ext>
            </a:extLst>
          </p:cNvPr>
          <p:cNvSpPr txBox="1"/>
          <p:nvPr/>
        </p:nvSpPr>
        <p:spPr>
          <a:xfrm>
            <a:off x="369368" y="5580675"/>
            <a:ext cx="768816" cy="523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Input Feature</a:t>
            </a:r>
            <a:endParaRPr lang="zh-CN" altLang="en-US" sz="1400" dirty="0"/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955B61CD-3757-FA91-070C-646E86FB498A}"/>
              </a:ext>
            </a:extLst>
          </p:cNvPr>
          <p:cNvSpPr/>
          <p:nvPr/>
        </p:nvSpPr>
        <p:spPr>
          <a:xfrm>
            <a:off x="1457171" y="4490129"/>
            <a:ext cx="328937" cy="102988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8575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/>
              <a:t>Conv 4*4</a:t>
            </a:r>
            <a:endParaRPr lang="zh-CN" altLang="en-US" sz="1600" dirty="0"/>
          </a:p>
        </p:txBody>
      </p:sp>
      <p:cxnSp>
        <p:nvCxnSpPr>
          <p:cNvPr id="80" name="直接箭头连接符 79">
            <a:extLst>
              <a:ext uri="{FF2B5EF4-FFF2-40B4-BE49-F238E27FC236}">
                <a16:creationId xmlns:a16="http://schemas.microsoft.com/office/drawing/2014/main" id="{906CA786-2C73-B176-394E-5F520B99141B}"/>
              </a:ext>
            </a:extLst>
          </p:cNvPr>
          <p:cNvCxnSpPr>
            <a:cxnSpLocks/>
            <a:endCxn id="79" idx="1"/>
          </p:cNvCxnSpPr>
          <p:nvPr/>
        </p:nvCxnSpPr>
        <p:spPr>
          <a:xfrm>
            <a:off x="891745" y="5005072"/>
            <a:ext cx="56542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55C61C40-6ECB-E4D3-F5F1-F74E29FE43B4}"/>
              </a:ext>
            </a:extLst>
          </p:cNvPr>
          <p:cNvSpPr/>
          <p:nvPr/>
        </p:nvSpPr>
        <p:spPr>
          <a:xfrm>
            <a:off x="4063345" y="4490129"/>
            <a:ext cx="328937" cy="102988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8575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 err="1"/>
              <a:t>Swin</a:t>
            </a:r>
            <a:r>
              <a:rPr lang="en-US" altLang="zh-CN" sz="1600" dirty="0"/>
              <a:t> Block</a:t>
            </a:r>
            <a:endParaRPr lang="zh-CN" altLang="en-US" sz="1600" dirty="0"/>
          </a:p>
        </p:txBody>
      </p:sp>
      <p:cxnSp>
        <p:nvCxnSpPr>
          <p:cNvPr id="82" name="直接箭头连接符 81">
            <a:extLst>
              <a:ext uri="{FF2B5EF4-FFF2-40B4-BE49-F238E27FC236}">
                <a16:creationId xmlns:a16="http://schemas.microsoft.com/office/drawing/2014/main" id="{F65EA907-CCDF-69BB-3B65-FE269A7531F5}"/>
              </a:ext>
            </a:extLst>
          </p:cNvPr>
          <p:cNvCxnSpPr>
            <a:cxnSpLocks/>
            <a:stCxn id="85" idx="3"/>
            <a:endCxn id="81" idx="1"/>
          </p:cNvCxnSpPr>
          <p:nvPr/>
        </p:nvCxnSpPr>
        <p:spPr>
          <a:xfrm>
            <a:off x="3632894" y="5005072"/>
            <a:ext cx="430451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箭头连接符 82">
            <a:extLst>
              <a:ext uri="{FF2B5EF4-FFF2-40B4-BE49-F238E27FC236}">
                <a16:creationId xmlns:a16="http://schemas.microsoft.com/office/drawing/2014/main" id="{C66180FB-8296-85BC-A725-E700CF300E92}"/>
              </a:ext>
            </a:extLst>
          </p:cNvPr>
          <p:cNvCxnSpPr>
            <a:cxnSpLocks/>
            <a:stCxn id="88" idx="3"/>
            <a:endCxn id="87" idx="1"/>
          </p:cNvCxnSpPr>
          <p:nvPr/>
        </p:nvCxnSpPr>
        <p:spPr>
          <a:xfrm>
            <a:off x="4723161" y="5005072"/>
            <a:ext cx="411047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C2797A7E-DF84-9FBC-B4D1-681ACEC3B66E}"/>
              </a:ext>
            </a:extLst>
          </p:cNvPr>
          <p:cNvSpPr/>
          <p:nvPr/>
        </p:nvSpPr>
        <p:spPr>
          <a:xfrm>
            <a:off x="3303957" y="4490129"/>
            <a:ext cx="328937" cy="102988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8575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en-US" altLang="zh-CN" sz="1400" dirty="0"/>
              <a:t>Layer Norm</a:t>
            </a:r>
            <a:endParaRPr lang="zh-CN" altLang="en-US" sz="1400" dirty="0"/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8CB7BDBC-5C9F-F9A0-58D9-32070C2C0291}"/>
              </a:ext>
            </a:extLst>
          </p:cNvPr>
          <p:cNvSpPr/>
          <p:nvPr/>
        </p:nvSpPr>
        <p:spPr>
          <a:xfrm>
            <a:off x="4394224" y="4490129"/>
            <a:ext cx="328937" cy="102988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8575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 err="1"/>
              <a:t>Swin</a:t>
            </a:r>
            <a:r>
              <a:rPr lang="en-US" altLang="zh-CN" sz="1600" dirty="0"/>
              <a:t> Block</a:t>
            </a:r>
            <a:endParaRPr lang="zh-CN" altLang="en-US" sz="1600" dirty="0"/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EB59D858-9B18-0C67-C5A5-1BEBBAE3CB65}"/>
              </a:ext>
            </a:extLst>
          </p:cNvPr>
          <p:cNvSpPr/>
          <p:nvPr/>
        </p:nvSpPr>
        <p:spPr>
          <a:xfrm>
            <a:off x="2351534" y="4490129"/>
            <a:ext cx="328937" cy="102988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8575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/>
              <a:t>Flatten</a:t>
            </a:r>
            <a:endParaRPr lang="zh-CN" altLang="en-US" sz="1600" dirty="0"/>
          </a:p>
        </p:txBody>
      </p:sp>
      <p:sp>
        <p:nvSpPr>
          <p:cNvPr id="108" name="立方体 107">
            <a:extLst>
              <a:ext uri="{FF2B5EF4-FFF2-40B4-BE49-F238E27FC236}">
                <a16:creationId xmlns:a16="http://schemas.microsoft.com/office/drawing/2014/main" id="{CE45AF5A-6B64-F28A-04B0-ADBF7FB213EB}"/>
              </a:ext>
            </a:extLst>
          </p:cNvPr>
          <p:cNvSpPr/>
          <p:nvPr/>
        </p:nvSpPr>
        <p:spPr>
          <a:xfrm>
            <a:off x="581196" y="4628648"/>
            <a:ext cx="310549" cy="752846"/>
          </a:xfrm>
          <a:prstGeom prst="cube">
            <a:avLst>
              <a:gd name="adj" fmla="val 7205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0A91259E-633D-5116-762F-36453CA513A5}"/>
              </a:ext>
            </a:extLst>
          </p:cNvPr>
          <p:cNvSpPr txBox="1"/>
          <p:nvPr/>
        </p:nvSpPr>
        <p:spPr>
          <a:xfrm>
            <a:off x="3652290" y="5892329"/>
            <a:ext cx="22723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Architecture of GAB</a:t>
            </a:r>
            <a:endParaRPr lang="zh-CN" altLang="en-US" dirty="0"/>
          </a:p>
        </p:txBody>
      </p:sp>
      <p:cxnSp>
        <p:nvCxnSpPr>
          <p:cNvPr id="112" name="直接箭头连接符 111">
            <a:extLst>
              <a:ext uri="{FF2B5EF4-FFF2-40B4-BE49-F238E27FC236}">
                <a16:creationId xmlns:a16="http://schemas.microsoft.com/office/drawing/2014/main" id="{FADB7D3D-F542-75D2-9531-8DF401C163CC}"/>
              </a:ext>
            </a:extLst>
          </p:cNvPr>
          <p:cNvCxnSpPr>
            <a:cxnSpLocks/>
            <a:stCxn id="79" idx="3"/>
            <a:endCxn id="89" idx="1"/>
          </p:cNvCxnSpPr>
          <p:nvPr/>
        </p:nvCxnSpPr>
        <p:spPr>
          <a:xfrm>
            <a:off x="1786108" y="5005072"/>
            <a:ext cx="56542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箭头连接符 112">
            <a:extLst>
              <a:ext uri="{FF2B5EF4-FFF2-40B4-BE49-F238E27FC236}">
                <a16:creationId xmlns:a16="http://schemas.microsoft.com/office/drawing/2014/main" id="{53317543-6D5C-111E-78B2-17AFF3825DC6}"/>
              </a:ext>
            </a:extLst>
          </p:cNvPr>
          <p:cNvCxnSpPr>
            <a:cxnSpLocks/>
            <a:stCxn id="89" idx="3"/>
            <a:endCxn id="85" idx="1"/>
          </p:cNvCxnSpPr>
          <p:nvPr/>
        </p:nvCxnSpPr>
        <p:spPr>
          <a:xfrm>
            <a:off x="2680471" y="5005072"/>
            <a:ext cx="62348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文本框 124">
            <a:extLst>
              <a:ext uri="{FF2B5EF4-FFF2-40B4-BE49-F238E27FC236}">
                <a16:creationId xmlns:a16="http://schemas.microsoft.com/office/drawing/2014/main" id="{7E462F6B-8355-69CC-2FD6-5ED02CCBCA00}"/>
              </a:ext>
            </a:extLst>
          </p:cNvPr>
          <p:cNvSpPr txBox="1"/>
          <p:nvPr/>
        </p:nvSpPr>
        <p:spPr>
          <a:xfrm>
            <a:off x="329421" y="4175018"/>
            <a:ext cx="7602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(C, H, W)</a:t>
            </a:r>
            <a:endParaRPr lang="zh-CN" altLang="en-US" sz="1200" dirty="0"/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EC48BAEC-3627-8D3C-8BA5-A9AB4EF41ED0}"/>
              </a:ext>
            </a:extLst>
          </p:cNvPr>
          <p:cNvSpPr txBox="1"/>
          <p:nvPr/>
        </p:nvSpPr>
        <p:spPr>
          <a:xfrm>
            <a:off x="1556335" y="4171092"/>
            <a:ext cx="104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(Pc, Ph, Pw)</a:t>
            </a:r>
            <a:endParaRPr lang="zh-CN" altLang="en-US" sz="1200" dirty="0"/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F120D79-76EE-12F9-DBA3-2F65CD0A8CBE}"/>
              </a:ext>
            </a:extLst>
          </p:cNvPr>
          <p:cNvSpPr txBox="1"/>
          <p:nvPr/>
        </p:nvSpPr>
        <p:spPr>
          <a:xfrm>
            <a:off x="2555771" y="4171092"/>
            <a:ext cx="88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(Pc, Ph*Pw)</a:t>
            </a:r>
            <a:endParaRPr lang="zh-CN" altLang="en-US" sz="1200" dirty="0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25A775FD-DDF2-5189-1B8B-5729919EBE79}"/>
              </a:ext>
            </a:extLst>
          </p:cNvPr>
          <p:cNvSpPr txBox="1"/>
          <p:nvPr/>
        </p:nvSpPr>
        <p:spPr>
          <a:xfrm>
            <a:off x="7857235" y="5582647"/>
            <a:ext cx="76881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Output Feature</a:t>
            </a:r>
            <a:endParaRPr lang="zh-CN" altLang="en-US" sz="1400" dirty="0"/>
          </a:p>
        </p:txBody>
      </p:sp>
      <p:cxnSp>
        <p:nvCxnSpPr>
          <p:cNvPr id="84" name="直接箭头连接符 83">
            <a:extLst>
              <a:ext uri="{FF2B5EF4-FFF2-40B4-BE49-F238E27FC236}">
                <a16:creationId xmlns:a16="http://schemas.microsoft.com/office/drawing/2014/main" id="{5D22AC62-80CB-E14B-6076-6FA79E781C2C}"/>
              </a:ext>
            </a:extLst>
          </p:cNvPr>
          <p:cNvCxnSpPr>
            <a:cxnSpLocks/>
          </p:cNvCxnSpPr>
          <p:nvPr/>
        </p:nvCxnSpPr>
        <p:spPr>
          <a:xfrm>
            <a:off x="7450960" y="5005072"/>
            <a:ext cx="621707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82AA69D4-99AE-31E9-6EAE-B31A2C08917D}"/>
              </a:ext>
            </a:extLst>
          </p:cNvPr>
          <p:cNvSpPr/>
          <p:nvPr/>
        </p:nvSpPr>
        <p:spPr>
          <a:xfrm>
            <a:off x="7122023" y="4490129"/>
            <a:ext cx="328937" cy="102988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8575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en-US" altLang="zh-CN" sz="1400" dirty="0"/>
              <a:t>Pixel Shuffle</a:t>
            </a:r>
            <a:endParaRPr lang="zh-CN" altLang="en-US" sz="1400" dirty="0"/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B9C78A14-208B-24D0-E747-42BA880B54A6}"/>
              </a:ext>
            </a:extLst>
          </p:cNvPr>
          <p:cNvSpPr/>
          <p:nvPr/>
        </p:nvSpPr>
        <p:spPr>
          <a:xfrm>
            <a:off x="5134208" y="4490129"/>
            <a:ext cx="328937" cy="102988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8575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en-US" altLang="zh-CN" sz="1400" dirty="0"/>
              <a:t>Layer Norm</a:t>
            </a:r>
            <a:endParaRPr lang="zh-CN" altLang="en-US" sz="1400" dirty="0"/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87AD502C-5BA8-C3CF-5DCA-3F383F602C8F}"/>
              </a:ext>
            </a:extLst>
          </p:cNvPr>
          <p:cNvSpPr/>
          <p:nvPr/>
        </p:nvSpPr>
        <p:spPr>
          <a:xfrm>
            <a:off x="6112818" y="4490129"/>
            <a:ext cx="328937" cy="102988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8575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/>
              <a:t>View</a:t>
            </a:r>
            <a:endParaRPr lang="zh-CN" altLang="en-US" sz="1600" dirty="0"/>
          </a:p>
        </p:txBody>
      </p:sp>
      <p:sp>
        <p:nvSpPr>
          <p:cNvPr id="109" name="立方体 108">
            <a:extLst>
              <a:ext uri="{FF2B5EF4-FFF2-40B4-BE49-F238E27FC236}">
                <a16:creationId xmlns:a16="http://schemas.microsoft.com/office/drawing/2014/main" id="{F18AE978-417F-6D1E-00FF-084E71621F2D}"/>
              </a:ext>
            </a:extLst>
          </p:cNvPr>
          <p:cNvSpPr/>
          <p:nvPr/>
        </p:nvSpPr>
        <p:spPr>
          <a:xfrm>
            <a:off x="8072667" y="4628648"/>
            <a:ext cx="310549" cy="752846"/>
          </a:xfrm>
          <a:prstGeom prst="cube">
            <a:avLst>
              <a:gd name="adj" fmla="val 7205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114" name="直接箭头连接符 113">
            <a:extLst>
              <a:ext uri="{FF2B5EF4-FFF2-40B4-BE49-F238E27FC236}">
                <a16:creationId xmlns:a16="http://schemas.microsoft.com/office/drawing/2014/main" id="{1120D5D7-3352-A1C8-8E32-72B7B2DDD242}"/>
              </a:ext>
            </a:extLst>
          </p:cNvPr>
          <p:cNvCxnSpPr>
            <a:cxnSpLocks/>
            <a:stCxn id="87" idx="3"/>
            <a:endCxn id="90" idx="1"/>
          </p:cNvCxnSpPr>
          <p:nvPr/>
        </p:nvCxnSpPr>
        <p:spPr>
          <a:xfrm>
            <a:off x="5463145" y="5005072"/>
            <a:ext cx="649673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箭头连接符 114">
            <a:extLst>
              <a:ext uri="{FF2B5EF4-FFF2-40B4-BE49-F238E27FC236}">
                <a16:creationId xmlns:a16="http://schemas.microsoft.com/office/drawing/2014/main" id="{6A9A099B-0744-B486-3B0D-4A2BC04B2467}"/>
              </a:ext>
            </a:extLst>
          </p:cNvPr>
          <p:cNvCxnSpPr>
            <a:cxnSpLocks/>
            <a:stCxn id="90" idx="3"/>
            <a:endCxn id="86" idx="1"/>
          </p:cNvCxnSpPr>
          <p:nvPr/>
        </p:nvCxnSpPr>
        <p:spPr>
          <a:xfrm>
            <a:off x="6441755" y="5005072"/>
            <a:ext cx="68026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文本框 127">
            <a:extLst>
              <a:ext uri="{FF2B5EF4-FFF2-40B4-BE49-F238E27FC236}">
                <a16:creationId xmlns:a16="http://schemas.microsoft.com/office/drawing/2014/main" id="{0A47D394-02E0-D85F-0294-3F798074BEC2}"/>
              </a:ext>
            </a:extLst>
          </p:cNvPr>
          <p:cNvSpPr txBox="1"/>
          <p:nvPr/>
        </p:nvSpPr>
        <p:spPr>
          <a:xfrm>
            <a:off x="5331375" y="4171092"/>
            <a:ext cx="8766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(Pc, Ph*Pw)</a:t>
            </a:r>
            <a:endParaRPr lang="zh-CN" altLang="en-US" sz="1200" dirty="0"/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65A7DDA2-8920-0509-6CEB-12FD6CF1D2AB}"/>
              </a:ext>
            </a:extLst>
          </p:cNvPr>
          <p:cNvSpPr txBox="1"/>
          <p:nvPr/>
        </p:nvSpPr>
        <p:spPr>
          <a:xfrm>
            <a:off x="6342418" y="4171092"/>
            <a:ext cx="10443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(Pc, Ph,</a:t>
            </a:r>
            <a:r>
              <a:rPr lang="zh-CN" altLang="en-US" sz="1200" dirty="0"/>
              <a:t> </a:t>
            </a:r>
            <a:r>
              <a:rPr lang="en-US" altLang="zh-CN" sz="1200" dirty="0"/>
              <a:t>Pw)</a:t>
            </a:r>
            <a:endParaRPr lang="zh-CN" altLang="en-US" sz="1200" dirty="0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A7D6184C-C779-C99C-7C4D-C99262741B01}"/>
              </a:ext>
            </a:extLst>
          </p:cNvPr>
          <p:cNvSpPr txBox="1"/>
          <p:nvPr/>
        </p:nvSpPr>
        <p:spPr>
          <a:xfrm>
            <a:off x="7588631" y="4171092"/>
            <a:ext cx="1214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(C, H,</a:t>
            </a:r>
            <a:r>
              <a:rPr lang="zh-CN" altLang="en-US" sz="1200" dirty="0"/>
              <a:t> </a:t>
            </a:r>
            <a:r>
              <a:rPr lang="en-US" altLang="zh-CN" sz="1200" dirty="0"/>
              <a:t>W)</a:t>
            </a:r>
            <a:endParaRPr lang="zh-CN" altLang="en-US" sz="1200" dirty="0"/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D00BC371-2898-380C-4D74-4DF939D198F3}"/>
              </a:ext>
            </a:extLst>
          </p:cNvPr>
          <p:cNvSpPr txBox="1"/>
          <p:nvPr/>
        </p:nvSpPr>
        <p:spPr>
          <a:xfrm>
            <a:off x="3952811" y="4171092"/>
            <a:ext cx="88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(Pc, Ph*Pw)</a:t>
            </a:r>
            <a:endParaRPr lang="zh-CN" altLang="en-US" sz="1200" dirty="0"/>
          </a:p>
        </p:txBody>
      </p:sp>
      <p:cxnSp>
        <p:nvCxnSpPr>
          <p:cNvPr id="135" name="直接连接符 134">
            <a:extLst>
              <a:ext uri="{FF2B5EF4-FFF2-40B4-BE49-F238E27FC236}">
                <a16:creationId xmlns:a16="http://schemas.microsoft.com/office/drawing/2014/main" id="{8C9E5E27-3DD1-80DF-5D39-557CE98D8DDA}"/>
              </a:ext>
            </a:extLst>
          </p:cNvPr>
          <p:cNvCxnSpPr>
            <a:cxnSpLocks/>
            <a:stCxn id="127" idx="3"/>
            <a:endCxn id="132" idx="1"/>
          </p:cNvCxnSpPr>
          <p:nvPr/>
        </p:nvCxnSpPr>
        <p:spPr>
          <a:xfrm>
            <a:off x="3444271" y="4309592"/>
            <a:ext cx="5085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>
            <a:extLst>
              <a:ext uri="{FF2B5EF4-FFF2-40B4-BE49-F238E27FC236}">
                <a16:creationId xmlns:a16="http://schemas.microsoft.com/office/drawing/2014/main" id="{2208A2AD-79F4-C6EE-6D86-624517C0B693}"/>
              </a:ext>
            </a:extLst>
          </p:cNvPr>
          <p:cNvCxnSpPr>
            <a:cxnSpLocks/>
            <a:stCxn id="132" idx="3"/>
            <a:endCxn id="128" idx="1"/>
          </p:cNvCxnSpPr>
          <p:nvPr/>
        </p:nvCxnSpPr>
        <p:spPr>
          <a:xfrm>
            <a:off x="4841311" y="4309592"/>
            <a:ext cx="490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C771D915-1DED-FB6F-311C-CC2ADF54A3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6239" y="3509407"/>
            <a:ext cx="2228115" cy="2435216"/>
          </a:xfrm>
          <a:prstGeom prst="rect">
            <a:avLst/>
          </a:prstGeom>
          <a:noFill/>
          <a:ln w="15875">
            <a:solidFill>
              <a:schemeClr val="accent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" name="文本框 151">
            <a:extLst>
              <a:ext uri="{FF2B5EF4-FFF2-40B4-BE49-F238E27FC236}">
                <a16:creationId xmlns:a16="http://schemas.microsoft.com/office/drawing/2014/main" id="{2123D3EB-D1AD-64D1-04DD-22A517011C70}"/>
              </a:ext>
            </a:extLst>
          </p:cNvPr>
          <p:cNvSpPr txBox="1"/>
          <p:nvPr/>
        </p:nvSpPr>
        <p:spPr>
          <a:xfrm>
            <a:off x="8977568" y="6042889"/>
            <a:ext cx="2965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Architecture of </a:t>
            </a:r>
            <a:r>
              <a:rPr lang="en-US" altLang="zh-CN" sz="1800" dirty="0" err="1"/>
              <a:t>Swin</a:t>
            </a:r>
            <a:r>
              <a:rPr lang="en-US" altLang="zh-CN" sz="1800" dirty="0"/>
              <a:t> Blocks</a:t>
            </a:r>
            <a:r>
              <a:rPr lang="en-US" altLang="zh-CN" sz="1800" baseline="30000" dirty="0"/>
              <a:t>[1]</a:t>
            </a:r>
            <a:endParaRPr lang="zh-CN" altLang="en-US" baseline="30000" dirty="0"/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0E823BE6-07B6-CABC-B2B0-8AA6741305EC}"/>
              </a:ext>
            </a:extLst>
          </p:cNvPr>
          <p:cNvSpPr txBox="1"/>
          <p:nvPr/>
        </p:nvSpPr>
        <p:spPr>
          <a:xfrm>
            <a:off x="2395421" y="6599871"/>
            <a:ext cx="9796579" cy="258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hangingPunct="0">
              <a:lnSpc>
                <a:spcPct val="115000"/>
              </a:lnSpc>
              <a:spcBef>
                <a:spcPts val="680"/>
              </a:spcBef>
              <a:spcAft>
                <a:spcPts val="10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000" dirty="0">
                <a:latin typeface="Times New Roman" panose="02020603050405020304" pitchFamily="18" charset="0"/>
                <a:ea typeface="等线" panose="02010600030101010101" pitchFamily="2" charset="-122"/>
              </a:rPr>
              <a:t>[1] </a:t>
            </a:r>
            <a:r>
              <a:rPr lang="de-DE" altLang="zh-CN" sz="10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Z. Liu, Y. Lin, Y. Cao, H. Hu, Y. Wei, Z. Zhang, S. Lin, and B. Guo. </a:t>
            </a:r>
            <a:r>
              <a:rPr lang="en-US" altLang="zh-CN" sz="10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Swin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transformer: Hierarchical vision transformer using shifted windows. </a:t>
            </a:r>
            <a:r>
              <a:rPr lang="en-US" altLang="zh-CN" sz="10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arXiv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preprint arXiv:2103.14030, 2021.</a:t>
            </a:r>
            <a:endParaRPr lang="zh-CN" altLang="zh-CN" sz="10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pic>
        <p:nvPicPr>
          <p:cNvPr id="92" name="Picture 2">
            <a:extLst>
              <a:ext uri="{FF2B5EF4-FFF2-40B4-BE49-F238E27FC236}">
                <a16:creationId xmlns:a16="http://schemas.microsoft.com/office/drawing/2014/main" id="{C5EA7819-871F-48CF-69FD-8AD977498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745" y="6282280"/>
            <a:ext cx="1422400" cy="50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4" descr="中兴通讯股份有限公司">
            <a:extLst>
              <a:ext uri="{FF2B5EF4-FFF2-40B4-BE49-F238E27FC236}">
                <a16:creationId xmlns:a16="http://schemas.microsoft.com/office/drawing/2014/main" id="{999F54BA-7B28-07CC-6DC9-765F2AFCFF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1534" r="45191" b="31547"/>
          <a:stretch/>
        </p:blipFill>
        <p:spPr bwMode="auto">
          <a:xfrm>
            <a:off x="165756" y="6398552"/>
            <a:ext cx="643392" cy="32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9852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673BE8FF-45F3-D478-363A-48BE4F02A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18" y="258129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b="1" dirty="0">
                <a:solidFill>
                  <a:srgbClr val="00B0F0"/>
                </a:solidFill>
                <a:latin typeface="+mn-lt"/>
                <a:cs typeface="Arial" panose="020B0604020202020204" pitchFamily="34" charset="0"/>
              </a:rPr>
              <a:t>Training Stage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B86563F-3A23-1015-3C1B-8B9981197E39}"/>
              </a:ext>
            </a:extLst>
          </p:cNvPr>
          <p:cNvSpPr txBox="1"/>
          <p:nvPr/>
        </p:nvSpPr>
        <p:spPr>
          <a:xfrm>
            <a:off x="1481666" y="1347802"/>
            <a:ext cx="609600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Network’s DFB blocks num: 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Dataset: BVI-DVC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Iteration: 200,000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Bach size: 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Patch size: 256*256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Learning rate: 1e-4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Optimizer: Adam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loss function: Charbonnier loss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weight of YUV: 10:1:1</a:t>
            </a:r>
          </a:p>
        </p:txBody>
      </p:sp>
      <p:pic>
        <p:nvPicPr>
          <p:cNvPr id="56" name="Picture 2">
            <a:extLst>
              <a:ext uri="{FF2B5EF4-FFF2-40B4-BE49-F238E27FC236}">
                <a16:creationId xmlns:a16="http://schemas.microsoft.com/office/drawing/2014/main" id="{A1C1CF2E-C520-8258-CF73-DD4E67F963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066" y="6227338"/>
            <a:ext cx="1422400" cy="50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 descr="中兴通讯股份有限公司">
            <a:extLst>
              <a:ext uri="{FF2B5EF4-FFF2-40B4-BE49-F238E27FC236}">
                <a16:creationId xmlns:a16="http://schemas.microsoft.com/office/drawing/2014/main" id="{522043BD-C6A8-F8C3-ADC5-252D8E7E5B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1534" r="45191" b="31547"/>
          <a:stretch/>
        </p:blipFill>
        <p:spPr bwMode="auto">
          <a:xfrm>
            <a:off x="9925077" y="6343610"/>
            <a:ext cx="643392" cy="32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850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673BE8FF-45F3-D478-363A-48BE4F02A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18" y="258129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b="1" dirty="0">
                <a:solidFill>
                  <a:srgbClr val="00B0F0"/>
                </a:solidFill>
                <a:latin typeface="+mn-lt"/>
                <a:cs typeface="Arial" panose="020B0604020202020204" pitchFamily="34" charset="0"/>
              </a:rPr>
              <a:t>Inference Stage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B86563F-3A23-1015-3C1B-8B9981197E39}"/>
              </a:ext>
            </a:extLst>
          </p:cNvPr>
          <p:cNvSpPr txBox="1"/>
          <p:nvPr/>
        </p:nvSpPr>
        <p:spPr>
          <a:xfrm>
            <a:off x="778931" y="1874728"/>
            <a:ext cx="10210801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DFNN is a post-process filter that works after the decoder, and it has no effects on VTM encoding time and bitrate.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zh-CN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DFNN performs quality enhancement on single lossy frame with the assistant of corresponding QP map.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zh-CN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Only one model is trained and used in inference stage.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EBC76464-52EF-3C20-64E7-9E5ED37322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066" y="6227338"/>
            <a:ext cx="1422400" cy="50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中兴通讯股份有限公司">
            <a:extLst>
              <a:ext uri="{FF2B5EF4-FFF2-40B4-BE49-F238E27FC236}">
                <a16:creationId xmlns:a16="http://schemas.microsoft.com/office/drawing/2014/main" id="{825A9A38-F400-D0CE-E4A5-11A445BF5A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1534" r="45191" b="31547"/>
          <a:stretch/>
        </p:blipFill>
        <p:spPr bwMode="auto">
          <a:xfrm>
            <a:off x="9925077" y="6343610"/>
            <a:ext cx="643392" cy="32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2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930</Words>
  <Application>Microsoft Office PowerPoint</Application>
  <PresentationFormat>宽屏</PresentationFormat>
  <Paragraphs>175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黑体</vt:lpstr>
      <vt:lpstr>Arial</vt:lpstr>
      <vt:lpstr>Calibri Light</vt:lpstr>
      <vt:lpstr>Times New Roman</vt:lpstr>
      <vt:lpstr>Office 主题​​</vt:lpstr>
      <vt:lpstr>AHG11:post-process filter based on CNN and transformer</vt:lpstr>
      <vt:lpstr>Introduction</vt:lpstr>
      <vt:lpstr>Network Structure</vt:lpstr>
      <vt:lpstr>Network Details</vt:lpstr>
      <vt:lpstr>Network Details</vt:lpstr>
      <vt:lpstr>Network Details</vt:lpstr>
      <vt:lpstr>Network Details</vt:lpstr>
      <vt:lpstr>Training Stage</vt:lpstr>
      <vt:lpstr>Inference Stage</vt:lpstr>
      <vt:lpstr>Experimental Results</vt:lpstr>
      <vt:lpstr>Class F Results</vt:lpstr>
      <vt:lpstr>Class F Visualization</vt:lpstr>
      <vt:lpstr>Conclusion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peter</dc:creator>
  <cp:lastModifiedBy>刘 peter</cp:lastModifiedBy>
  <cp:revision>32</cp:revision>
  <dcterms:created xsi:type="dcterms:W3CDTF">2022-04-18T14:12:39Z</dcterms:created>
  <dcterms:modified xsi:type="dcterms:W3CDTF">2022-04-19T12:54:17Z</dcterms:modified>
</cp:coreProperties>
</file>