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60" r:id="rId3"/>
    <p:sldId id="258" r:id="rId4"/>
    <p:sldId id="266" r:id="rId5"/>
    <p:sldId id="267" r:id="rId6"/>
    <p:sldId id="265" r:id="rId7"/>
  </p:sldIdLst>
  <p:sldSz cx="12192000" cy="685800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9999"/>
    <a:srgbClr val="9900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00" autoAdjust="0"/>
    <p:restoredTop sz="94660"/>
  </p:normalViewPr>
  <p:slideViewPr>
    <p:cSldViewPr snapToGrid="0">
      <p:cViewPr varScale="1">
        <p:scale>
          <a:sx n="76" d="100"/>
          <a:sy n="76" d="100"/>
        </p:scale>
        <p:origin x="120" y="8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F1FC3B-0155-48A8-B545-5BE5A0C5BEB8}" type="datetimeFigureOut">
              <a:rPr lang="ko-KR" altLang="en-US" smtClean="0"/>
              <a:t>2022-04-26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921909-27E4-4130-9A10-BFA2CE3FEB1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124362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F1FC3B-0155-48A8-B545-5BE5A0C5BEB8}" type="datetimeFigureOut">
              <a:rPr lang="ko-KR" altLang="en-US" smtClean="0"/>
              <a:t>2022-04-26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921909-27E4-4130-9A10-BFA2CE3FEB1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019187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F1FC3B-0155-48A8-B545-5BE5A0C5BEB8}" type="datetimeFigureOut">
              <a:rPr lang="ko-KR" altLang="en-US" smtClean="0"/>
              <a:t>2022-04-26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921909-27E4-4130-9A10-BFA2CE3FEB1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677425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F1FC3B-0155-48A8-B545-5BE5A0C5BEB8}" type="datetimeFigureOut">
              <a:rPr lang="ko-KR" altLang="en-US" smtClean="0"/>
              <a:t>2022-04-26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921909-27E4-4130-9A10-BFA2CE3FEB1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61721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F1FC3B-0155-48A8-B545-5BE5A0C5BEB8}" type="datetimeFigureOut">
              <a:rPr lang="ko-KR" altLang="en-US" smtClean="0"/>
              <a:t>2022-04-26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921909-27E4-4130-9A10-BFA2CE3FEB1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408951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F1FC3B-0155-48A8-B545-5BE5A0C5BEB8}" type="datetimeFigureOut">
              <a:rPr lang="ko-KR" altLang="en-US" smtClean="0"/>
              <a:t>2022-04-26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921909-27E4-4130-9A10-BFA2CE3FEB1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255589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F1FC3B-0155-48A8-B545-5BE5A0C5BEB8}" type="datetimeFigureOut">
              <a:rPr lang="ko-KR" altLang="en-US" smtClean="0"/>
              <a:t>2022-04-26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921909-27E4-4130-9A10-BFA2CE3FEB1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055326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F1FC3B-0155-48A8-B545-5BE5A0C5BEB8}" type="datetimeFigureOut">
              <a:rPr lang="ko-KR" altLang="en-US" smtClean="0"/>
              <a:t>2022-04-26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921909-27E4-4130-9A10-BFA2CE3FEB1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970154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F1FC3B-0155-48A8-B545-5BE5A0C5BEB8}" type="datetimeFigureOut">
              <a:rPr lang="ko-KR" altLang="en-US" smtClean="0"/>
              <a:t>2022-04-26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921909-27E4-4130-9A10-BFA2CE3FEB1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355512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F1FC3B-0155-48A8-B545-5BE5A0C5BEB8}" type="datetimeFigureOut">
              <a:rPr lang="ko-KR" altLang="en-US" smtClean="0"/>
              <a:t>2022-04-26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921909-27E4-4130-9A10-BFA2CE3FEB1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458029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F1FC3B-0155-48A8-B545-5BE5A0C5BEB8}" type="datetimeFigureOut">
              <a:rPr lang="ko-KR" altLang="en-US" smtClean="0"/>
              <a:t>2022-04-26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921909-27E4-4130-9A10-BFA2CE3FEB1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609682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F1FC3B-0155-48A8-B545-5BE5A0C5BEB8}" type="datetimeFigureOut">
              <a:rPr lang="ko-KR" altLang="en-US" smtClean="0"/>
              <a:t>2022-04-26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921909-27E4-4130-9A10-BFA2CE3FEB1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454404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직사각형 4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99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/>
          </a:p>
        </p:txBody>
      </p:sp>
      <p:sp>
        <p:nvSpPr>
          <p:cNvPr id="9" name="TextBox 8"/>
          <p:cNvSpPr txBox="1"/>
          <p:nvPr/>
        </p:nvSpPr>
        <p:spPr>
          <a:xfrm>
            <a:off x="347984" y="2598003"/>
            <a:ext cx="962770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2400" smtClean="0">
                <a:latin typeface="Arial Black" panose="020B0A04020102020204" pitchFamily="34" charset="0"/>
              </a:rPr>
              <a:t>JVET-Z0085: </a:t>
            </a:r>
          </a:p>
          <a:p>
            <a:r>
              <a:rPr lang="en-US" altLang="ko-KR" sz="2400" smtClean="0"/>
              <a:t>Non-EE2</a:t>
            </a:r>
            <a:r>
              <a:rPr lang="en-US" altLang="ko-KR" sz="2400"/>
              <a:t>: </a:t>
            </a:r>
            <a:r>
              <a:rPr lang="en-US" altLang="ko-KR" sz="2400" smtClean="0"/>
              <a:t>amvpMerge without decoder side mv refinement process</a:t>
            </a:r>
            <a:endParaRPr lang="en-US" altLang="ko-KR" sz="2400" smtClean="0">
              <a:latin typeface="Arial Black" panose="020B0A0402010202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557697" y="3524471"/>
            <a:ext cx="528631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2000" smtClean="0">
                <a:latin typeface="Arial Black" panose="020B0A04020102020204" pitchFamily="34" charset="0"/>
              </a:rPr>
              <a:t>Hyeongmun Jang (hm.jang@lge.com)</a:t>
            </a:r>
          </a:p>
        </p:txBody>
      </p:sp>
      <p:cxnSp>
        <p:nvCxnSpPr>
          <p:cNvPr id="3" name="직선 연결선 2"/>
          <p:cNvCxnSpPr>
            <a:stCxn id="5" idx="1"/>
            <a:endCxn id="5" idx="3"/>
          </p:cNvCxnSpPr>
          <p:nvPr/>
        </p:nvCxnSpPr>
        <p:spPr>
          <a:xfrm>
            <a:off x="0" y="3429000"/>
            <a:ext cx="12192000" cy="0"/>
          </a:xfrm>
          <a:prstGeom prst="line">
            <a:avLst/>
          </a:prstGeom>
          <a:ln w="28575">
            <a:solidFill>
              <a:srgbClr val="9900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9316395" y="6305570"/>
            <a:ext cx="285020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2000" smtClean="0">
                <a:solidFill>
                  <a:srgbClr val="990033"/>
                </a:solidFill>
                <a:latin typeface="Arial Black" panose="020B0A04020102020204" pitchFamily="34" charset="0"/>
              </a:rPr>
              <a:t>LG Electronics Inc.</a:t>
            </a:r>
          </a:p>
        </p:txBody>
      </p:sp>
    </p:spTree>
    <p:extLst>
      <p:ext uri="{BB962C8B-B14F-4D97-AF65-F5344CB8AC3E}">
        <p14:creationId xmlns:p14="http://schemas.microsoft.com/office/powerpoint/2010/main" val="9206154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99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/>
          </a:p>
        </p:txBody>
      </p:sp>
      <p:cxnSp>
        <p:nvCxnSpPr>
          <p:cNvPr id="6" name="직선 연결선 5"/>
          <p:cNvCxnSpPr/>
          <p:nvPr/>
        </p:nvCxnSpPr>
        <p:spPr>
          <a:xfrm flipH="1" flipV="1">
            <a:off x="11015133" y="0"/>
            <a:ext cx="42334" cy="6858000"/>
          </a:xfrm>
          <a:prstGeom prst="line">
            <a:avLst/>
          </a:prstGeom>
          <a:ln w="28575">
            <a:solidFill>
              <a:srgbClr val="9900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5"/>
          <p:cNvSpPr txBox="1"/>
          <p:nvPr/>
        </p:nvSpPr>
        <p:spPr>
          <a:xfrm>
            <a:off x="200788" y="201708"/>
            <a:ext cx="126188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2000" smtClean="0"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Summary</a:t>
            </a:r>
            <a:endParaRPr lang="ko-KR" altLang="en-US" sz="2000" dirty="0">
              <a:latin typeface="LG스마트체 Regular" panose="020B0600000101010101" pitchFamily="50" charset="-127"/>
              <a:ea typeface="LG스마트체 Regular" panose="020B0600000101010101" pitchFamily="50" charset="-127"/>
            </a:endParaRPr>
          </a:p>
        </p:txBody>
      </p:sp>
      <p:sp>
        <p:nvSpPr>
          <p:cNvPr id="11" name="모서리가 둥근 직사각형 10"/>
          <p:cNvSpPr/>
          <p:nvPr/>
        </p:nvSpPr>
        <p:spPr>
          <a:xfrm>
            <a:off x="200787" y="753529"/>
            <a:ext cx="11779545" cy="5867403"/>
          </a:xfrm>
          <a:prstGeom prst="roundRect">
            <a:avLst>
              <a:gd name="adj" fmla="val 1649"/>
            </a:avLst>
          </a:prstGeom>
          <a:solidFill>
            <a:schemeClr val="bg1"/>
          </a:solidFill>
          <a:ln w="12700"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dirty="0" smtClean="0">
                <a:solidFill>
                  <a:schemeClr val="tx1"/>
                </a:solidFill>
              </a:rPr>
              <a:t/>
            </a:r>
            <a:br>
              <a:rPr lang="en-US" altLang="ko-KR" dirty="0" smtClean="0">
                <a:solidFill>
                  <a:schemeClr val="tx1"/>
                </a:solidFill>
              </a:rPr>
            </a:br>
            <a:r>
              <a:rPr lang="en-US" altLang="ko-KR" b="1" dirty="0" smtClean="0">
                <a:solidFill>
                  <a:schemeClr val="tx1"/>
                </a:solidFill>
              </a:rPr>
              <a:t>Propose to support </a:t>
            </a:r>
            <a:r>
              <a:rPr lang="en-US" altLang="ko-KR" b="1" dirty="0" err="1" smtClean="0">
                <a:solidFill>
                  <a:schemeClr val="tx1"/>
                </a:solidFill>
              </a:rPr>
              <a:t>amvpMerge</a:t>
            </a:r>
            <a:r>
              <a:rPr lang="en-US" altLang="ko-KR" b="1" dirty="0" smtClean="0">
                <a:solidFill>
                  <a:schemeClr val="tx1"/>
                </a:solidFill>
              </a:rPr>
              <a:t>, even when DMVD is disallowed, without decoder side refinement operation.</a:t>
            </a:r>
            <a:endParaRPr lang="en-US" altLang="ko-KR" b="1" dirty="0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</a:pPr>
            <a:endParaRPr lang="en-US" altLang="ko-KR" dirty="0" smtClean="0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ko-KR" b="1" dirty="0" smtClean="0">
                <a:solidFill>
                  <a:schemeClr val="tx1"/>
                </a:solidFill>
              </a:rPr>
              <a:t>Proposed method</a:t>
            </a:r>
          </a:p>
          <a:p>
            <a:pPr marL="285750" indent="-285750">
              <a:lnSpc>
                <a:spcPct val="150000"/>
              </a:lnSpc>
              <a:buFontTx/>
              <a:buChar char="-"/>
            </a:pPr>
            <a:r>
              <a:rPr lang="en-US" altLang="ko-KR" smtClean="0">
                <a:solidFill>
                  <a:schemeClr val="tx1"/>
                </a:solidFill>
              </a:rPr>
              <a:t>Remove slice level condition for amvpMerge disabling when </a:t>
            </a:r>
            <a:r>
              <a:rPr lang="en-US" altLang="ko-KR" dirty="0" smtClean="0">
                <a:solidFill>
                  <a:schemeClr val="tx1"/>
                </a:solidFill>
              </a:rPr>
              <a:t>DMVD is off</a:t>
            </a:r>
          </a:p>
          <a:p>
            <a:pPr marL="285750" indent="-285750">
              <a:lnSpc>
                <a:spcPct val="150000"/>
              </a:lnSpc>
              <a:buFontTx/>
              <a:buChar char="-"/>
            </a:pPr>
            <a:r>
              <a:rPr lang="en-US" altLang="ko-KR" dirty="0" smtClean="0">
                <a:solidFill>
                  <a:schemeClr val="tx1"/>
                </a:solidFill>
              </a:rPr>
              <a:t>For DMVD off, Apply </a:t>
            </a:r>
            <a:r>
              <a:rPr lang="en-US" altLang="ko-KR" dirty="0" err="1" smtClean="0">
                <a:solidFill>
                  <a:schemeClr val="tx1"/>
                </a:solidFill>
              </a:rPr>
              <a:t>amvpMerge</a:t>
            </a:r>
            <a:r>
              <a:rPr lang="en-US" altLang="ko-KR" dirty="0" smtClean="0">
                <a:solidFill>
                  <a:schemeClr val="tx1"/>
                </a:solidFill>
              </a:rPr>
              <a:t> without bilateral matching based Merge list reordering </a:t>
            </a:r>
          </a:p>
          <a:p>
            <a:pPr>
              <a:lnSpc>
                <a:spcPct val="150000"/>
              </a:lnSpc>
            </a:pPr>
            <a:r>
              <a:rPr lang="en-US" altLang="ko-KR" dirty="0" smtClean="0">
                <a:solidFill>
                  <a:schemeClr val="tx1"/>
                </a:solidFill>
              </a:rPr>
              <a:t>    and also without BM or TM based MV refinement</a:t>
            </a:r>
          </a:p>
          <a:p>
            <a:pPr marL="285750" indent="-285750">
              <a:lnSpc>
                <a:spcPct val="150000"/>
              </a:lnSpc>
              <a:buFontTx/>
              <a:buChar char="-"/>
            </a:pPr>
            <a:endParaRPr lang="en-US" altLang="ko-KR" dirty="0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ko-KR" b="1" dirty="0" smtClean="0">
                <a:solidFill>
                  <a:schemeClr val="tx1"/>
                </a:solidFill>
              </a:rPr>
              <a:t>Simulation result</a:t>
            </a:r>
          </a:p>
          <a:p>
            <a:pPr>
              <a:lnSpc>
                <a:spcPct val="150000"/>
              </a:lnSpc>
            </a:pPr>
            <a:r>
              <a:rPr lang="en-US" altLang="ko-KR" dirty="0" smtClean="0">
                <a:solidFill>
                  <a:schemeClr val="tx1"/>
                </a:solidFill>
              </a:rPr>
              <a:t>Coding performance is observed over ECM-4.0 with DMVD off </a:t>
            </a:r>
          </a:p>
          <a:p>
            <a:pPr>
              <a:lnSpc>
                <a:spcPct val="150000"/>
              </a:lnSpc>
            </a:pPr>
            <a:r>
              <a:rPr lang="en-US" altLang="ko-KR" smtClean="0">
                <a:solidFill>
                  <a:schemeClr val="tx1"/>
                </a:solidFill>
              </a:rPr>
              <a:t>(-0.14%, -0.20%, -0.16% / EncT</a:t>
            </a:r>
            <a:r>
              <a:rPr lang="en-US" altLang="ko-KR">
                <a:solidFill>
                  <a:schemeClr val="tx1"/>
                </a:solidFill>
              </a:rPr>
              <a:t> </a:t>
            </a:r>
            <a:r>
              <a:rPr lang="en-US" altLang="ko-KR" smtClean="0">
                <a:solidFill>
                  <a:schemeClr val="tx1"/>
                </a:solidFill>
              </a:rPr>
              <a:t>103%, DecT 100%) </a:t>
            </a:r>
            <a:r>
              <a:rPr lang="en-US" altLang="ko-KR" dirty="0" smtClean="0">
                <a:solidFill>
                  <a:schemeClr val="tx1"/>
                </a:solidFill>
              </a:rPr>
              <a:t>for RA</a:t>
            </a:r>
            <a:endParaRPr lang="en-US" altLang="ko-KR" dirty="0">
              <a:solidFill>
                <a:schemeClr val="tx1"/>
              </a:solidFill>
            </a:endParaRPr>
          </a:p>
          <a:p>
            <a:pPr marL="742950" lvl="1" indent="-285750">
              <a:lnSpc>
                <a:spcPct val="150000"/>
              </a:lnSpc>
              <a:buFontTx/>
              <a:buChar char="-"/>
            </a:pPr>
            <a:endParaRPr lang="en-US" altLang="ko-KR" dirty="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09100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99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/>
          </a:p>
        </p:txBody>
      </p:sp>
      <p:sp>
        <p:nvSpPr>
          <p:cNvPr id="3" name="TextBox 5"/>
          <p:cNvSpPr txBox="1"/>
          <p:nvPr/>
        </p:nvSpPr>
        <p:spPr>
          <a:xfrm>
            <a:off x="200788" y="201708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2000" smtClean="0"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Background</a:t>
            </a:r>
            <a:endParaRPr lang="ko-KR" altLang="en-US" sz="2000" dirty="0">
              <a:latin typeface="LG스마트체 Regular" panose="020B0600000101010101" pitchFamily="50" charset="-127"/>
              <a:ea typeface="LG스마트체 Regular" panose="020B0600000101010101" pitchFamily="50" charset="-127"/>
            </a:endParaRPr>
          </a:p>
        </p:txBody>
      </p:sp>
      <p:cxnSp>
        <p:nvCxnSpPr>
          <p:cNvPr id="16" name="직선 연결선 15"/>
          <p:cNvCxnSpPr/>
          <p:nvPr/>
        </p:nvCxnSpPr>
        <p:spPr>
          <a:xfrm flipH="1" flipV="1">
            <a:off x="11015133" y="0"/>
            <a:ext cx="42334" cy="6858000"/>
          </a:xfrm>
          <a:prstGeom prst="line">
            <a:avLst/>
          </a:prstGeom>
          <a:ln w="28575">
            <a:solidFill>
              <a:srgbClr val="9900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모서리가 둥근 직사각형 10"/>
          <p:cNvSpPr/>
          <p:nvPr/>
        </p:nvSpPr>
        <p:spPr>
          <a:xfrm>
            <a:off x="200787" y="753529"/>
            <a:ext cx="11779545" cy="5867403"/>
          </a:xfrm>
          <a:prstGeom prst="roundRect">
            <a:avLst>
              <a:gd name="adj" fmla="val 1649"/>
            </a:avLst>
          </a:prstGeom>
          <a:solidFill>
            <a:schemeClr val="bg1"/>
          </a:solidFill>
          <a:ln w="12700"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ko-KR" b="1" smtClean="0">
                <a:solidFill>
                  <a:schemeClr val="tx1"/>
                </a:solidFill>
              </a:rPr>
              <a:t>The amvpMerge is disallowed when DMVD is not enabled.</a:t>
            </a:r>
          </a:p>
          <a:p>
            <a:pPr marL="285750" indent="-285750">
              <a:lnSpc>
                <a:spcPct val="150000"/>
              </a:lnSpc>
              <a:buFontTx/>
              <a:buChar char="-"/>
            </a:pPr>
            <a:r>
              <a:rPr lang="en-US" altLang="ko-KR" smtClean="0">
                <a:solidFill>
                  <a:schemeClr val="tx1"/>
                </a:solidFill>
              </a:rPr>
              <a:t>Due </a:t>
            </a:r>
            <a:r>
              <a:rPr lang="en-US" altLang="ko-KR">
                <a:solidFill>
                  <a:schemeClr val="tx1"/>
                </a:solidFill>
              </a:rPr>
              <a:t>to the design of amvpMerge includes the merge list reordering and mv refinement process based on template matching and bilateral </a:t>
            </a:r>
            <a:r>
              <a:rPr lang="en-US" altLang="ko-KR">
                <a:solidFill>
                  <a:schemeClr val="tx1"/>
                </a:solidFill>
              </a:rPr>
              <a:t>matching</a:t>
            </a:r>
            <a:r>
              <a:rPr lang="en-US" altLang="ko-KR" smtClean="0">
                <a:solidFill>
                  <a:schemeClr val="tx1"/>
                </a:solidFill>
              </a:rPr>
              <a:t>.</a:t>
            </a:r>
            <a:endParaRPr lang="en-US" altLang="ko-KR" smtClean="0">
              <a:solidFill>
                <a:schemeClr val="tx1"/>
              </a:solidFill>
            </a:endParaRPr>
          </a:p>
          <a:p>
            <a:pPr marL="285750" indent="-285750">
              <a:lnSpc>
                <a:spcPct val="150000"/>
              </a:lnSpc>
              <a:buFontTx/>
              <a:buChar char="-"/>
            </a:pPr>
            <a:r>
              <a:rPr lang="en-US" altLang="ko-KR" smtClean="0">
                <a:solidFill>
                  <a:schemeClr val="tx1"/>
                </a:solidFill>
              </a:rPr>
              <a:t>However</a:t>
            </a:r>
            <a:r>
              <a:rPr lang="en-US" altLang="ko-KR" smtClean="0">
                <a:solidFill>
                  <a:schemeClr val="tx1"/>
                </a:solidFill>
              </a:rPr>
              <a:t>, the main concept of amvpMerge is that Bi-directional motion information is derived by combination of merge and </a:t>
            </a:r>
            <a:r>
              <a:rPr lang="en-US" altLang="ko-KR" smtClean="0">
                <a:solidFill>
                  <a:schemeClr val="tx1"/>
                </a:solidFill>
              </a:rPr>
              <a:t>amvp</a:t>
            </a:r>
            <a:endParaRPr lang="en-US" altLang="ko-KR" smtClean="0">
              <a:solidFill>
                <a:schemeClr val="tx1"/>
              </a:solidFill>
            </a:endParaRPr>
          </a:p>
          <a:p>
            <a:pPr marL="285750" indent="-285750">
              <a:lnSpc>
                <a:spcPct val="150000"/>
              </a:lnSpc>
              <a:buFontTx/>
              <a:buChar char="-"/>
            </a:pPr>
            <a:r>
              <a:rPr lang="en-US" altLang="ko-KR" smtClean="0">
                <a:solidFill>
                  <a:schemeClr val="tx1"/>
                </a:solidFill>
              </a:rPr>
              <a:t>Therefore, even the bitstream disallows DMVD, amvpMerge can be applied without disallowed reordering and refinement process in decoder side</a:t>
            </a:r>
            <a:r>
              <a:rPr lang="en-US" altLang="ko-KR" smtClean="0">
                <a:solidFill>
                  <a:schemeClr val="tx1"/>
                </a:solidFill>
              </a:rPr>
              <a:t>.</a:t>
            </a:r>
          </a:p>
          <a:p>
            <a:pPr marL="285750" indent="-285750">
              <a:lnSpc>
                <a:spcPct val="150000"/>
              </a:lnSpc>
              <a:buFontTx/>
              <a:buChar char="-"/>
            </a:pPr>
            <a:endParaRPr lang="en-US" altLang="ko-KR">
              <a:solidFill>
                <a:schemeClr val="tx1"/>
              </a:solidFill>
            </a:endParaRPr>
          </a:p>
          <a:p>
            <a:pPr marL="285750" indent="-285750">
              <a:lnSpc>
                <a:spcPct val="150000"/>
              </a:lnSpc>
              <a:buFontTx/>
              <a:buChar char="-"/>
            </a:pPr>
            <a:r>
              <a:rPr lang="en-US" altLang="ko-KR">
                <a:solidFill>
                  <a:schemeClr val="tx1"/>
                </a:solidFill>
              </a:rPr>
              <a:t>NOTE</a:t>
            </a:r>
            <a:r>
              <a:rPr lang="en-US" altLang="ko-KR" smtClean="0">
                <a:solidFill>
                  <a:schemeClr val="tx1"/>
                </a:solidFill>
              </a:rPr>
              <a:t>: </a:t>
            </a:r>
          </a:p>
          <a:p>
            <a:pPr marL="742950" lvl="1" indent="-285750">
              <a:lnSpc>
                <a:spcPct val="150000"/>
              </a:lnSpc>
              <a:buFontTx/>
              <a:buChar char="-"/>
            </a:pPr>
            <a:r>
              <a:rPr lang="en-US" altLang="ko-KR" smtClean="0">
                <a:solidFill>
                  <a:schemeClr val="tx1"/>
                </a:solidFill>
              </a:rPr>
              <a:t>amvpMerge is already considered to support for DMVD off case in the context of number of candidates. it </a:t>
            </a:r>
            <a:r>
              <a:rPr lang="en-US" altLang="ko-KR">
                <a:solidFill>
                  <a:schemeClr val="tx1"/>
                </a:solidFill>
              </a:rPr>
              <a:t>was </a:t>
            </a:r>
            <a:r>
              <a:rPr lang="en-US" altLang="ko-KR" smtClean="0">
                <a:solidFill>
                  <a:schemeClr val="tx1"/>
                </a:solidFill>
              </a:rPr>
              <a:t>adopted that the number of candidate is increased </a:t>
            </a:r>
            <a:r>
              <a:rPr lang="en-US" altLang="ko-KR">
                <a:solidFill>
                  <a:schemeClr val="tx1"/>
                </a:solidFill>
              </a:rPr>
              <a:t>to </a:t>
            </a:r>
            <a:r>
              <a:rPr lang="en-US" altLang="ko-KR">
                <a:solidFill>
                  <a:schemeClr val="tx1"/>
                </a:solidFill>
              </a:rPr>
              <a:t>3 </a:t>
            </a:r>
            <a:r>
              <a:rPr lang="en-US" altLang="ko-KR" smtClean="0">
                <a:solidFill>
                  <a:schemeClr val="tx1"/>
                </a:solidFill>
              </a:rPr>
              <a:t>for the DMVD off case while the number of candidates is 2 for DMVD on. </a:t>
            </a:r>
          </a:p>
          <a:p>
            <a:pPr marL="742950" lvl="1" indent="-285750">
              <a:lnSpc>
                <a:spcPct val="150000"/>
              </a:lnSpc>
              <a:buFontTx/>
              <a:buChar char="-"/>
            </a:pPr>
            <a:r>
              <a:rPr lang="en-US" altLang="ko-KR" smtClean="0">
                <a:solidFill>
                  <a:schemeClr val="tx1"/>
                </a:solidFill>
              </a:rPr>
              <a:t>Unfortunately this </a:t>
            </a:r>
            <a:r>
              <a:rPr lang="en-US" altLang="ko-KR">
                <a:solidFill>
                  <a:schemeClr val="tx1"/>
                </a:solidFill>
              </a:rPr>
              <a:t>case cannot </a:t>
            </a:r>
            <a:r>
              <a:rPr lang="en-US" altLang="ko-KR">
                <a:solidFill>
                  <a:schemeClr val="tx1"/>
                </a:solidFill>
              </a:rPr>
              <a:t>be </a:t>
            </a:r>
            <a:r>
              <a:rPr lang="en-US" altLang="ko-KR" smtClean="0">
                <a:solidFill>
                  <a:schemeClr val="tx1"/>
                </a:solidFill>
              </a:rPr>
              <a:t>happended due to the amvpMerge is disabled when DMVD is off. [JVET-Y0128, JVET-Y0129]</a:t>
            </a:r>
            <a:endParaRPr lang="en-US" altLang="ko-KR">
              <a:solidFill>
                <a:schemeClr val="tx1"/>
              </a:solidFill>
            </a:endParaRPr>
          </a:p>
          <a:p>
            <a:pPr marL="285750" indent="-285750">
              <a:lnSpc>
                <a:spcPct val="150000"/>
              </a:lnSpc>
              <a:buFontTx/>
              <a:buChar char="-"/>
            </a:pPr>
            <a:endParaRPr lang="en-US" altLang="ko-KR" smtClean="0">
              <a:solidFill>
                <a:schemeClr val="tx1"/>
              </a:solidFill>
            </a:endParaRPr>
          </a:p>
          <a:p>
            <a:pPr marL="285750" indent="-285750">
              <a:lnSpc>
                <a:spcPct val="150000"/>
              </a:lnSpc>
              <a:buFontTx/>
              <a:buChar char="-"/>
            </a:pPr>
            <a:endParaRPr lang="en-US" altLang="ko-KR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66743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99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/>
          </a:p>
        </p:txBody>
      </p:sp>
      <p:sp>
        <p:nvSpPr>
          <p:cNvPr id="3" name="TextBox 5"/>
          <p:cNvSpPr txBox="1"/>
          <p:nvPr/>
        </p:nvSpPr>
        <p:spPr>
          <a:xfrm>
            <a:off x="200788" y="176709"/>
            <a:ext cx="249299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ko-KR"/>
            </a:defPPr>
            <a:lvl1pPr>
              <a:defRPr sz="2000">
                <a:latin typeface="LG스마트체 Regular" panose="020B0600000101010101" pitchFamily="50" charset="-127"/>
                <a:ea typeface="LG스마트체 Regular" panose="020B0600000101010101" pitchFamily="50" charset="-127"/>
              </a:defRPr>
            </a:lvl1pPr>
          </a:lstStyle>
          <a:p>
            <a:r>
              <a:rPr lang="en-US" altLang="ko-KR" smtClean="0"/>
              <a:t>Proposed method</a:t>
            </a:r>
            <a:endParaRPr lang="ko-KR" altLang="en-US" dirty="0"/>
          </a:p>
        </p:txBody>
      </p:sp>
      <p:cxnSp>
        <p:nvCxnSpPr>
          <p:cNvPr id="8" name="직선 연결선 7"/>
          <p:cNvCxnSpPr/>
          <p:nvPr/>
        </p:nvCxnSpPr>
        <p:spPr>
          <a:xfrm flipH="1" flipV="1">
            <a:off x="11015133" y="0"/>
            <a:ext cx="42334" cy="6858000"/>
          </a:xfrm>
          <a:prstGeom prst="line">
            <a:avLst/>
          </a:prstGeom>
          <a:ln w="28575">
            <a:solidFill>
              <a:srgbClr val="9900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모서리가 둥근 직사각형 10"/>
          <p:cNvSpPr/>
          <p:nvPr/>
        </p:nvSpPr>
        <p:spPr>
          <a:xfrm>
            <a:off x="200788" y="753527"/>
            <a:ext cx="11779545" cy="5867403"/>
          </a:xfrm>
          <a:prstGeom prst="roundRect">
            <a:avLst>
              <a:gd name="adj" fmla="val 1649"/>
            </a:avLst>
          </a:prstGeom>
          <a:solidFill>
            <a:schemeClr val="bg1"/>
          </a:solidFill>
          <a:ln w="12700"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ko-KR" smtClean="0"/>
              <a:t>ind</a:t>
            </a:r>
            <a:endParaRPr lang="ko-KR" altLang="en-US"/>
          </a:p>
        </p:txBody>
      </p:sp>
      <p:sp>
        <p:nvSpPr>
          <p:cNvPr id="10" name="직사각형 9"/>
          <p:cNvSpPr/>
          <p:nvPr/>
        </p:nvSpPr>
        <p:spPr>
          <a:xfrm>
            <a:off x="318558" y="961014"/>
            <a:ext cx="11506199" cy="15850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b="1" smtClean="0"/>
              <a:t>Remove </a:t>
            </a:r>
            <a:r>
              <a:rPr lang="en-US" altLang="ko-KR" b="1"/>
              <a:t>slice level condition for amvpMerge disabling when DMVD is off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b="1"/>
              <a:t>For DMVD off, Apply amvpMerge without bilateral matching based Merge list reordering </a:t>
            </a:r>
          </a:p>
          <a:p>
            <a:pPr>
              <a:lnSpc>
                <a:spcPct val="150000"/>
              </a:lnSpc>
            </a:pPr>
            <a:r>
              <a:rPr lang="en-US" altLang="ko-KR" b="1"/>
              <a:t>    and also without BM or TM based MV refinement</a:t>
            </a:r>
          </a:p>
          <a:p>
            <a:endParaRPr lang="en-US" altLang="ko-KR" sz="1600" smtClean="0"/>
          </a:p>
        </p:txBody>
      </p:sp>
    </p:spTree>
    <p:extLst>
      <p:ext uri="{BB962C8B-B14F-4D97-AF65-F5344CB8AC3E}">
        <p14:creationId xmlns:p14="http://schemas.microsoft.com/office/powerpoint/2010/main" val="1129676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99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/>
          </a:p>
        </p:txBody>
      </p:sp>
      <p:sp>
        <p:nvSpPr>
          <p:cNvPr id="3" name="TextBox 5"/>
          <p:cNvSpPr txBox="1"/>
          <p:nvPr/>
        </p:nvSpPr>
        <p:spPr>
          <a:xfrm>
            <a:off x="200788" y="176709"/>
            <a:ext cx="295465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ko-KR"/>
            </a:defPPr>
            <a:lvl1pPr>
              <a:defRPr sz="2000">
                <a:latin typeface="LG스마트체 Regular" panose="020B0600000101010101" pitchFamily="50" charset="-127"/>
                <a:ea typeface="LG스마트체 Regular" panose="020B0600000101010101" pitchFamily="50" charset="-127"/>
              </a:defRPr>
            </a:lvl1pPr>
          </a:lstStyle>
          <a:p>
            <a:r>
              <a:rPr lang="en-US" altLang="ko-KR" smtClean="0"/>
              <a:t>Simulation results</a:t>
            </a:r>
            <a:endParaRPr lang="ko-KR" altLang="en-US" dirty="0"/>
          </a:p>
        </p:txBody>
      </p:sp>
      <p:cxnSp>
        <p:nvCxnSpPr>
          <p:cNvPr id="8" name="직선 연결선 7"/>
          <p:cNvCxnSpPr/>
          <p:nvPr/>
        </p:nvCxnSpPr>
        <p:spPr>
          <a:xfrm flipH="1" flipV="1">
            <a:off x="11015133" y="0"/>
            <a:ext cx="42334" cy="6858000"/>
          </a:xfrm>
          <a:prstGeom prst="line">
            <a:avLst/>
          </a:prstGeom>
          <a:ln w="28575">
            <a:solidFill>
              <a:srgbClr val="9900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모서리가 둥근 직사각형 10"/>
          <p:cNvSpPr/>
          <p:nvPr/>
        </p:nvSpPr>
        <p:spPr>
          <a:xfrm>
            <a:off x="200788" y="753527"/>
            <a:ext cx="11779545" cy="5867403"/>
          </a:xfrm>
          <a:prstGeom prst="roundRect">
            <a:avLst>
              <a:gd name="adj" fmla="val 1649"/>
            </a:avLst>
          </a:prstGeom>
          <a:solidFill>
            <a:schemeClr val="bg1"/>
          </a:solidFill>
          <a:ln w="12700"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ko-KR" smtClean="0"/>
              <a:t>ind</a:t>
            </a:r>
            <a:endParaRPr lang="ko-KR" altLang="en-US"/>
          </a:p>
        </p:txBody>
      </p:sp>
      <p:graphicFrame>
        <p:nvGraphicFramePr>
          <p:cNvPr id="7" name="표 6"/>
          <p:cNvGraphicFramePr>
            <a:graphicFrameLocks noGrp="1"/>
          </p:cNvGraphicFramePr>
          <p:nvPr>
            <p:extLst/>
          </p:nvPr>
        </p:nvGraphicFramePr>
        <p:xfrm>
          <a:off x="474447" y="1547760"/>
          <a:ext cx="11031751" cy="190410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335592"/>
                <a:gridCol w="1008401"/>
                <a:gridCol w="1085970"/>
                <a:gridCol w="1085970"/>
                <a:gridCol w="1025638"/>
                <a:gridCol w="956688"/>
                <a:gridCol w="904975"/>
                <a:gridCol w="870500"/>
                <a:gridCol w="965306"/>
                <a:gridCol w="904975"/>
                <a:gridCol w="887736"/>
              </a:tblGrid>
              <a:tr h="92057">
                <a:tc>
                  <a:txBody>
                    <a:bodyPr/>
                    <a:lstStyle/>
                    <a:p>
                      <a:endParaRPr lang="ko-K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</a:rPr>
                        <a:t>Random Access Main 10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altLang="ko-KR" sz="900" kern="120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Low Delay Main 10</a:t>
                      </a:r>
                      <a:endParaRPr lang="ko-KR" sz="9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2865" marR="62865" marT="0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</a:tr>
              <a:tr h="97173">
                <a:tc>
                  <a:txBody>
                    <a:bodyPr/>
                    <a:lstStyle/>
                    <a:p>
                      <a:endParaRPr lang="ko-K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altLang="ko-KR" sz="900" kern="120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Over ECM-4.0 with anchor configuration setting</a:t>
                      </a:r>
                      <a:endParaRPr lang="ko-KR" altLang="ko-KR" sz="9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2865" marR="62865" marT="0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altLang="ko-KR" sz="900" kern="120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Over ECM-4.0 with anchor configuration setting</a:t>
                      </a:r>
                      <a:endParaRPr lang="ko-KR" sz="9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2865" marR="62865" marT="0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</a:tr>
              <a:tr h="92057">
                <a:tc>
                  <a:txBody>
                    <a:bodyPr/>
                    <a:lstStyle/>
                    <a:p>
                      <a:endParaRPr lang="ko-K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</a:rPr>
                        <a:t>Y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</a:rPr>
                        <a:t>U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</a:rPr>
                        <a:t>V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</a:rPr>
                        <a:t>EncT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</a:rPr>
                        <a:t>DecT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</a:rPr>
                        <a:t>Y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</a:rPr>
                        <a:t>U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</a:rPr>
                        <a:t>V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</a:rPr>
                        <a:t>EncT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</a:rPr>
                        <a:t>DecT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</a:tr>
              <a:tr h="172032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</a:rPr>
                        <a:t>Class A1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-0.12%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-0.20%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-0.13%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104%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9525" marR="9525" marT="9525" marB="0" anchor="ctr"/>
                </a:tc>
              </a:tr>
              <a:tr h="172032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</a:rPr>
                        <a:t>Class A2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-0.14%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-0.25%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-0.20%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103%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9525" marR="9525" marT="9525" marB="0" anchor="ctr"/>
                </a:tc>
              </a:tr>
              <a:tr h="114688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</a:rPr>
                        <a:t>Class B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-0.15%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-0.21%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-0.15%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102%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96%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98%</a:t>
                      </a:r>
                    </a:p>
                  </a:txBody>
                  <a:tcPr marL="9525" marR="9525" marT="9525" marB="0" anchor="ctr"/>
                </a:tc>
              </a:tr>
              <a:tr h="172032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</a:rPr>
                        <a:t>Class C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-0.12%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-0.15%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-0.18%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103%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97%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98%</a:t>
                      </a:r>
                    </a:p>
                  </a:txBody>
                  <a:tcPr marL="9525" marR="9525" marT="9525" marB="0" anchor="ctr"/>
                </a:tc>
              </a:tr>
              <a:tr h="114688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</a:rPr>
                        <a:t>Class E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97%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97%</a:t>
                      </a:r>
                    </a:p>
                  </a:txBody>
                  <a:tcPr marL="9525" marR="9525" marT="9525" marB="0" anchor="ctr"/>
                </a:tc>
              </a:tr>
              <a:tr h="114688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</a:rPr>
                        <a:t>Overall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-0.14%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-0.20%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-0.16%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103%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97%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98%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172032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</a:rPr>
                        <a:t>Class D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-0.23%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-0.07%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-0.36%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103%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97%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101%</a:t>
                      </a:r>
                    </a:p>
                  </a:txBody>
                  <a:tcPr marL="9525" marR="9525" marT="9525" marB="0" anchor="ctr"/>
                </a:tc>
              </a:tr>
              <a:tr h="114688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</a:rPr>
                        <a:t>Class F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-0.07%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-0.04%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97%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99%</a:t>
                      </a:r>
                    </a:p>
                  </a:txBody>
                  <a:tcPr marL="9525" marR="9525" marT="9525" marB="0" anchor="ctr"/>
                </a:tc>
              </a:tr>
              <a:tr h="172032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</a:rPr>
                        <a:t>Class TGM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-0.02%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97%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98%</a:t>
                      </a: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  <p:sp>
        <p:nvSpPr>
          <p:cNvPr id="10" name="직사각형 9"/>
          <p:cNvSpPr/>
          <p:nvPr/>
        </p:nvSpPr>
        <p:spPr>
          <a:xfrm>
            <a:off x="318558" y="961014"/>
            <a:ext cx="1150619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b="1" smtClean="0"/>
              <a:t>Proposed method 1</a:t>
            </a:r>
            <a:endParaRPr lang="en-US" altLang="ko-KR" sz="1600" smtClean="0"/>
          </a:p>
        </p:txBody>
      </p:sp>
    </p:spTree>
    <p:extLst>
      <p:ext uri="{BB962C8B-B14F-4D97-AF65-F5344CB8AC3E}">
        <p14:creationId xmlns:p14="http://schemas.microsoft.com/office/powerpoint/2010/main" val="6932799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99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/>
          </a:p>
        </p:txBody>
      </p:sp>
      <p:sp>
        <p:nvSpPr>
          <p:cNvPr id="3" name="TextBox 5"/>
          <p:cNvSpPr txBox="1"/>
          <p:nvPr/>
        </p:nvSpPr>
        <p:spPr>
          <a:xfrm>
            <a:off x="200788" y="176709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ko-KR"/>
            </a:defPPr>
            <a:lvl1pPr>
              <a:defRPr sz="2000">
                <a:latin typeface="LG스마트체 Regular" panose="020B0600000101010101" pitchFamily="50" charset="-127"/>
                <a:ea typeface="LG스마트체 Regular" panose="020B0600000101010101" pitchFamily="50" charset="-127"/>
              </a:defRPr>
            </a:lvl1pPr>
          </a:lstStyle>
          <a:p>
            <a:r>
              <a:rPr lang="en-US" altLang="ko-KR" smtClean="0"/>
              <a:t>Conclusion</a:t>
            </a:r>
            <a:endParaRPr lang="ko-KR" altLang="en-US" dirty="0"/>
          </a:p>
        </p:txBody>
      </p:sp>
      <p:cxnSp>
        <p:nvCxnSpPr>
          <p:cNvPr id="8" name="직선 연결선 7"/>
          <p:cNvCxnSpPr/>
          <p:nvPr/>
        </p:nvCxnSpPr>
        <p:spPr>
          <a:xfrm flipH="1" flipV="1">
            <a:off x="11015133" y="0"/>
            <a:ext cx="42334" cy="6858000"/>
          </a:xfrm>
          <a:prstGeom prst="line">
            <a:avLst/>
          </a:prstGeom>
          <a:ln w="28575">
            <a:solidFill>
              <a:srgbClr val="9900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모서리가 둥근 직사각형 10"/>
          <p:cNvSpPr/>
          <p:nvPr/>
        </p:nvSpPr>
        <p:spPr>
          <a:xfrm>
            <a:off x="200788" y="753527"/>
            <a:ext cx="11779545" cy="5867403"/>
          </a:xfrm>
          <a:prstGeom prst="roundRect">
            <a:avLst>
              <a:gd name="adj" fmla="val 1649"/>
            </a:avLst>
          </a:prstGeom>
          <a:solidFill>
            <a:schemeClr val="bg1"/>
          </a:solidFill>
          <a:ln w="12700"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ko-KR" smtClean="0"/>
              <a:t>ind</a:t>
            </a:r>
            <a:endParaRPr lang="ko-KR" altLang="en-US"/>
          </a:p>
        </p:txBody>
      </p:sp>
      <p:sp>
        <p:nvSpPr>
          <p:cNvPr id="4" name="직사각형 3"/>
          <p:cNvSpPr/>
          <p:nvPr/>
        </p:nvSpPr>
        <p:spPr>
          <a:xfrm>
            <a:off x="474134" y="3502562"/>
            <a:ext cx="1150619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b="1" dirty="0" smtClean="0"/>
              <a:t>It is recommend to support </a:t>
            </a:r>
            <a:r>
              <a:rPr lang="en-US" altLang="ko-KR" b="1" dirty="0" err="1" smtClean="0"/>
              <a:t>amvpMerge</a:t>
            </a:r>
            <a:r>
              <a:rPr lang="en-US" altLang="ko-KR" b="1" dirty="0" smtClean="0"/>
              <a:t> without decoder sider operation for DMVD off</a:t>
            </a:r>
          </a:p>
        </p:txBody>
      </p:sp>
    </p:spTree>
    <p:extLst>
      <p:ext uri="{BB962C8B-B14F-4D97-AF65-F5344CB8AC3E}">
        <p14:creationId xmlns:p14="http://schemas.microsoft.com/office/powerpoint/2010/main" val="7075261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2118</TotalTime>
  <Words>445</Words>
  <Application>Microsoft Office PowerPoint</Application>
  <PresentationFormat>와이드스크린</PresentationFormat>
  <Paragraphs>146</Paragraphs>
  <Slides>6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5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6</vt:i4>
      </vt:variant>
    </vt:vector>
  </HeadingPairs>
  <TitlesOfParts>
    <vt:vector size="12" baseType="lpstr">
      <vt:lpstr>LG스마트체 Regular</vt:lpstr>
      <vt:lpstr>맑은 고딕</vt:lpstr>
      <vt:lpstr>Arial</vt:lpstr>
      <vt:lpstr>Arial Black</vt:lpstr>
      <vt:lpstr>Times New Roman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Hyeongmun Jang</dc:creator>
  <cp:lastModifiedBy>Hyeongmun Jang</cp:lastModifiedBy>
  <cp:revision>29</cp:revision>
  <dcterms:created xsi:type="dcterms:W3CDTF">2022-04-15T01:24:39Z</dcterms:created>
  <dcterms:modified xsi:type="dcterms:W3CDTF">2022-04-26T08:03:51Z</dcterms:modified>
</cp:coreProperties>
</file>