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91" r:id="rId3"/>
    <p:sldId id="294" r:id="rId4"/>
    <p:sldId id="289" r:id="rId5"/>
    <p:sldId id="295" r:id="rId6"/>
    <p:sldId id="293" r:id="rId7"/>
    <p:sldId id="278" r:id="rId8"/>
    <p:sldId id="290" r:id="rId9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6429" autoAdjust="0"/>
  </p:normalViewPr>
  <p:slideViewPr>
    <p:cSldViewPr snapToGrid="0">
      <p:cViewPr varScale="1">
        <p:scale>
          <a:sx n="116" d="100"/>
          <a:sy n="116" d="100"/>
        </p:scale>
        <p:origin x="12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trike="noStrike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9747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trike="noStrike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7980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13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13803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17880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47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JVET-</a:t>
            </a:r>
            <a:r>
              <a:rPr lang="en-US" altLang="ko-KR" dirty="0"/>
              <a:t>Z</a:t>
            </a:r>
            <a:r>
              <a:rPr lang="en-US" altLang="ko-KR" dirty="0" smtClean="0"/>
              <a:t>0083</a:t>
            </a:r>
            <a:br>
              <a:rPr lang="en-US" altLang="ko-KR" dirty="0" smtClean="0"/>
            </a:br>
            <a:r>
              <a:rPr lang="en-CA" altLang="ko-KR" dirty="0"/>
              <a:t>Non-EE2: Fix on MHP parsing condition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ko-KR" dirty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In previous </a:t>
            </a:r>
            <a:r>
              <a:rPr lang="en-US" altLang="ko-KR" sz="1600" dirty="0"/>
              <a:t>meeting, MVD sign </a:t>
            </a:r>
            <a:r>
              <a:rPr lang="en-US" altLang="ko-KR" sz="1600" dirty="0" smtClean="0"/>
              <a:t>prediction (MVSD) </a:t>
            </a:r>
            <a:r>
              <a:rPr lang="en-US" altLang="ko-KR" sz="1600" dirty="0"/>
              <a:t>was adopted in ECM4.0. </a:t>
            </a:r>
            <a:endParaRPr lang="en-US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From this adoption, Multi-Hypothesis </a:t>
            </a:r>
            <a:r>
              <a:rPr lang="en-US" altLang="ko-KR" sz="1600" dirty="0"/>
              <a:t>Prediction (MHP) syntaxes </a:t>
            </a:r>
            <a:r>
              <a:rPr lang="en-US" altLang="ko-KR" sz="1600" dirty="0" smtClean="0"/>
              <a:t>were </a:t>
            </a:r>
            <a:r>
              <a:rPr lang="en-US" altLang="ko-KR" sz="1600" dirty="0"/>
              <a:t>moved to in front of MVSD</a:t>
            </a:r>
            <a:r>
              <a:rPr lang="en-US" altLang="ko-KR" sz="1600" dirty="0" smtClean="0"/>
              <a:t>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Because MVSD </a:t>
            </a:r>
            <a:r>
              <a:rPr lang="en-US" altLang="ko-KR" sz="1600" dirty="0"/>
              <a:t>index is </a:t>
            </a:r>
            <a:r>
              <a:rPr lang="en-US" altLang="ko-KR" sz="1600" dirty="0" smtClean="0"/>
              <a:t>parsed </a:t>
            </a:r>
            <a:r>
              <a:rPr lang="en-US" altLang="ko-KR" sz="1600" dirty="0"/>
              <a:t>only if </a:t>
            </a:r>
            <a:r>
              <a:rPr lang="en-US" altLang="ko-KR" sz="1600" dirty="0" smtClean="0"/>
              <a:t>explicitly signaled MHP </a:t>
            </a:r>
            <a:r>
              <a:rPr lang="en-US" altLang="ko-KR" sz="1600" dirty="0"/>
              <a:t>data </a:t>
            </a:r>
            <a:r>
              <a:rPr lang="en-US" altLang="ko-KR" sz="1600" dirty="0" smtClean="0"/>
              <a:t>is NOT</a:t>
            </a:r>
            <a:r>
              <a:rPr lang="ko-KR" altLang="en-US" sz="1600" smtClean="0"/>
              <a:t> </a:t>
            </a:r>
            <a:r>
              <a:rPr lang="en-US" altLang="ko-KR" sz="1600" dirty="0" smtClean="0"/>
              <a:t>present. </a:t>
            </a:r>
            <a:r>
              <a:rPr lang="en-US" altLang="ko-KR" sz="1600" b="1" dirty="0"/>
              <a:t>: Dependency #1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600" dirty="0"/>
              <a:t> </a:t>
            </a:r>
            <a:r>
              <a:rPr lang="en-US" altLang="ko-KR" sz="1600" dirty="0" smtClean="0"/>
              <a:t>   (At </a:t>
            </a:r>
            <a:r>
              <a:rPr lang="en-US" altLang="ko-KR" sz="1600" dirty="0"/>
              <a:t>the same time, sign of MVD is not parsed</a:t>
            </a:r>
            <a:r>
              <a:rPr lang="en-US" altLang="ko-KR" sz="1600" dirty="0" smtClean="0"/>
              <a:t>.)</a:t>
            </a:r>
            <a:endParaRPr lang="en-US" altLang="ko-KR" sz="1600" b="1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40" name="그룹 39"/>
          <p:cNvGrpSpPr/>
          <p:nvPr/>
        </p:nvGrpSpPr>
        <p:grpSpPr>
          <a:xfrm>
            <a:off x="4872720" y="2741378"/>
            <a:ext cx="3099763" cy="2546192"/>
            <a:chOff x="1762570" y="3722001"/>
            <a:chExt cx="2067698" cy="1954402"/>
          </a:xfrm>
        </p:grpSpPr>
        <p:sp>
          <p:nvSpPr>
            <p:cNvPr id="27" name="직사각형 26"/>
            <p:cNvSpPr/>
            <p:nvPr/>
          </p:nvSpPr>
          <p:spPr>
            <a:xfrm>
              <a:off x="1762570" y="3722001"/>
              <a:ext cx="2067697" cy="35422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bcw_idx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u="sng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mh_pred_data</a:t>
              </a:r>
              <a:endParaRPr lang="ko-KR" altLang="en-US" sz="1600" u="sng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762570" y="4799075"/>
              <a:ext cx="2067697" cy="35422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imv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1762571" y="5322176"/>
              <a:ext cx="2067697" cy="354227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u="sng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mvsd_idx</a:t>
              </a:r>
              <a:endParaRPr lang="ko-KR" altLang="en-US" sz="1600" u="sng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31" name="직선 화살표 연결선 30"/>
            <p:cNvCxnSpPr>
              <a:stCxn id="27" idx="2"/>
              <a:endCxn id="33" idx="0"/>
            </p:cNvCxnSpPr>
            <p:nvPr/>
          </p:nvCxnSpPr>
          <p:spPr>
            <a:xfrm>
              <a:off x="2796419" y="4076228"/>
              <a:ext cx="0" cy="17711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화살표 연결선 31"/>
            <p:cNvCxnSpPr>
              <a:stCxn id="29" idx="2"/>
              <a:endCxn id="30" idx="0"/>
            </p:cNvCxnSpPr>
            <p:nvPr/>
          </p:nvCxnSpPr>
          <p:spPr>
            <a:xfrm>
              <a:off x="2796419" y="5153302"/>
              <a:ext cx="1" cy="16887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직사각형 32"/>
            <p:cNvSpPr/>
            <p:nvPr/>
          </p:nvSpPr>
          <p:spPr>
            <a:xfrm>
              <a:off x="1762570" y="4253341"/>
              <a:ext cx="2067697" cy="35422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ref_idx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mvp_flag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u="sng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mvd</a:t>
              </a:r>
              <a:endParaRPr lang="ko-KR" altLang="en-US" sz="1600" u="sng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34" name="직선 화살표 연결선 33"/>
            <p:cNvCxnSpPr>
              <a:stCxn id="33" idx="2"/>
              <a:endCxn id="29" idx="0"/>
            </p:cNvCxnSpPr>
            <p:nvPr/>
          </p:nvCxnSpPr>
          <p:spPr>
            <a:xfrm>
              <a:off x="2796419" y="4607568"/>
              <a:ext cx="0" cy="1915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그룹 67"/>
          <p:cNvGrpSpPr/>
          <p:nvPr/>
        </p:nvGrpSpPr>
        <p:grpSpPr>
          <a:xfrm>
            <a:off x="348007" y="2741378"/>
            <a:ext cx="3099762" cy="1847272"/>
            <a:chOff x="1163082" y="2383060"/>
            <a:chExt cx="3099762" cy="1847272"/>
          </a:xfrm>
        </p:grpSpPr>
        <p:sp>
          <p:nvSpPr>
            <p:cNvPr id="42" name="직사각형 41"/>
            <p:cNvSpPr/>
            <p:nvPr/>
          </p:nvSpPr>
          <p:spPr>
            <a:xfrm>
              <a:off x="1163082" y="2383060"/>
              <a:ext cx="3099762" cy="46148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ref_idx</a:t>
              </a:r>
              <a:r>
                <a:rPr lang="en-US" altLang="ko-KR" sz="16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mvp_flag</a:t>
              </a:r>
              <a:r>
                <a:rPr lang="en-US" altLang="ko-KR" sz="16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mvd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1163082" y="3076618"/>
              <a:ext cx="3099762" cy="46148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imv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44" name="직선 화살표 연결선 43"/>
            <p:cNvCxnSpPr>
              <a:stCxn id="42" idx="2"/>
              <a:endCxn id="43" idx="0"/>
            </p:cNvCxnSpPr>
            <p:nvPr/>
          </p:nvCxnSpPr>
          <p:spPr>
            <a:xfrm>
              <a:off x="2712963" y="2844546"/>
              <a:ext cx="0" cy="2320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직사각형 44"/>
            <p:cNvSpPr/>
            <p:nvPr/>
          </p:nvSpPr>
          <p:spPr>
            <a:xfrm>
              <a:off x="1163082" y="3768846"/>
              <a:ext cx="3099762" cy="46148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b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cw_idx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mh_pred_data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47" name="직선 화살표 연결선 46"/>
            <p:cNvCxnSpPr>
              <a:stCxn id="43" idx="2"/>
              <a:endCxn id="45" idx="0"/>
            </p:cNvCxnSpPr>
            <p:nvPr/>
          </p:nvCxnSpPr>
          <p:spPr>
            <a:xfrm>
              <a:off x="2712963" y="3538104"/>
              <a:ext cx="0" cy="23074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직사각형 54"/>
          <p:cNvSpPr/>
          <p:nvPr/>
        </p:nvSpPr>
        <p:spPr>
          <a:xfrm>
            <a:off x="1296026" y="5281072"/>
            <a:ext cx="129102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</a:t>
            </a:r>
            <a:r>
              <a:rPr lang="en-US" altLang="ko-KR" sz="1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ECM3.0&gt;</a:t>
            </a:r>
            <a:endParaRPr lang="ko-KR" altLang="en-US" sz="14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5820741" y="5321105"/>
            <a:ext cx="129102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</a:t>
            </a:r>
            <a:r>
              <a:rPr lang="en-US" altLang="ko-KR" sz="1400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ECM4.0&gt;</a:t>
            </a:r>
            <a:endParaRPr lang="ko-KR" altLang="en-US" sz="1400">
              <a:latin typeface="Cambria" panose="02040503050406030204" pitchFamily="18" charset="0"/>
              <a:ea typeface="Cambria" panose="02040503050406030204" pitchFamily="18" charset="0"/>
              <a:cs typeface="Arial Unicode MS" panose="020B0604020202020204" pitchFamily="50" charset="-127"/>
            </a:endParaRPr>
          </a:p>
        </p:txBody>
      </p:sp>
      <p:cxnSp>
        <p:nvCxnSpPr>
          <p:cNvPr id="80" name="구부러진 연결선 79"/>
          <p:cNvCxnSpPr>
            <a:stCxn id="33" idx="3"/>
            <a:endCxn id="27" idx="3"/>
          </p:cNvCxnSpPr>
          <p:nvPr/>
        </p:nvCxnSpPr>
        <p:spPr>
          <a:xfrm flipV="1">
            <a:off x="7972482" y="2972121"/>
            <a:ext cx="12700" cy="692229"/>
          </a:xfrm>
          <a:prstGeom prst="curvedConnector3">
            <a:avLst>
              <a:gd name="adj1" fmla="val 180000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구부러진 연결선 80"/>
          <p:cNvCxnSpPr>
            <a:stCxn id="30" idx="3"/>
            <a:endCxn id="27" idx="3"/>
          </p:cNvCxnSpPr>
          <p:nvPr/>
        </p:nvCxnSpPr>
        <p:spPr>
          <a:xfrm flipH="1" flipV="1">
            <a:off x="7972482" y="2972121"/>
            <a:ext cx="1" cy="2084706"/>
          </a:xfrm>
          <a:prstGeom prst="curvedConnector3">
            <a:avLst>
              <a:gd name="adj1" fmla="val -2286000000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직사각형 84"/>
          <p:cNvSpPr/>
          <p:nvPr/>
        </p:nvSpPr>
        <p:spPr>
          <a:xfrm>
            <a:off x="8229890" y="3757877"/>
            <a:ext cx="1463862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Dependency #1</a:t>
            </a:r>
            <a:endParaRPr lang="ko-KR" altLang="en-US" sz="1400" b="1">
              <a:latin typeface="Cambria" panose="02040503050406030204" pitchFamily="18" charset="0"/>
              <a:ea typeface="Cambria" panose="02040503050406030204" pitchFamily="18" charset="0"/>
              <a:cs typeface="Arial Unicode MS" panose="020B0604020202020204" pitchFamily="50" charset="-127"/>
            </a:endParaRPr>
          </a:p>
        </p:txBody>
      </p:sp>
      <p:sp>
        <p:nvSpPr>
          <p:cNvPr id="88" name="오른쪽 화살표 87"/>
          <p:cNvSpPr/>
          <p:nvPr/>
        </p:nvSpPr>
        <p:spPr>
          <a:xfrm rot="18930453">
            <a:off x="3457941" y="3585388"/>
            <a:ext cx="1482810" cy="157923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3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ko-KR" dirty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How about MHP syntax after moved?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Still following conditions are considered. </a:t>
            </a: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err="1" smtClean="0"/>
              <a:t>mh_pred_data</a:t>
            </a:r>
            <a:r>
              <a:rPr lang="en-US" altLang="ko-KR" sz="1600" dirty="0"/>
              <a:t>() is </a:t>
            </a:r>
            <a:r>
              <a:rPr lang="en-US" altLang="ko-KR" sz="1600" dirty="0" smtClean="0"/>
              <a:t>referencing </a:t>
            </a:r>
            <a:r>
              <a:rPr lang="en-US" altLang="ko-KR" sz="1600" dirty="0"/>
              <a:t>AMVR index (</a:t>
            </a:r>
            <a:r>
              <a:rPr lang="en-US" altLang="ko-KR" sz="1600" dirty="0" err="1"/>
              <a:t>imv</a:t>
            </a:r>
            <a:r>
              <a:rPr lang="en-US" altLang="ko-KR" sz="1600" dirty="0"/>
              <a:t>), which is not parsed </a:t>
            </a:r>
            <a:r>
              <a:rPr lang="en-US" altLang="ko-KR" sz="1600" dirty="0" smtClean="0"/>
              <a:t>yet </a:t>
            </a:r>
            <a:r>
              <a:rPr lang="en-US" altLang="ko-KR" sz="1600" b="1" dirty="0" smtClean="0"/>
              <a:t>: </a:t>
            </a:r>
            <a:r>
              <a:rPr lang="en-US" altLang="ko-KR" sz="1600" b="1" dirty="0"/>
              <a:t>Dependency </a:t>
            </a:r>
            <a:r>
              <a:rPr lang="en-US" altLang="ko-KR" sz="1600" b="1" dirty="0" smtClean="0"/>
              <a:t>#2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275755" y="2131250"/>
            <a:ext cx="4451406" cy="27596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slice_type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!= B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IBC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CIIP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GPM-MERGE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TM-MERGE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BM-MERGE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merge_flag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&amp;&amp;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bcw_idx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== Default (Equal weight)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merge_flag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&amp;&amp; affine &amp;&amp;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imv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!= 0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cbWidth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*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cbHeight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&lt;=64 || min(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cbWidth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cbHeight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&lt; 8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19918" y="4274096"/>
            <a:ext cx="2656779" cy="3212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4844158" y="2107878"/>
            <a:ext cx="4797621" cy="2995225"/>
            <a:chOff x="4221068" y="1967835"/>
            <a:chExt cx="4797621" cy="2995225"/>
          </a:xfrm>
        </p:grpSpPr>
        <p:grpSp>
          <p:nvGrpSpPr>
            <p:cNvPr id="26" name="그룹 25"/>
            <p:cNvGrpSpPr/>
            <p:nvPr/>
          </p:nvGrpSpPr>
          <p:grpSpPr>
            <a:xfrm>
              <a:off x="5918926" y="1967835"/>
              <a:ext cx="3099763" cy="2546192"/>
              <a:chOff x="1762570" y="3722001"/>
              <a:chExt cx="2067698" cy="1954402"/>
            </a:xfrm>
          </p:grpSpPr>
          <p:sp>
            <p:nvSpPr>
              <p:cNvPr id="28" name="직사각형 27"/>
              <p:cNvSpPr/>
              <p:nvPr/>
            </p:nvSpPr>
            <p:spPr>
              <a:xfrm>
                <a:off x="1762570" y="3722001"/>
                <a:ext cx="2067697" cy="354227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b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cw_idx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u="sng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mh_pred_data</a:t>
                </a:r>
                <a:endParaRPr lang="ko-KR" altLang="en-US" sz="1600" u="sng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sp>
            <p:nvSpPr>
              <p:cNvPr id="35" name="직사각형 34"/>
              <p:cNvSpPr/>
              <p:nvPr/>
            </p:nvSpPr>
            <p:spPr>
              <a:xfrm>
                <a:off x="1762570" y="4799075"/>
                <a:ext cx="2067697" cy="354227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u="sng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imv</a:t>
                </a:r>
                <a:endParaRPr lang="ko-KR" altLang="en-US" sz="1600" u="sng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sp>
            <p:nvSpPr>
              <p:cNvPr id="36" name="직사각형 35"/>
              <p:cNvSpPr/>
              <p:nvPr/>
            </p:nvSpPr>
            <p:spPr>
              <a:xfrm>
                <a:off x="1762571" y="5322176"/>
                <a:ext cx="2067697" cy="354227"/>
              </a:xfrm>
              <a:prstGeom prst="rect">
                <a:avLst/>
              </a:prstGeom>
              <a:solidFill>
                <a:schemeClr val="accent4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mvsd_idx</a:t>
                </a:r>
                <a:endParaRPr lang="ko-KR" altLang="en-US" sz="1600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cxnSp>
            <p:nvCxnSpPr>
              <p:cNvPr id="37" name="직선 화살표 연결선 36"/>
              <p:cNvCxnSpPr>
                <a:stCxn id="28" idx="2"/>
                <a:endCxn id="39" idx="0"/>
              </p:cNvCxnSpPr>
              <p:nvPr/>
            </p:nvCxnSpPr>
            <p:spPr>
              <a:xfrm>
                <a:off x="2796419" y="4076228"/>
                <a:ext cx="0" cy="17711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화살표 연결선 37"/>
              <p:cNvCxnSpPr>
                <a:stCxn id="35" idx="2"/>
                <a:endCxn id="36" idx="0"/>
              </p:cNvCxnSpPr>
              <p:nvPr/>
            </p:nvCxnSpPr>
            <p:spPr>
              <a:xfrm>
                <a:off x="2796419" y="5153302"/>
                <a:ext cx="1" cy="16887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직사각형 38"/>
              <p:cNvSpPr/>
              <p:nvPr/>
            </p:nvSpPr>
            <p:spPr>
              <a:xfrm>
                <a:off x="1762570" y="4253341"/>
                <a:ext cx="2067697" cy="354227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ref_idx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mvp_flag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mvd</a:t>
                </a:r>
                <a:endParaRPr lang="ko-KR" altLang="en-US" sz="1600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cxnSp>
            <p:nvCxnSpPr>
              <p:cNvPr id="41" name="직선 화살표 연결선 40"/>
              <p:cNvCxnSpPr>
                <a:stCxn id="39" idx="2"/>
                <a:endCxn id="35" idx="0"/>
              </p:cNvCxnSpPr>
              <p:nvPr/>
            </p:nvCxnSpPr>
            <p:spPr>
              <a:xfrm>
                <a:off x="2796419" y="4607568"/>
                <a:ext cx="0" cy="19150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직사각형 45"/>
            <p:cNvSpPr/>
            <p:nvPr/>
          </p:nvSpPr>
          <p:spPr>
            <a:xfrm>
              <a:off x="6866947" y="4547562"/>
              <a:ext cx="12910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400" dirty="0" smtClean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&lt;</a:t>
              </a:r>
              <a:r>
                <a:rPr lang="en-US" altLang="ko-KR" sz="1400" dirty="0"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ECM4.0&gt;</a:t>
              </a:r>
              <a:endParaRPr lang="ko-KR" altLang="en-US" sz="140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endParaRPr>
            </a:p>
          </p:txBody>
        </p:sp>
        <p:cxnSp>
          <p:nvCxnSpPr>
            <p:cNvPr id="51" name="구부러진 연결선 50"/>
            <p:cNvCxnSpPr>
              <a:stCxn id="28" idx="1"/>
              <a:endCxn id="35" idx="1"/>
            </p:cNvCxnSpPr>
            <p:nvPr/>
          </p:nvCxnSpPr>
          <p:spPr>
            <a:xfrm rot="10800000" flipV="1">
              <a:off x="5918926" y="2198578"/>
              <a:ext cx="12700" cy="1403210"/>
            </a:xfrm>
            <a:prstGeom prst="curvedConnector3">
              <a:avLst>
                <a:gd name="adj1" fmla="val 1800000"/>
              </a:avLst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직사각형 51"/>
            <p:cNvSpPr/>
            <p:nvPr/>
          </p:nvSpPr>
          <p:spPr>
            <a:xfrm>
              <a:off x="4221068" y="2704417"/>
              <a:ext cx="1463863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400" b="1" dirty="0"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Dependency </a:t>
              </a:r>
              <a:r>
                <a:rPr lang="en-US" altLang="ko-KR" sz="1400" b="1" dirty="0" smtClean="0"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#2</a:t>
              </a:r>
              <a:endParaRPr lang="ko-KR" altLang="en-US" sz="1400" b="1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361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To resolve the problem, two solutions are proposed.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Solution 1</a:t>
            </a:r>
            <a:r>
              <a:rPr lang="en-CA" altLang="ko-KR" sz="1600" dirty="0"/>
              <a:t>: remove dependency between AMVR and </a:t>
            </a:r>
            <a:r>
              <a:rPr lang="en-CA" altLang="ko-KR" sz="1600" dirty="0" smtClean="0"/>
              <a:t>MHP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Solution 2: </a:t>
            </a:r>
            <a:r>
              <a:rPr lang="en-CA" altLang="ko-KR" sz="1600" dirty="0"/>
              <a:t>relocate MHP parsing behind AMVR syntax and remove dependency between MHP and </a:t>
            </a:r>
            <a:r>
              <a:rPr lang="en-CA" altLang="ko-KR" sz="1600" dirty="0" smtClean="0"/>
              <a:t>MVSD</a:t>
            </a:r>
            <a:endParaRPr lang="en-CA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/>
          </a:p>
        </p:txBody>
      </p:sp>
    </p:spTree>
    <p:extLst>
      <p:ext uri="{BB962C8B-B14F-4D97-AF65-F5344CB8AC3E}">
        <p14:creationId xmlns:p14="http://schemas.microsoft.com/office/powerpoint/2010/main" val="9115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Solution </a:t>
            </a:r>
            <a:r>
              <a:rPr lang="en-CA" altLang="ko-KR" sz="1600" dirty="0" smtClean="0"/>
              <a:t>1</a:t>
            </a:r>
            <a:r>
              <a:rPr lang="en-CA" altLang="ko-KR" sz="1600" dirty="0"/>
              <a:t>: remove dependency between AMVR and MHP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One of condition for MHP parsing is removed </a:t>
            </a:r>
            <a:r>
              <a:rPr lang="en-US" altLang="ko-KR" sz="1600" b="1" dirty="0" smtClean="0"/>
              <a:t>: </a:t>
            </a:r>
            <a:r>
              <a:rPr lang="en-US" altLang="ko-KR" sz="1600" dirty="0" smtClean="0"/>
              <a:t>Removal of </a:t>
            </a:r>
            <a:r>
              <a:rPr lang="en-US" altLang="ko-KR" sz="1600" b="1" dirty="0" smtClean="0"/>
              <a:t>Dependency #2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MHP of affine inter mode has no dependency with AMVR.</a:t>
            </a:r>
            <a:endParaRPr lang="en-CA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/>
          </a:p>
        </p:txBody>
      </p:sp>
      <p:grpSp>
        <p:nvGrpSpPr>
          <p:cNvPr id="8" name="그룹 7"/>
          <p:cNvGrpSpPr/>
          <p:nvPr/>
        </p:nvGrpSpPr>
        <p:grpSpPr>
          <a:xfrm>
            <a:off x="4844158" y="2107878"/>
            <a:ext cx="4797621" cy="2546192"/>
            <a:chOff x="4221068" y="1967835"/>
            <a:chExt cx="4797621" cy="2546192"/>
          </a:xfrm>
        </p:grpSpPr>
        <p:grpSp>
          <p:nvGrpSpPr>
            <p:cNvPr id="11" name="그룹 10"/>
            <p:cNvGrpSpPr/>
            <p:nvPr/>
          </p:nvGrpSpPr>
          <p:grpSpPr>
            <a:xfrm>
              <a:off x="5918926" y="1967835"/>
              <a:ext cx="3099763" cy="2546192"/>
              <a:chOff x="1762570" y="3722001"/>
              <a:chExt cx="2067698" cy="1954402"/>
            </a:xfrm>
          </p:grpSpPr>
          <p:sp>
            <p:nvSpPr>
              <p:cNvPr id="15" name="직사각형 14"/>
              <p:cNvSpPr/>
              <p:nvPr/>
            </p:nvSpPr>
            <p:spPr>
              <a:xfrm>
                <a:off x="1762570" y="3722001"/>
                <a:ext cx="2067697" cy="354227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b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cw_idx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u="sng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mh_pred_data</a:t>
                </a:r>
                <a:endParaRPr lang="ko-KR" altLang="en-US" sz="1600" u="sng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762570" y="4799075"/>
                <a:ext cx="2067697" cy="354227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u="sng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imv</a:t>
                </a:r>
                <a:endParaRPr lang="ko-KR" altLang="en-US" sz="1600" u="sng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1762571" y="5322176"/>
                <a:ext cx="2067697" cy="354227"/>
              </a:xfrm>
              <a:prstGeom prst="rect">
                <a:avLst/>
              </a:prstGeom>
              <a:solidFill>
                <a:schemeClr val="accent4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mvsd_idx</a:t>
                </a:r>
                <a:endParaRPr lang="ko-KR" altLang="en-US" sz="1600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cxnSp>
            <p:nvCxnSpPr>
              <p:cNvPr id="18" name="직선 화살표 연결선 17"/>
              <p:cNvCxnSpPr>
                <a:stCxn id="15" idx="2"/>
                <a:endCxn id="20" idx="0"/>
              </p:cNvCxnSpPr>
              <p:nvPr/>
            </p:nvCxnSpPr>
            <p:spPr>
              <a:xfrm>
                <a:off x="2796419" y="4076228"/>
                <a:ext cx="0" cy="17711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직선 화살표 연결선 18"/>
              <p:cNvCxnSpPr>
                <a:stCxn id="16" idx="2"/>
                <a:endCxn id="17" idx="0"/>
              </p:cNvCxnSpPr>
              <p:nvPr/>
            </p:nvCxnSpPr>
            <p:spPr>
              <a:xfrm>
                <a:off x="2796419" y="5153302"/>
                <a:ext cx="1" cy="16887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직사각형 19"/>
              <p:cNvSpPr/>
              <p:nvPr/>
            </p:nvSpPr>
            <p:spPr>
              <a:xfrm>
                <a:off x="1762570" y="4253341"/>
                <a:ext cx="2067697" cy="354227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ref_idx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mvp_flag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mvd</a:t>
                </a:r>
                <a:endParaRPr lang="ko-KR" altLang="en-US" sz="1600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cxnSp>
            <p:nvCxnSpPr>
              <p:cNvPr id="21" name="직선 화살표 연결선 20"/>
              <p:cNvCxnSpPr>
                <a:stCxn id="20" idx="2"/>
                <a:endCxn id="16" idx="0"/>
              </p:cNvCxnSpPr>
              <p:nvPr/>
            </p:nvCxnSpPr>
            <p:spPr>
              <a:xfrm>
                <a:off x="2796419" y="4607568"/>
                <a:ext cx="0" cy="19150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구부러진 연결선 12"/>
            <p:cNvCxnSpPr>
              <a:stCxn id="15" idx="1"/>
              <a:endCxn id="16" idx="1"/>
            </p:cNvCxnSpPr>
            <p:nvPr/>
          </p:nvCxnSpPr>
          <p:spPr>
            <a:xfrm rot="10800000" flipV="1">
              <a:off x="5918926" y="2198578"/>
              <a:ext cx="12700" cy="1403210"/>
            </a:xfrm>
            <a:prstGeom prst="curvedConnector3">
              <a:avLst>
                <a:gd name="adj1" fmla="val 1800000"/>
              </a:avLst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직사각형 13"/>
            <p:cNvSpPr/>
            <p:nvPr/>
          </p:nvSpPr>
          <p:spPr>
            <a:xfrm>
              <a:off x="4221068" y="2704417"/>
              <a:ext cx="1463863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400" b="1" dirty="0"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Dependency </a:t>
              </a:r>
              <a:r>
                <a:rPr lang="en-US" altLang="ko-KR" sz="1400" b="1" dirty="0" smtClean="0"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#2</a:t>
              </a:r>
              <a:endParaRPr lang="ko-KR" altLang="en-US" sz="1400" b="1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275755" y="2131250"/>
            <a:ext cx="4451406" cy="27596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slice_type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!= B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IBC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CIIP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GPM-MERGE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TM-MERGE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BM-MERGE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merge_flag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&amp;&amp;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bcw_idx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== Default (Equal weight)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strike="sngStrike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r>
              <a:rPr lang="en-CA" altLang="ko-KR" sz="1400" strike="sngStrike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merge_flag</a:t>
            </a:r>
            <a:r>
              <a:rPr lang="en-CA" altLang="ko-KR" sz="1400" strike="sngStrike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&amp;&amp; affine &amp;&amp; </a:t>
            </a:r>
            <a:r>
              <a:rPr lang="en-CA" altLang="ko-KR" sz="1400" strike="sngStrike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imv</a:t>
            </a:r>
            <a:r>
              <a:rPr lang="en-CA" altLang="ko-KR" sz="1400" strike="sngStrike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!= 0</a:t>
            </a:r>
            <a:endParaRPr lang="ko-KR" altLang="ko-KR" sz="1400" strike="sngStrike">
              <a:solidFill>
                <a:srgbClr val="FF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cbWidth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*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cbHeight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&lt;=64 || min(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cbWidth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cbHeight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&lt; 8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곱셈 기호 4"/>
          <p:cNvSpPr/>
          <p:nvPr/>
        </p:nvSpPr>
        <p:spPr>
          <a:xfrm>
            <a:off x="6054624" y="2800106"/>
            <a:ext cx="551935" cy="541291"/>
          </a:xfrm>
          <a:prstGeom prst="mathMultiply">
            <a:avLst>
              <a:gd name="adj1" fmla="val 982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7078948" y="4718810"/>
            <a:ext cx="202589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&lt;Proposed Solution 1&gt;</a:t>
            </a:r>
            <a:endParaRPr lang="ko-KR" altLang="en-US" sz="1400">
              <a:latin typeface="Cambria" panose="02040503050406030204" pitchFamily="18" charset="0"/>
              <a:ea typeface="Cambria" panose="02040503050406030204" pitchFamily="18" charset="0"/>
              <a:cs typeface="Arial Unicode MS" panose="020B06040202020202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719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ko-KR"/>
            </a:defPPr>
            <a:lvl1pPr marL="228600" indent="-228600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lvl="1" indent="-22860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lvl="2" indent="-22860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CA" altLang="ko-KR" sz="1600" dirty="0" smtClean="0"/>
              <a:t>Solution 2</a:t>
            </a:r>
            <a:r>
              <a:rPr lang="en-CA" altLang="ko-KR" sz="1600" dirty="0"/>
              <a:t>: relocate MHP parsing behind AMVR syntax and remove dependency between MHP and </a:t>
            </a:r>
            <a:r>
              <a:rPr lang="en-CA" altLang="ko-KR" sz="1600" dirty="0" smtClean="0"/>
              <a:t>MVSD</a:t>
            </a:r>
            <a:endParaRPr lang="en-CA" altLang="ko-KR" sz="1600" dirty="0"/>
          </a:p>
          <a:p>
            <a:pPr lvl="1"/>
            <a:r>
              <a:rPr lang="en-US" altLang="ko-KR" sz="1600" dirty="0" smtClean="0"/>
              <a:t>MHP </a:t>
            </a:r>
            <a:r>
              <a:rPr lang="en-US" altLang="ko-KR" sz="1600" dirty="0"/>
              <a:t>is relocated behind AMVR syntax </a:t>
            </a:r>
            <a:r>
              <a:rPr lang="en-US" altLang="ko-KR" sz="1600" b="1" dirty="0"/>
              <a:t>: </a:t>
            </a:r>
            <a:r>
              <a:rPr lang="en-US" altLang="ko-KR" sz="1600" dirty="0"/>
              <a:t>keep </a:t>
            </a:r>
            <a:r>
              <a:rPr lang="en-US" altLang="ko-KR" sz="1600" b="1" dirty="0"/>
              <a:t>Dependency #2</a:t>
            </a:r>
            <a:r>
              <a:rPr lang="en-US" altLang="ko-KR" sz="1600" dirty="0"/>
              <a:t> with no parsing problem</a:t>
            </a:r>
            <a:endParaRPr lang="en-US" altLang="ko-KR" sz="1600" dirty="0" smtClean="0"/>
          </a:p>
          <a:p>
            <a:pPr lvl="1"/>
            <a:r>
              <a:rPr lang="en-US" altLang="ko-KR" sz="1600" dirty="0" smtClean="0"/>
              <a:t>MVSD is not referencing MHP data </a:t>
            </a:r>
            <a:r>
              <a:rPr lang="en-US" altLang="ko-KR" sz="1600" dirty="0"/>
              <a:t>: </a:t>
            </a:r>
            <a:r>
              <a:rPr lang="en-US" altLang="ko-KR" sz="1600" dirty="0" smtClean="0"/>
              <a:t>removal </a:t>
            </a:r>
            <a:r>
              <a:rPr lang="en-US" altLang="ko-KR" sz="1600" dirty="0"/>
              <a:t>of </a:t>
            </a:r>
            <a:r>
              <a:rPr lang="en-US" altLang="ko-KR" sz="1600" b="1" dirty="0"/>
              <a:t>Dependency #1</a:t>
            </a:r>
          </a:p>
          <a:p>
            <a:pPr lvl="1"/>
            <a:endParaRPr lang="en-US" altLang="ko-KR" sz="1600" dirty="0"/>
          </a:p>
          <a:p>
            <a:pPr lvl="1"/>
            <a:endParaRPr lang="en-CA" altLang="ko-KR" sz="1600" dirty="0"/>
          </a:p>
          <a:p>
            <a:endParaRPr lang="en-CA" altLang="ko-KR" sz="1600" dirty="0"/>
          </a:p>
          <a:p>
            <a:endParaRPr lang="en-CA" altLang="ko-KR" sz="1600" dirty="0"/>
          </a:p>
          <a:p>
            <a:endParaRPr lang="en-CA" altLang="ko-KR" sz="1600" dirty="0"/>
          </a:p>
          <a:p>
            <a:endParaRPr lang="en-CA" altLang="ko-KR" sz="1600" dirty="0"/>
          </a:p>
        </p:txBody>
      </p:sp>
      <p:grpSp>
        <p:nvGrpSpPr>
          <p:cNvPr id="8" name="그룹 7"/>
          <p:cNvGrpSpPr/>
          <p:nvPr/>
        </p:nvGrpSpPr>
        <p:grpSpPr>
          <a:xfrm>
            <a:off x="409792" y="2380269"/>
            <a:ext cx="3099763" cy="2546192"/>
            <a:chOff x="1762570" y="3722001"/>
            <a:chExt cx="2067698" cy="1954402"/>
          </a:xfrm>
        </p:grpSpPr>
        <p:sp>
          <p:nvSpPr>
            <p:cNvPr id="22" name="직사각형 21"/>
            <p:cNvSpPr/>
            <p:nvPr/>
          </p:nvSpPr>
          <p:spPr>
            <a:xfrm>
              <a:off x="1762570" y="3722001"/>
              <a:ext cx="2067697" cy="35422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bcw_idx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mh_pred_data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1762570" y="4799075"/>
              <a:ext cx="2067697" cy="35422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imv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762571" y="5322176"/>
              <a:ext cx="2067697" cy="354227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mvsd_idx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25" name="직선 화살표 연결선 24"/>
            <p:cNvCxnSpPr>
              <a:stCxn id="22" idx="2"/>
              <a:endCxn id="27" idx="0"/>
            </p:cNvCxnSpPr>
            <p:nvPr/>
          </p:nvCxnSpPr>
          <p:spPr>
            <a:xfrm>
              <a:off x="2796419" y="4076228"/>
              <a:ext cx="0" cy="17711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5"/>
            <p:cNvCxnSpPr>
              <a:stCxn id="23" idx="2"/>
              <a:endCxn id="24" idx="0"/>
            </p:cNvCxnSpPr>
            <p:nvPr/>
          </p:nvCxnSpPr>
          <p:spPr>
            <a:xfrm>
              <a:off x="2796419" y="5153302"/>
              <a:ext cx="1" cy="16887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직사각형 26"/>
            <p:cNvSpPr/>
            <p:nvPr/>
          </p:nvSpPr>
          <p:spPr>
            <a:xfrm>
              <a:off x="1762570" y="4253341"/>
              <a:ext cx="2067697" cy="35422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ref_idx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mvp_flag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mvd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28" name="직선 화살표 연결선 27"/>
            <p:cNvCxnSpPr>
              <a:stCxn id="27" idx="2"/>
              <a:endCxn id="23" idx="0"/>
            </p:cNvCxnSpPr>
            <p:nvPr/>
          </p:nvCxnSpPr>
          <p:spPr>
            <a:xfrm>
              <a:off x="2796419" y="4607568"/>
              <a:ext cx="0" cy="1915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/>
          <p:cNvSpPr/>
          <p:nvPr/>
        </p:nvSpPr>
        <p:spPr>
          <a:xfrm>
            <a:off x="1357813" y="4959996"/>
            <a:ext cx="129102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</a:t>
            </a:r>
            <a:r>
              <a:rPr lang="en-US" altLang="ko-KR" sz="1400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ECM4.0&gt;</a:t>
            </a:r>
            <a:endParaRPr lang="ko-KR" altLang="en-US" sz="1400">
              <a:latin typeface="Cambria" panose="02040503050406030204" pitchFamily="18" charset="0"/>
              <a:ea typeface="Cambria" panose="02040503050406030204" pitchFamily="18" charset="0"/>
              <a:cs typeface="Arial Unicode MS" panose="020B0604020202020204" pitchFamily="50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613467" y="4451362"/>
            <a:ext cx="3099762" cy="4614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bcw_idx</a:t>
            </a:r>
            <a:r>
              <a:rPr lang="en-US" altLang="ko-KR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, </a:t>
            </a:r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mh_pred_data</a:t>
            </a:r>
            <a:endParaRPr lang="ko-KR" altLang="en-US" sz="1600" dirty="0">
              <a:solidFill>
                <a:schemeClr val="tx1"/>
              </a:solidFill>
              <a:latin typeface="Cambria" panose="02040503050406030204" pitchFamily="18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5613467" y="3091250"/>
            <a:ext cx="3099762" cy="46148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imv</a:t>
            </a:r>
            <a:endParaRPr lang="ko-KR" altLang="en-US" sz="1600" dirty="0">
              <a:solidFill>
                <a:schemeClr val="tx1"/>
              </a:solidFill>
              <a:latin typeface="Cambria" panose="02040503050406030204" pitchFamily="18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5613468" y="3772746"/>
            <a:ext cx="3099762" cy="461486"/>
          </a:xfrm>
          <a:prstGeom prst="rect">
            <a:avLst/>
          </a:prstGeom>
          <a:solidFill>
            <a:schemeClr val="accent4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mvsd_idx</a:t>
            </a:r>
            <a:endParaRPr lang="ko-KR" altLang="en-US" sz="1600" dirty="0">
              <a:solidFill>
                <a:schemeClr val="tx1"/>
              </a:solidFill>
              <a:latin typeface="Cambria" panose="02040503050406030204" pitchFamily="18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cxnSp>
        <p:nvCxnSpPr>
          <p:cNvPr id="33" name="직선 화살표 연결선 32"/>
          <p:cNvCxnSpPr>
            <a:stCxn id="32" idx="2"/>
            <a:endCxn id="30" idx="0"/>
          </p:cNvCxnSpPr>
          <p:nvPr/>
        </p:nvCxnSpPr>
        <p:spPr>
          <a:xfrm flipH="1">
            <a:off x="7163348" y="4234232"/>
            <a:ext cx="1" cy="2171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>
            <a:stCxn id="31" idx="2"/>
            <a:endCxn id="32" idx="0"/>
          </p:cNvCxnSpPr>
          <p:nvPr/>
        </p:nvCxnSpPr>
        <p:spPr>
          <a:xfrm>
            <a:off x="7163349" y="3552737"/>
            <a:ext cx="1" cy="2200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/>
          <p:cNvSpPr/>
          <p:nvPr/>
        </p:nvSpPr>
        <p:spPr>
          <a:xfrm>
            <a:off x="5613467" y="2380269"/>
            <a:ext cx="3099762" cy="46148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ref_idx</a:t>
            </a:r>
            <a:r>
              <a:rPr lang="en-US" altLang="ko-KR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, </a:t>
            </a:r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mvp_flag</a:t>
            </a:r>
            <a:r>
              <a:rPr lang="en-US" altLang="ko-KR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, </a:t>
            </a:r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mvd</a:t>
            </a:r>
            <a:endParaRPr lang="ko-KR" altLang="en-US" sz="1600" dirty="0">
              <a:solidFill>
                <a:schemeClr val="tx1"/>
              </a:solidFill>
              <a:latin typeface="Cambria" panose="02040503050406030204" pitchFamily="18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cxnSp>
        <p:nvCxnSpPr>
          <p:cNvPr id="36" name="직선 화살표 연결선 35"/>
          <p:cNvCxnSpPr>
            <a:stCxn id="35" idx="2"/>
            <a:endCxn id="31" idx="0"/>
          </p:cNvCxnSpPr>
          <p:nvPr/>
        </p:nvCxnSpPr>
        <p:spPr>
          <a:xfrm>
            <a:off x="7163349" y="2841755"/>
            <a:ext cx="0" cy="2494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구부러진 연결선 63"/>
          <p:cNvCxnSpPr>
            <a:stCxn id="30" idx="1"/>
            <a:endCxn id="31" idx="1"/>
          </p:cNvCxnSpPr>
          <p:nvPr/>
        </p:nvCxnSpPr>
        <p:spPr>
          <a:xfrm rot="10800000">
            <a:off x="5613467" y="3321993"/>
            <a:ext cx="12700" cy="1360112"/>
          </a:xfrm>
          <a:prstGeom prst="curvedConnector3">
            <a:avLst>
              <a:gd name="adj1" fmla="val 1800000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직사각형 67"/>
          <p:cNvSpPr/>
          <p:nvPr/>
        </p:nvSpPr>
        <p:spPr>
          <a:xfrm>
            <a:off x="4109405" y="4130568"/>
            <a:ext cx="1810688" cy="1345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Keep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Dependency #2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with</a:t>
            </a:r>
            <a:b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</a:b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no parsing problem</a:t>
            </a:r>
          </a:p>
        </p:txBody>
      </p:sp>
      <p:cxnSp>
        <p:nvCxnSpPr>
          <p:cNvPr id="74" name="구부러진 연결선 73"/>
          <p:cNvCxnSpPr>
            <a:stCxn id="22" idx="1"/>
            <a:endCxn id="23" idx="1"/>
          </p:cNvCxnSpPr>
          <p:nvPr/>
        </p:nvCxnSpPr>
        <p:spPr>
          <a:xfrm rot="10800000" flipV="1">
            <a:off x="409792" y="2611012"/>
            <a:ext cx="12700" cy="1403210"/>
          </a:xfrm>
          <a:prstGeom prst="curvedConnector3">
            <a:avLst>
              <a:gd name="adj1" fmla="val 1800000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직사각형 76"/>
          <p:cNvSpPr/>
          <p:nvPr/>
        </p:nvSpPr>
        <p:spPr>
          <a:xfrm>
            <a:off x="6150399" y="4965654"/>
            <a:ext cx="202589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&lt;Proposed Solution 2&gt;</a:t>
            </a:r>
            <a:endParaRPr lang="ko-KR" altLang="en-US" sz="1400">
              <a:latin typeface="Cambria" panose="02040503050406030204" pitchFamily="18" charset="0"/>
              <a:ea typeface="Cambria" panose="02040503050406030204" pitchFamily="18" charset="0"/>
              <a:cs typeface="Arial Unicode MS" panose="020B0604020202020204" pitchFamily="50" charset="-127"/>
            </a:endParaRPr>
          </a:p>
        </p:txBody>
      </p:sp>
      <p:cxnSp>
        <p:nvCxnSpPr>
          <p:cNvPr id="78" name="구부러진 연결선 77"/>
          <p:cNvCxnSpPr>
            <a:stCxn id="27" idx="3"/>
            <a:endCxn id="22" idx="3"/>
          </p:cNvCxnSpPr>
          <p:nvPr/>
        </p:nvCxnSpPr>
        <p:spPr>
          <a:xfrm flipV="1">
            <a:off x="3509554" y="2611012"/>
            <a:ext cx="12700" cy="692229"/>
          </a:xfrm>
          <a:prstGeom prst="curvedConnector3">
            <a:avLst>
              <a:gd name="adj1" fmla="val 180000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구부러진 연결선 81"/>
          <p:cNvCxnSpPr>
            <a:stCxn id="24" idx="3"/>
            <a:endCxn id="22" idx="3"/>
          </p:cNvCxnSpPr>
          <p:nvPr/>
        </p:nvCxnSpPr>
        <p:spPr>
          <a:xfrm flipH="1" flipV="1">
            <a:off x="3509554" y="2611012"/>
            <a:ext cx="1" cy="2084706"/>
          </a:xfrm>
          <a:prstGeom prst="curvedConnector3">
            <a:avLst>
              <a:gd name="adj1" fmla="val -2286000000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오른쪽 화살표 86"/>
          <p:cNvSpPr/>
          <p:nvPr/>
        </p:nvSpPr>
        <p:spPr>
          <a:xfrm rot="2558595">
            <a:off x="3604522" y="3560469"/>
            <a:ext cx="1882848" cy="14362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9" name="구부러진 연결선 28"/>
          <p:cNvCxnSpPr>
            <a:stCxn id="32" idx="3"/>
            <a:endCxn id="30" idx="3"/>
          </p:cNvCxnSpPr>
          <p:nvPr/>
        </p:nvCxnSpPr>
        <p:spPr>
          <a:xfrm flipH="1">
            <a:off x="8713229" y="4003489"/>
            <a:ext cx="1" cy="678616"/>
          </a:xfrm>
          <a:prstGeom prst="curvedConnector3">
            <a:avLst>
              <a:gd name="adj1" fmla="val -2286000000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곱셈 기호 36"/>
          <p:cNvSpPr/>
          <p:nvPr/>
        </p:nvSpPr>
        <p:spPr>
          <a:xfrm>
            <a:off x="8702626" y="4056280"/>
            <a:ext cx="551935" cy="541291"/>
          </a:xfrm>
          <a:prstGeom prst="mathMultiply">
            <a:avLst>
              <a:gd name="adj1" fmla="val 982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8466007" y="4899235"/>
            <a:ext cx="14638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Removal of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Dependency #1</a:t>
            </a:r>
          </a:p>
        </p:txBody>
      </p:sp>
    </p:spTree>
    <p:extLst>
      <p:ext uri="{BB962C8B-B14F-4D97-AF65-F5344CB8AC3E}">
        <p14:creationId xmlns:p14="http://schemas.microsoft.com/office/powerpoint/2010/main" val="288133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Solution </a:t>
            </a:r>
            <a:r>
              <a:rPr lang="en-CA" altLang="ko-KR" sz="1600" dirty="0"/>
              <a:t>1</a:t>
            </a:r>
            <a:r>
              <a:rPr lang="en-CA" altLang="ko-KR" sz="1600" dirty="0" smtClean="0"/>
              <a:t>: </a:t>
            </a:r>
            <a:r>
              <a:rPr lang="en-CA" altLang="ko-KR" sz="1600" dirty="0"/>
              <a:t>remove dependency between AMVR and </a:t>
            </a:r>
            <a:r>
              <a:rPr lang="en-CA" altLang="ko-KR" sz="1600" dirty="0" smtClean="0"/>
              <a:t>MHP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No Changes.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In </a:t>
            </a:r>
            <a:r>
              <a:rPr lang="en-CA" altLang="ko-KR" sz="1600" dirty="0"/>
              <a:t>ECM software, there are many encoder optimization techniques to speed up by skipping to check possible </a:t>
            </a:r>
            <a:r>
              <a:rPr lang="en-CA" altLang="ko-KR" sz="1600" dirty="0" smtClean="0"/>
              <a:t>modes.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/>
              <a:t>Especially, MHP of affine inter mode is allowed only AMVR index with 0</a:t>
            </a:r>
            <a:r>
              <a:rPr lang="en-US" altLang="ko-KR" sz="1600" dirty="0" smtClean="0"/>
              <a:t>.</a:t>
            </a: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Solution 2</a:t>
            </a:r>
            <a:r>
              <a:rPr lang="en-CA" altLang="ko-KR" sz="1600" dirty="0"/>
              <a:t>: relocate MHP parsing behind AMVR syntax and remove dependency between MHP and </a:t>
            </a:r>
            <a:r>
              <a:rPr lang="en-CA" altLang="ko-KR" sz="1600" dirty="0" smtClean="0"/>
              <a:t>MVSD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altLang="ko-KR" sz="1800" dirty="0" smtClean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904283"/>
              </p:ext>
            </p:extLst>
          </p:nvPr>
        </p:nvGraphicFramePr>
        <p:xfrm>
          <a:off x="523246" y="3762034"/>
          <a:ext cx="885950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909694"/>
                <a:gridCol w="857552"/>
                <a:gridCol w="857552"/>
                <a:gridCol w="857552"/>
                <a:gridCol w="643397"/>
                <a:gridCol w="701126"/>
                <a:gridCol w="874312"/>
                <a:gridCol w="874312"/>
                <a:gridCol w="874312"/>
                <a:gridCol w="706712"/>
                <a:gridCol w="702988"/>
              </a:tblGrid>
              <a:tr h="12917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ECM4.0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319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3195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This contribution reports a parsing error on MHP parsing condition in ECM4.0.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To resolve the problem, two solutions are proposed.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Solution 1: remove dependency between AMVR and MHP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Solution 2: relocate MHP parsing behind AMVR syntax and remove dependency between MHP and MVSD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The simulation results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/>
              <a:t>Solution 1: same as ECM-4.0 anchor because of </a:t>
            </a:r>
            <a:r>
              <a:rPr lang="en-CA" altLang="ko-KR" sz="1600" dirty="0"/>
              <a:t>fast encoder option (</a:t>
            </a:r>
            <a:r>
              <a:rPr lang="en-CA" altLang="ko-KR" sz="1600" dirty="0" err="1"/>
              <a:t>BcwFast</a:t>
            </a:r>
            <a:r>
              <a:rPr lang="en-CA" altLang="ko-KR" sz="1600" dirty="0"/>
              <a:t> = </a:t>
            </a:r>
            <a:r>
              <a:rPr lang="en-CA" altLang="ko-KR" sz="1600" dirty="0" smtClean="0"/>
              <a:t>1 in CTC) </a:t>
            </a:r>
            <a:endParaRPr lang="en-CA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Solution 2: xx% in RA and xxx% in LB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>
                <a:ea typeface="LG스마트체 Regular" panose="020B0600000101010101" pitchFamily="50" charset="-127"/>
              </a:rPr>
              <a:t>The proposed modifications make no </a:t>
            </a:r>
            <a:r>
              <a:rPr lang="en-CA" altLang="ko-KR" sz="1600" dirty="0" smtClean="0">
                <a:ea typeface="LG스마트체 Regular" panose="020B0600000101010101" pitchFamily="50" charset="-127"/>
              </a:rPr>
              <a:t>parsing error </a:t>
            </a:r>
            <a:r>
              <a:rPr lang="en-CA" altLang="ko-KR" sz="1600" dirty="0">
                <a:ea typeface="LG스마트체 Regular" panose="020B0600000101010101" pitchFamily="50" charset="-127"/>
              </a:rPr>
              <a:t>on ECM-4.0 </a:t>
            </a:r>
            <a:r>
              <a:rPr lang="en-US" altLang="ko-KR" sz="1600" dirty="0">
                <a:ea typeface="LG스마트체 Regular" panose="020B0600000101010101" pitchFamily="50" charset="-127"/>
              </a:rPr>
              <a:t>when </a:t>
            </a:r>
            <a:r>
              <a:rPr lang="en-CA" altLang="ko-KR" sz="1600" dirty="0" err="1"/>
              <a:t>BcwFast</a:t>
            </a:r>
            <a:r>
              <a:rPr lang="en-CA" altLang="ko-KR" sz="1600" dirty="0"/>
              <a:t> option </a:t>
            </a:r>
            <a:r>
              <a:rPr lang="en-CA" altLang="ko-KR" sz="1600" dirty="0" smtClean="0"/>
              <a:t>is set to </a:t>
            </a:r>
            <a:r>
              <a:rPr lang="en-US" altLang="ko-KR" sz="1600" dirty="0" smtClean="0"/>
              <a:t>0.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It is recommended to adopt solution 1 or 2 in the next ECM.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2064936" y="5776833"/>
            <a:ext cx="59763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Qualcomm 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Kwai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crosscheck</a:t>
            </a:r>
          </a:p>
        </p:txBody>
      </p:sp>
    </p:spTree>
    <p:extLst>
      <p:ext uri="{BB962C8B-B14F-4D97-AF65-F5344CB8AC3E}">
        <p14:creationId xmlns:p14="http://schemas.microsoft.com/office/powerpoint/2010/main" val="31460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6616</TotalTime>
  <Words>823</Words>
  <Application>Microsoft Office PowerPoint</Application>
  <PresentationFormat>A4 용지(210x297mm)</PresentationFormat>
  <Paragraphs>220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9" baseType="lpstr">
      <vt:lpstr>Arial Unicode MS</vt:lpstr>
      <vt:lpstr>LG스마트체 Regular</vt:lpstr>
      <vt:lpstr>돋움</vt:lpstr>
      <vt:lpstr>맑은 고딕</vt:lpstr>
      <vt:lpstr>Arial</vt:lpstr>
      <vt:lpstr>Calibri</vt:lpstr>
      <vt:lpstr>Calibri Light</vt:lpstr>
      <vt:lpstr>Cambria</vt:lpstr>
      <vt:lpstr>Times New Roman</vt:lpstr>
      <vt:lpstr>Wingdings</vt:lpstr>
      <vt:lpstr>Office 테마</vt:lpstr>
      <vt:lpstr>JVET-Z0083 Non-EE2: Fix on MHP parsing condition</vt:lpstr>
      <vt:lpstr>Problem statement</vt:lpstr>
      <vt:lpstr>Problem statement</vt:lpstr>
      <vt:lpstr>Proposed methods</vt:lpstr>
      <vt:lpstr>Proposed methods</vt:lpstr>
      <vt:lpstr>Proposed methods</vt:lpstr>
      <vt:lpstr>Simulation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371</cp:revision>
  <dcterms:created xsi:type="dcterms:W3CDTF">2016-10-06T06:23:02Z</dcterms:created>
  <dcterms:modified xsi:type="dcterms:W3CDTF">2022-04-20T20:34:08Z</dcterms:modified>
</cp:coreProperties>
</file>